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2" r:id="rId4"/>
    <p:sldId id="264" r:id="rId5"/>
    <p:sldId id="276" r:id="rId6"/>
    <p:sldId id="275" r:id="rId7"/>
    <p:sldId id="274" r:id="rId8"/>
    <p:sldId id="273" r:id="rId9"/>
    <p:sldId id="277" r:id="rId10"/>
    <p:sldId id="278" r:id="rId11"/>
    <p:sldId id="280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81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23.01.2013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23.01.2013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23.01.2013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9876" y="404664"/>
            <a:ext cx="974866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 Дона: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Василенко Иван Дмитриевич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88706" y="5157192"/>
            <a:ext cx="43033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Выполнила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Ученица 10а класса</a:t>
            </a:r>
          </a:p>
          <a:p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Лепяка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Надежда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764" y="2348880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«…я неисправимый провинциал, </a:t>
            </a:r>
            <a:br>
              <a:rPr lang="ru-RU" sz="2000" b="1" i="1" dirty="0" smtClean="0"/>
            </a:br>
            <a:r>
              <a:rPr lang="ru-RU" sz="2000" b="1" i="1" dirty="0" smtClean="0"/>
              <a:t>влюблен в свой Таганрог, </a:t>
            </a:r>
            <a:br>
              <a:rPr lang="ru-RU" sz="2000" b="1" i="1" dirty="0" smtClean="0"/>
            </a:br>
            <a:r>
              <a:rPr lang="ru-RU" sz="2000" b="1" i="1" dirty="0" smtClean="0"/>
              <a:t>в его неповторимый говор, в его море, </a:t>
            </a:r>
            <a:br>
              <a:rPr lang="ru-RU" sz="2000" b="1" i="1" dirty="0" smtClean="0"/>
            </a:br>
            <a:r>
              <a:rPr lang="ru-RU" sz="2000" b="1" i="1" dirty="0" smtClean="0"/>
              <a:t>в его всполохи над мартенами. </a:t>
            </a:r>
            <a:br>
              <a:rPr lang="ru-RU" sz="2000" b="1" i="1" dirty="0" smtClean="0"/>
            </a:br>
            <a:r>
              <a:rPr lang="ru-RU" sz="2000" b="1" i="1" dirty="0" smtClean="0"/>
              <a:t>Читая меня, </a:t>
            </a:r>
            <a:br>
              <a:rPr lang="ru-RU" sz="2000" b="1" i="1" dirty="0" smtClean="0"/>
            </a:br>
            <a:r>
              <a:rPr lang="ru-RU" sz="2000" b="1" i="1" dirty="0" smtClean="0"/>
              <a:t>вы сразу увидите, откуда я родом... </a:t>
            </a:r>
            <a:br>
              <a:rPr lang="ru-RU" sz="2000" b="1" i="1" dirty="0" smtClean="0"/>
            </a:br>
            <a:r>
              <a:rPr lang="ru-RU" sz="2000" b="1" i="1" dirty="0" smtClean="0"/>
              <a:t>И. Д. Василенко»</a:t>
            </a:r>
            <a:endParaRPr lang="ru-RU" sz="2000" dirty="0"/>
          </a:p>
        </p:txBody>
      </p:sp>
      <p:pic>
        <p:nvPicPr>
          <p:cNvPr id="10244" name="Picture 4" descr="http://www.rodb-v.ru/upload/medialibrary/vasilenko/vasil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00" y="2420888"/>
            <a:ext cx="3324461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845" y="116632"/>
            <a:ext cx="7128791" cy="63401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Годы жизни и творчества И. Василенко связаны с Таганрогом, писатель был связан узами дружбы с рабочими, студентами, учащимися города. В самой жизни находил он материал для художественного творчества. В </a:t>
            </a:r>
            <a:r>
              <a:rPr lang="ru-RU" sz="2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г.Таганоге</a:t>
            </a:r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находится Библиотека имени И.Д. Василенко. Многие из ныне пишущих на Дону прозаиков и поэтов считают его наставником и воспитателем.</a:t>
            </a:r>
          </a:p>
          <a:p>
            <a:pPr fontAlgn="base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 орденом «Знак Почета» и медалями. 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http://novbessc.narod.ru/foto/vasilenk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60" y="116632"/>
            <a:ext cx="3749060" cy="5282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26660" y="5445224"/>
            <a:ext cx="352839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Эта фотография Ивана Дмитриевича Василенко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пожилом возрасте.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37829" y="116632"/>
            <a:ext cx="606574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dirty="0" smtClean="0"/>
              <a:t>«Родился я, - писал Иван Василенко в своей автобиографии, - </a:t>
            </a:r>
            <a:r>
              <a:rPr lang="ru-RU" sz="1850" b="1" dirty="0" smtClean="0"/>
              <a:t>20</a:t>
            </a:r>
            <a:r>
              <a:rPr lang="ru-RU" sz="1850" dirty="0" smtClean="0"/>
              <a:t> </a:t>
            </a:r>
            <a:r>
              <a:rPr lang="ru-RU" sz="1850" dirty="0" smtClean="0"/>
              <a:t>января</a:t>
            </a:r>
            <a:r>
              <a:rPr lang="ru-RU" sz="1850" dirty="0" smtClean="0"/>
              <a:t> </a:t>
            </a:r>
            <a:r>
              <a:rPr lang="ru-RU" sz="1850" b="1" dirty="0" smtClean="0"/>
              <a:t>1895 года</a:t>
            </a:r>
            <a:r>
              <a:rPr lang="ru-RU" sz="1850" dirty="0" smtClean="0"/>
              <a:t> в </a:t>
            </a:r>
            <a:r>
              <a:rPr lang="ru-RU" sz="1850" b="1" dirty="0" smtClean="0"/>
              <a:t>селе Макеевка</a:t>
            </a:r>
            <a:r>
              <a:rPr lang="ru-RU" sz="1850" dirty="0" smtClean="0"/>
              <a:t> бывшего Таганрогского </a:t>
            </a:r>
            <a:r>
              <a:rPr lang="ru-RU" sz="1850" dirty="0" smtClean="0"/>
              <a:t>округа. Отец </a:t>
            </a:r>
            <a:r>
              <a:rPr lang="ru-RU" sz="1850" dirty="0" smtClean="0"/>
              <a:t>– волостной писарь. Когда мне исполнилось 8 лет, вся семья переселилась в Таганрог. Здесь отец в течение нескольких лет заведовал чайной-читальней так называемого общества трезвости. Посетители ее были почти сплошь алкоголики, так что детство свое я провел среди босяков. В шахматы меня выучил играть босяк – бывший граф».</a:t>
            </a:r>
            <a:endParaRPr lang="ru-RU" sz="1850" dirty="0"/>
          </a:p>
        </p:txBody>
      </p:sp>
      <p:pic>
        <p:nvPicPr>
          <p:cNvPr id="8201" name="Picture 9" descr="Семья Василенко (в переднем ряду) с детьми соседей. Крайний справа - Ива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569" y="260647"/>
            <a:ext cx="5132206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3" name="Picture 11" descr="Ил. из книги &quot;Жизнь и приключения Заморыша&quot;. Худож. Б. Виноку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578" y="3034471"/>
            <a:ext cx="5502874" cy="356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670475" y="3521362"/>
            <a:ext cx="53652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Подробно о своих детских годах в чайной , о разнообразных встречах с её удивительными посетителями и другими не менее интересными персонажами старого Таганрога, Василенко написал в первой части своей книжки о «Заморыше», с цитаты из </a:t>
            </a:r>
            <a:r>
              <a:rPr lang="ru-RU" sz="1900" dirty="0" smtClean="0"/>
              <a:t>которой я начала </a:t>
            </a:r>
            <a:r>
              <a:rPr lang="ru-RU" sz="1900" dirty="0" smtClean="0"/>
              <a:t>свой рассказ. В приключениях Мити </a:t>
            </a:r>
            <a:r>
              <a:rPr lang="ru-RU" sz="1900" dirty="0" err="1" smtClean="0"/>
              <a:t>Мимоходенко</a:t>
            </a:r>
            <a:r>
              <a:rPr lang="ru-RU" sz="1900" dirty="0" smtClean="0"/>
              <a:t> мы найдем и другие пересечения с биографией самого писателя.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828" y="117693"/>
            <a:ext cx="70567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окончании четырехклассного Таганрогского училища Иван Василенко устроился писцом в съезд мировых судей, а затем, выдержав экзамен на звание учителя народных училищ, некоторое время преподавал в школе села </a:t>
            </a:r>
            <a:r>
              <a:rPr lang="ru-RU" dirty="0" smtClean="0"/>
              <a:t>Ново-</a:t>
            </a:r>
            <a:r>
              <a:rPr lang="ru-RU" dirty="0" err="1" smtClean="0"/>
              <a:t>Бессергеновское</a:t>
            </a:r>
            <a:r>
              <a:rPr lang="ru-RU" dirty="0" smtClean="0"/>
              <a:t>, неподалеку от Таганрога.</a:t>
            </a:r>
          </a:p>
          <a:p>
            <a:r>
              <a:rPr lang="ru-RU" dirty="0" smtClean="0"/>
              <a:t>В 1914 году был принят в Белгородский учительский институт, но тут же исключен из него из-за участия в революционном кружке. Вернувшись в Таганрог, работал счетоводом в Донском земельном банке. В годы революции и гражданской войны работал на Русско-Балтийском металлургическом заводе. Был связан с большевистским подпольем, вел агитационную работу среди рабочих.</a:t>
            </a:r>
          </a:p>
          <a:p>
            <a:r>
              <a:rPr lang="ru-RU" dirty="0" smtClean="0"/>
              <a:t>После установления в январе 1920 года советской власти в Таганроге революционный комитет назначил Василенко заведующим отделением труда. Дальше был период его деятельности на партийной профсоюзной и советской работе в Таганроге и Донбассе. Он заведует окружным отделом народного образования, избирается председателем окружного совета профсоюзов, читает лекции по политэкономии, руководит рабфаком. Но это, при всем уважении к добросовестному выполнению его обязанностей на этих важных и полезных общественных постах, не заставило бы нас вспоминать и рассказывать здесь о его жизни, если бы...</a:t>
            </a:r>
            <a:endParaRPr lang="ru-RU" dirty="0"/>
          </a:p>
        </p:txBody>
      </p:sp>
      <p:pic>
        <p:nvPicPr>
          <p:cNvPr id="5122" name="Picture 2" descr="Аттестат Василенко об окончании училища (1907-1911 гг.). Фото из экспозиции в музее писателя в Таганрог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08" y="260648"/>
            <a:ext cx="3861750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828" y="0"/>
            <a:ext cx="112332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50" dirty="0" smtClean="0"/>
          </a:p>
          <a:p>
            <a:r>
              <a:rPr lang="ru-RU" sz="1750" dirty="0" smtClean="0"/>
              <a:t>В 1934 году с ним произошло несчастье: быть может, дало о себе знать «детство заморыша», кто знает, но он заболел туберкулезом и слег. И ученые </a:t>
            </a:r>
            <a:r>
              <a:rPr lang="ru-RU" sz="1750" dirty="0" smtClean="0"/>
              <a:t>доктора сказали</a:t>
            </a:r>
            <a:r>
              <a:rPr lang="ru-RU" sz="1750" dirty="0" smtClean="0"/>
              <a:t>, что это надолго, быть может, и навсегда. Туберкулез в то время лечить, как следует, еще не научились. От этой же болезни тридцать лет назад умер и любимейший писатель Василенко, тоже </a:t>
            </a:r>
            <a:r>
              <a:rPr lang="ru-RU" sz="1750" dirty="0" err="1" smtClean="0"/>
              <a:t>таганрожец</a:t>
            </a:r>
            <a:r>
              <a:rPr lang="ru-RU" sz="1750" dirty="0" smtClean="0"/>
              <a:t>, Антон Павлович Чехов. И вот и ему была суждена та же болезнь. И тот же исход? Доктора не могли дать никаких гарантий.</a:t>
            </a:r>
            <a:endParaRPr lang="ru-RU" sz="1750" dirty="0"/>
          </a:p>
        </p:txBody>
      </p:sp>
      <p:pic>
        <p:nvPicPr>
          <p:cNvPr id="25602" name="Picture 2" descr="И. Д. Василенко с сестрой. Крым, 1923 г. Фото из экспозиции муз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68" y="1708161"/>
            <a:ext cx="6836684" cy="5066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38628" y="1708160"/>
            <a:ext cx="39604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 smtClean="0"/>
              <a:t>Вдумаемся в ужас этой ситуации. Был здоровый человек, преподавал в школе, читал лекции, много двигался, любил ходить. И вот теперь – постель: не вставать, не бывать на море, не видеть ничего, кроме постылых стен своей комнаты, </a:t>
            </a:r>
            <a:r>
              <a:rPr lang="ru-RU" sz="1750" dirty="0" smtClean="0"/>
              <a:t>от </a:t>
            </a:r>
            <a:r>
              <a:rPr lang="ru-RU" sz="1750" dirty="0" smtClean="0"/>
              <a:t>тоски, от щемящего одиночества и отчаяния Иван Дмитриевич стал вспоминать трудную, но лучшую пору своей жизни – детство, и написал о нем свою первую повесть </a:t>
            </a:r>
            <a:r>
              <a:rPr lang="ru-RU" sz="1750" b="1" dirty="0" smtClean="0"/>
              <a:t>«Волшебная шкатулка»</a:t>
            </a:r>
            <a:r>
              <a:rPr lang="ru-RU" sz="1750" dirty="0" smtClean="0"/>
              <a:t>. Будто для него самого раскрылась чудесная шкатулка – так вдруг расцветились тусклые, серые стены комнаты, так раздвинулась она.</a:t>
            </a: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852" y="188640"/>
            <a:ext cx="540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действительно, свершилось чудо: в больном чиновнике народного образования и профсоюзном деятеле родился или пробудился, дремавший до этого, даже не подозревавший о своем существовании художник, писатель – да еще какой! Его талантом и фантазией были рождены персонажи, которым суждено было стать любимыми героями многих поколений юных читателей.</a:t>
            </a:r>
            <a:endParaRPr lang="ru-RU" sz="2800" dirty="0"/>
          </a:p>
        </p:txBody>
      </p:sp>
      <p:pic>
        <p:nvPicPr>
          <p:cNvPr id="26626" name="Picture 2" descr="Иван Дмитриевич Василенко. 1812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893" y="116632"/>
            <a:ext cx="5252887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827" y="16630"/>
            <a:ext cx="112332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В июне 1941 года началась война и в ней Василенко, как и всему нашему народу, были </a:t>
            </a:r>
            <a:r>
              <a:rPr lang="ru-RU" sz="1900" dirty="0" smtClean="0"/>
              <a:t>уготованы </a:t>
            </a:r>
            <a:r>
              <a:rPr lang="ru-RU" sz="1900" dirty="0" smtClean="0"/>
              <a:t>страшные потери и испытания. Со своей женой Александрой Александровной </a:t>
            </a:r>
            <a:r>
              <a:rPr lang="ru-RU" sz="1900" dirty="0" err="1" smtClean="0"/>
              <a:t>Бабичевой</a:t>
            </a:r>
            <a:r>
              <a:rPr lang="ru-RU" sz="1900" dirty="0" smtClean="0"/>
              <a:t> писатель расстался и один воспитывал их сына Фёдора. В жизни Ивана Дмитриевича мальчик занимал большое место.</a:t>
            </a:r>
            <a:endParaRPr lang="ru-RU" sz="1900" dirty="0"/>
          </a:p>
        </p:txBody>
      </p:sp>
      <p:pic>
        <p:nvPicPr>
          <p:cNvPr id="27650" name="Picture 2" descr="А. А. Бабичева, жена И. Д. Василенко с сыном Федором. Таганрог, 1923 г. Фото из экспозиции муз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36" y="1268760"/>
            <a:ext cx="3456384" cy="5067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66220" y="1214750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Федор был одаренным мальчиком. Увлекался </a:t>
            </a:r>
            <a:r>
              <a:rPr lang="ru-RU" sz="2000" dirty="0" smtClean="0"/>
              <a:t>он как и многие мальчишки в довоенные годы авиамоделизмом, активно занимался </a:t>
            </a:r>
            <a:r>
              <a:rPr lang="ru-RU" sz="2000" dirty="0" smtClean="0"/>
              <a:t>спортом: боксом, футболом, гимнастикой. Молодое поколение тех лет не сомневалось, что рано или поздно ему придётся вступить в бой с ощетинившимися против молодого советского государства врагами. Продолжая учиться в девятом и десятом классах, Фёдор ходил заниматься </a:t>
            </a:r>
            <a:r>
              <a:rPr lang="ru-RU" sz="2000" dirty="0" smtClean="0"/>
              <a:t>в аэроклуб. Окончив школу, поступил в 1939 году в </a:t>
            </a:r>
            <a:r>
              <a:rPr lang="ru-RU" sz="2000" dirty="0" smtClean="0"/>
              <a:t>знаменитое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Качинское</a:t>
            </a:r>
            <a:r>
              <a:rPr lang="ru-RU" sz="2000" b="1" dirty="0" smtClean="0"/>
              <a:t> авиационное училище</a:t>
            </a:r>
            <a:r>
              <a:rPr lang="ru-RU" sz="2000" dirty="0" smtClean="0"/>
              <a:t>, где в своё время учился легендарный советский пилот-рекордсмен </a:t>
            </a:r>
            <a:r>
              <a:rPr lang="ru-RU" sz="2000" b="1" dirty="0" smtClean="0"/>
              <a:t>Валерий Чкалов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3812" y="6267069"/>
            <a:ext cx="41044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На этой фотографии изображены сын Ивана- Федор и жена Александра.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6220" y="472514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 вот началась война, и единственный сын Ивана Василенко геройски погиб в октябре 1941 года в воздушном бою под Конотопом. Только после победы командир части сообщил подробности того боя семье лейтенанта Василенко. Фёдор сбил два самолёта фашистов, один из них тараном. Обнаружить и захоронить его останки не удалось.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829" y="116632"/>
            <a:ext cx="11233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воспоминаниям близких, Иван Дмитриевич, получив извещение о гибели сына, заперся у себя в кабинете и спустя долгое время появился перед своими домочадцами, сёстрами и их семьями, абсолютно седым, таким, каким мы и знаем его сегодня по известным фотографиям и портретам. В октябре 1941 года Советские войска оставили Таганрог. Последним поездом 17 октября родной город покинул и Иван Василенко. Из-за ослабленного здоровья Иван Дмитриевич не мог быть</a:t>
            </a:r>
            <a:endParaRPr lang="ru-RU" dirty="0"/>
          </a:p>
        </p:txBody>
      </p:sp>
      <p:pic>
        <p:nvPicPr>
          <p:cNvPr id="28674" name="Picture 2" descr=". Д. Василенко с сыном Федором. Фото из экспозиции муз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44" y="1556793"/>
            <a:ext cx="5328592" cy="5216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406780" y="1502688"/>
            <a:ext cx="26380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призванным в армию и сражаться на фронте. Но он не остался в стороне от общего всенародного дела противостояния жестокому и вероломному врагу. В эвакуации Василенко работал в </a:t>
            </a:r>
            <a:r>
              <a:rPr lang="ru-RU" b="1" dirty="0" smtClean="0"/>
              <a:t>областной газете города Нальчика</a:t>
            </a:r>
            <a:r>
              <a:rPr lang="ru-RU" dirty="0" smtClean="0"/>
              <a:t> и в </a:t>
            </a:r>
            <a:r>
              <a:rPr lang="ru-RU" b="1" dirty="0" smtClean="0"/>
              <a:t>газете Действующей армии Закавказского фронта</a:t>
            </a:r>
            <a:r>
              <a:rPr lang="ru-RU" dirty="0" smtClean="0"/>
              <a:t>«Боец РККА» и был награждён Почётной грамотой Военного совета этого фронта. </a:t>
            </a:r>
            <a:endParaRPr lang="ru-RU" dirty="0"/>
          </a:p>
        </p:txBody>
      </p:sp>
      <p:pic>
        <p:nvPicPr>
          <p:cNvPr id="28678" name="Picture 6" descr="Федор Иванович Василенко - сын писател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444" y="1556792"/>
            <a:ext cx="2895600" cy="4267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82444" y="5877272"/>
            <a:ext cx="280831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На этой фотографии изображены Иван и его сын Федор.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9836" y="116632"/>
            <a:ext cx="64087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/>
              <a:t>Писателя И. Василенко «открыл» замечательный русский литератор В. В. Вересаев. К нему в годы войны пришел однажды немолодой и очень больной учитель и принес свою первую книжку, написанную для детей в 1937 году (впервые она была опубликована в журнале «Пионер»). Вересаев прочитал ее и со страниц «Литературной газеты» в 1944 году сказал: «Передо мной... талантливый, совершенно сложившийся писатель, со своим языком, с великолепной выдумкой, с живыми образами».</a:t>
            </a:r>
          </a:p>
          <a:p>
            <a:pPr fontAlgn="base"/>
            <a:r>
              <a:rPr lang="ru-RU" sz="2200" dirty="0" smtClean="0"/>
              <a:t>Периода ученичества у писателя И. Василенко практически не было. Богатое знание народной жизни помогло ему создавать правдивые и яркие книги, полные гражданской страстности. Первые же написанные им вещи были напечатаны.</a:t>
            </a:r>
            <a:endParaRPr lang="ru-RU" sz="2200" dirty="0"/>
          </a:p>
        </p:txBody>
      </p:sp>
      <p:pic>
        <p:nvPicPr>
          <p:cNvPr id="32770" name="Picture 2" descr="http://belstory.ru/wp-content/uploads/2011/11/575686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548" y="116632"/>
            <a:ext cx="4633491" cy="654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852" y="-2120"/>
            <a:ext cx="10945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Все его повести и рассказы, написанные за 30 лет творческой жизни, особенно «Волшебная шкатулка», «Детство актера», «Мышонок», «Гордиев узел», «Петушки», «Зеленый сундучок», «Золотые туфельки», «Солнце всходит раз в день», «Жизнь и приключения Заморыша», «Часы Мериме», «Семейный совет», «Миша и Маша» и другие многократно переиздавались местными, республиканскими и центральными издательствами (более 130 изданий на 27 языках народов СССР) и пользовались большой популярностью не только у детей, но и у взрослых. Многие произведения И. Д. Василенко переведены на чешский, немецкий, польский, болгарский, румынский, французский, английский языки. За повесть «Звездочка» - о жизни учащихся ремесленного училища - И. Д. Василенко был удостоен Государственной премии СССР.</a:t>
            </a:r>
          </a:p>
          <a:p>
            <a:pPr fontAlgn="base"/>
            <a:r>
              <a:rPr lang="ru-RU" dirty="0" smtClean="0"/>
              <a:t>По произведениям «Звездочка», «Артемка в цирке», «Волшебная шкатулка» созданы фильмы.</a:t>
            </a:r>
          </a:p>
          <a:p>
            <a:endParaRPr lang="ru-RU" dirty="0"/>
          </a:p>
        </p:txBody>
      </p:sp>
      <p:pic>
        <p:nvPicPr>
          <p:cNvPr id="31748" name="Picture 4" descr="http://partialmajorant.ru/img/1176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52" y="2924944"/>
            <a:ext cx="2573361" cy="3816424"/>
          </a:xfrm>
          <a:prstGeom prst="rect">
            <a:avLst/>
          </a:prstGeom>
          <a:noFill/>
        </p:spPr>
      </p:pic>
      <p:pic>
        <p:nvPicPr>
          <p:cNvPr id="31750" name="Picture 6" descr="http://www.e-reading.org.ua/illustrations/137/137282-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156" y="2924944"/>
            <a:ext cx="2448272" cy="3801265"/>
          </a:xfrm>
          <a:prstGeom prst="rect">
            <a:avLst/>
          </a:prstGeom>
          <a:noFill/>
        </p:spPr>
      </p:pic>
      <p:pic>
        <p:nvPicPr>
          <p:cNvPr id="31752" name="Picture 8" descr="http://static.ozone.ru/multimedia/books_covers/1001908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2444" y="2924944"/>
            <a:ext cx="2736304" cy="3830825"/>
          </a:xfrm>
          <a:prstGeom prst="rect">
            <a:avLst/>
          </a:prstGeom>
          <a:noFill/>
        </p:spPr>
      </p:pic>
      <p:pic>
        <p:nvPicPr>
          <p:cNvPr id="31754" name="Picture 10" descr="http://www.bookin.org.ru/book/2298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2764" y="2924944"/>
            <a:ext cx="2520280" cy="3847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1168</Words>
  <Application>Microsoft Office PowerPoint</Application>
  <PresentationFormat>Произвольный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TS102801109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2013-01-20T14:10:41Z</dcterms:created>
  <dcterms:modified xsi:type="dcterms:W3CDTF">2013-01-23T02:54:11Z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