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7" r:id="rId2"/>
    <p:sldId id="328" r:id="rId3"/>
    <p:sldId id="330" r:id="rId4"/>
    <p:sldId id="349" r:id="rId5"/>
    <p:sldId id="346" r:id="rId6"/>
    <p:sldId id="266" r:id="rId7"/>
    <p:sldId id="355" r:id="rId8"/>
    <p:sldId id="356" r:id="rId9"/>
    <p:sldId id="265" r:id="rId10"/>
    <p:sldId id="333" r:id="rId11"/>
    <p:sldId id="385" r:id="rId12"/>
    <p:sldId id="386" r:id="rId13"/>
    <p:sldId id="387" r:id="rId14"/>
    <p:sldId id="388" r:id="rId15"/>
    <p:sldId id="382" r:id="rId16"/>
    <p:sldId id="357" r:id="rId17"/>
    <p:sldId id="391" r:id="rId18"/>
    <p:sldId id="390" r:id="rId19"/>
    <p:sldId id="392" r:id="rId20"/>
    <p:sldId id="358" r:id="rId21"/>
    <p:sldId id="393" r:id="rId22"/>
    <p:sldId id="394" r:id="rId23"/>
    <p:sldId id="397" r:id="rId24"/>
    <p:sldId id="396" r:id="rId25"/>
    <p:sldId id="365" r:id="rId26"/>
    <p:sldId id="398" r:id="rId27"/>
    <p:sldId id="384" r:id="rId28"/>
    <p:sldId id="400" r:id="rId29"/>
    <p:sldId id="401" r:id="rId30"/>
    <p:sldId id="406" r:id="rId31"/>
    <p:sldId id="404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FF"/>
    <a:srgbClr val="FF0066"/>
    <a:srgbClr val="000066"/>
    <a:srgbClr val="D5B08B"/>
    <a:srgbClr val="E3CC9D"/>
    <a:srgbClr val="C0C0C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D82E334-BFEB-474D-A73C-7D1108FEA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4EF8EC-0ACC-4037-BC6C-F11DF77DC245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C6614F-8F0C-473C-B309-EB94B2395BD6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Цусимское сражение, портсмунский мир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53916-CDF9-4180-BCA7-F0AF764F5594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EB0EBF2-C66E-4DD2-A4EB-CC1F0465C60F}" type="slidenum">
              <a:rPr lang="ru-RU" sz="1200">
                <a:latin typeface="+mn-lt"/>
              </a:rPr>
              <a:pPr algn="r">
                <a:defRPr/>
              </a:pPr>
              <a:t>4</a:t>
            </a:fld>
            <a:endParaRPr lang="ru-RU" sz="1200">
              <a:latin typeface="+mn-lt"/>
            </a:endParaRPr>
          </a:p>
        </p:txBody>
      </p:sp>
      <p:sp>
        <p:nvSpPr>
          <p:cNvPr id="368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15C41-6CA3-4EEC-BA38-1E20BDD21EA9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8644C-CED0-4BA1-BCDE-81F9A7B7A3CF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4EC6F69-1DC8-4C7E-B02C-26875B1CD79E}" type="slidenum">
              <a:rPr lang="ru-RU" sz="1200">
                <a:latin typeface="+mn-lt"/>
              </a:rPr>
              <a:pPr algn="r">
                <a:defRPr/>
              </a:pPr>
              <a:t>11</a:t>
            </a:fld>
            <a:endParaRPr lang="ru-RU" sz="1200">
              <a:latin typeface="+mn-lt"/>
            </a:endParaRPr>
          </a:p>
        </p:txBody>
      </p:sp>
      <p:sp>
        <p:nvSpPr>
          <p:cNvPr id="389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DB046-E815-44F9-A040-99F16F4FCD97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AE0E87-4D0D-4593-8CB6-06E1494A8505}" type="slidenum">
              <a:rPr lang="ru-RU" smtClean="0"/>
              <a:pPr/>
              <a:t>22</a:t>
            </a:fld>
            <a:endParaRPr lang="ru-RU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B2932-87EB-4821-B4F8-389A108BAE5F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07AFF66-1486-4EB6-90E5-84F7E42D3CE3}" type="slidenum">
              <a:rPr lang="ru-RU" sz="1200">
                <a:latin typeface="+mn-lt"/>
              </a:rPr>
              <a:pPr algn="r">
                <a:defRPr/>
              </a:pPr>
              <a:t>27</a:t>
            </a:fld>
            <a:endParaRPr lang="ru-RU" sz="1200">
              <a:latin typeface="+mn-lt"/>
            </a:endParaRPr>
          </a:p>
        </p:txBody>
      </p:sp>
      <p:sp>
        <p:nvSpPr>
          <p:cNvPr id="419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2F6330-710B-4E4C-83DB-E3F41DB94CD2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6FA6A-7460-4F0E-BD3B-865F0020B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3B2B8-FDE1-4F16-97E8-DDAEB6859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8867-663C-4073-A5FE-C4506234C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E13E-2F12-4564-8C34-5C5A7E1B7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543A-3274-47AE-9804-9F65460A9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778D5-6423-4D89-AE0F-772FAA4B6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CA3FF-BD20-4AB9-876F-1AB08F710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FB4A2-0562-458E-8EE4-91373BFA0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48EEB-5FAC-4C48-B639-43C41E6F1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58102-A971-4D89-B836-740C2EBEC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4F436-47F2-472A-90C1-CC5EC0E67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FDD08-EB6D-4BE6-B4BA-DF761FD5B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839E6-D4B6-47FA-A41B-FCC509F00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F5A94-592D-4607-A84F-DB83FC749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1433B7-A0CD-4576-9893-EF0164311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1%85%D0%BC%D0%B0%D1%82%D0%BE%D0%B2%D0%B0,_%D0%90%D0%BD%D0%BD%D0%B0_%D0%90%D0%BD%D0%B4%D1%80%D0%B5%D0%B5%D0%B2%D0%BD%D0%B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ur717.com/images/stories/Italy/Venezia/Places/Ponte-Rialto_s07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1;&#1080;&#1090;&#1077;&#1088;&#1072;&#1090;&#1091;&#1088;&#1072;%20&#1089;&#1077;&#1088;&#1077;&#1073;&#1088;&#1103;&#1085;&#1086;&#1075;&#1086;%20&#1074;&#1077;&#1082;&#1072;\-%20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fenixclub.com/uploads/43482/img-207464-bdff48277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feb-web.ru/feb/litenc/encyclop/pictures/le4-2742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ka2.ru/nauka/levinton_2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Admin\&#1056;&#1072;&#1073;&#1086;&#1095;&#1080;&#1081;%20&#1089;&#1090;&#1086;&#1083;\&#1051;&#1080;&#1090;&#1077;&#1088;&#1072;&#1090;&#1091;&#1088;&#1072;%20&#1089;&#1077;&#1088;&#1077;&#1073;&#1088;&#1103;&#1085;&#1086;&#1075;&#1086;%20&#1074;&#1077;&#1082;&#1072;\-%20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1;&#1080;&#1090;&#1077;&#1088;&#1072;&#1090;&#1091;&#1088;&#1072;%20&#1089;&#1077;&#1088;&#1077;&#1073;&#1088;&#1103;&#1085;&#1086;&#1075;&#1086;%20&#1074;&#1077;&#1082;&#1072;\persik_hlebnikov_bo-beh-o-bi1.mp3" TargetMode="Externa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51;&#1080;&#1090;&#1077;&#1088;&#1072;&#1090;&#1091;&#1088;&#1072;%20&#1089;&#1077;&#1088;&#1077;&#1073;&#1088;&#1103;&#1085;&#1086;&#1075;&#1086;%20&#1074;&#1077;&#1082;&#1072;\&#1060;&#1088;&#1080;&#1076;&#1077;&#1088;&#1080;&#1082;%20&#1064;&#1086;&#1087;&#1077;&#1085;%20-%20&#1069;&#1090;&#1102;&#1076;%20&#8470;12%20&#1076;&#1086;%20&#1084;&#1080;&#1085;&#1086;&#1088;%20&#1056;&#1077;&#1074;&#1086;&#1083;&#1102;&#1094;&#1080;&#1086;&#1085;&#1085;&#1099;&#1081;.mp3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1;&#1080;&#1090;&#1077;&#1088;&#1072;&#1090;&#1091;&#1088;&#1072;%20&#1089;&#1077;&#1088;&#1077;&#1073;&#1088;&#1103;&#1085;&#1086;&#1075;&#1086;%20&#1074;&#1077;&#1082;&#1072;\&#1057;&#1077;&#1085;-&#1057;&#1072;&#1085;&#1089;%20-%20&#1059;&#1084;&#1080;&#1088;&#1072;&#1102;&#1097;&#1080;&#1081;%20&#1083;&#1077;&#1073;&#1077;&#1076;&#1100;.mp3" TargetMode="Externa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i017.radikal.ru/0910/28/d4da766696f7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photobucket.com/albums/bb255/labaz2/zvetaeva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1%85%D0%BC%D0%B0%D1%82%D0%BE%D0%B2%D0%B0,_%D0%90%D0%BD%D0%BD%D0%B0_%D0%90%D0%BD%D0%B4%D1%80%D0%B5%D0%B5%D0%B2%D0%BD%D0%B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C%D0%B0%D0%BD%D0%B4%D0%B5%D0%BB%D1%8C%D1%88%D1%82%D0%B0%D0%BC,_%D0%9E%D1%81%D0%B8%D0%BF_%D0%AD%D0%BC%D0%B8%D0%BB%D1%8C%D0%B5%D0%B2%D0%B8%D1%8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Dmitriy-Shostakovich-Romans-iz-k-f-quotOvodquot(muzofon.co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95400" y="2209800"/>
            <a:ext cx="6629400" cy="2209800"/>
          </a:xfrm>
        </p:spPr>
        <p:txBody>
          <a:bodyPr/>
          <a:lstStyle/>
          <a:p>
            <a:pPr eaLnBrk="1" hangingPunct="1"/>
            <a:r>
              <a:rPr lang="ru-RU" sz="3800" b="1" smtClean="0">
                <a:solidFill>
                  <a:schemeClr val="tx1"/>
                </a:solidFill>
              </a:rPr>
              <a:t>Основные направления </a:t>
            </a:r>
            <a:br>
              <a:rPr lang="ru-RU" sz="3800" b="1" smtClean="0">
                <a:solidFill>
                  <a:schemeClr val="tx1"/>
                </a:solidFill>
              </a:rPr>
            </a:br>
            <a:r>
              <a:rPr lang="ru-RU" sz="3800" b="1" smtClean="0">
                <a:solidFill>
                  <a:schemeClr val="tx1"/>
                </a:solidFill>
              </a:rPr>
              <a:t> русской литературы</a:t>
            </a:r>
            <a:r>
              <a:rPr lang="en-US" sz="3800" b="1" smtClean="0">
                <a:solidFill>
                  <a:schemeClr val="tx1"/>
                </a:solidFill>
              </a:rPr>
              <a:t> </a:t>
            </a:r>
            <a:r>
              <a:rPr lang="ru-RU" sz="3800" b="1" smtClean="0">
                <a:solidFill>
                  <a:schemeClr val="tx1"/>
                </a:solidFill>
              </a:rPr>
              <a:t/>
            </a:r>
            <a:br>
              <a:rPr lang="ru-RU" sz="3800" b="1" smtClean="0">
                <a:solidFill>
                  <a:schemeClr val="tx1"/>
                </a:solidFill>
              </a:rPr>
            </a:br>
            <a:r>
              <a:rPr lang="en-US" sz="3800" b="1" smtClean="0">
                <a:solidFill>
                  <a:schemeClr val="tx1"/>
                </a:solidFill>
              </a:rPr>
              <a:t>XX</a:t>
            </a:r>
            <a:r>
              <a:rPr lang="ru-RU" sz="3800" b="1" smtClean="0">
                <a:solidFill>
                  <a:schemeClr val="tx1"/>
                </a:solidFill>
              </a:rPr>
              <a:t> столетия. </a:t>
            </a:r>
            <a:br>
              <a:rPr lang="ru-RU" sz="3800" b="1" smtClean="0">
                <a:solidFill>
                  <a:schemeClr val="tx1"/>
                </a:solidFill>
              </a:rPr>
            </a:br>
            <a:r>
              <a:rPr lang="ru-RU" sz="3800" b="1" smtClean="0">
                <a:solidFill>
                  <a:schemeClr val="tx1"/>
                </a:solidFill>
              </a:rPr>
              <a:t>Литература начала </a:t>
            </a:r>
            <a:r>
              <a:rPr lang="en-US" sz="3800" b="1" smtClean="0">
                <a:solidFill>
                  <a:schemeClr val="tx1"/>
                </a:solidFill>
              </a:rPr>
              <a:t>XX</a:t>
            </a:r>
            <a:r>
              <a:rPr lang="ru-RU" sz="3800" b="1" smtClean="0">
                <a:solidFill>
                  <a:schemeClr val="tx1"/>
                </a:solidFill>
              </a:rPr>
              <a:t> века.</a:t>
            </a:r>
          </a:p>
        </p:txBody>
      </p:sp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3733800" y="5105400"/>
            <a:ext cx="1824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/>
              <a:t>Продолжение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5334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chemeClr val="tx1"/>
                </a:solidFill>
              </a:rPr>
              <a:t>Кризис символизма.</a:t>
            </a:r>
            <a:br>
              <a:rPr lang="ru-RU" sz="3200" b="1" i="1" smtClean="0">
                <a:solidFill>
                  <a:schemeClr val="tx1"/>
                </a:solidFill>
              </a:rPr>
            </a:br>
            <a:endParaRPr lang="ru-RU" sz="3200" b="1" i="1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28600" y="4191000"/>
            <a:ext cx="8915400" cy="2187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FF0000"/>
                </a:solidFill>
              </a:rPr>
              <a:t>1911 год.</a:t>
            </a:r>
            <a:r>
              <a:rPr lang="ru-RU" sz="2400" smtClean="0"/>
              <a:t> Статья  А. Блока «О современном состоянии русского символизма»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FF0000"/>
                </a:solidFill>
              </a:rPr>
              <a:t>1911 год.</a:t>
            </a:r>
            <a:r>
              <a:rPr lang="ru-RU" sz="2400" smtClean="0"/>
              <a:t> Появляется самое радикальное направление , отрицающее всю предшествующую культуру, авангардное</a:t>
            </a:r>
            <a:r>
              <a:rPr lang="ru-RU" sz="2400" smtClean="0">
                <a:solidFill>
                  <a:srgbClr val="B0C8B4"/>
                </a:solidFill>
              </a:rPr>
              <a:t> – </a:t>
            </a:r>
            <a:r>
              <a:rPr lang="ru-RU" sz="2800" b="1" i="1" smtClean="0">
                <a:solidFill>
                  <a:srgbClr val="FF0000"/>
                </a:solidFill>
              </a:rPr>
              <a:t>футуризм.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/>
              <a:t>            В Хлебников, В. Маяковский, И. Северянин.</a:t>
            </a:r>
          </a:p>
          <a:p>
            <a:pPr eaLnBrk="1" hangingPunct="1">
              <a:lnSpc>
                <a:spcPct val="90000"/>
              </a:lnSpc>
            </a:pPr>
            <a:endParaRPr lang="ru-RU" sz="2400" b="1" smtClean="0"/>
          </a:p>
        </p:txBody>
      </p:sp>
      <p:pic>
        <p:nvPicPr>
          <p:cNvPr id="11268" name="Picture 4" descr="200px-Khlebnikov_by_Mayakovs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1419225" cy="200025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269" name="Picture 5" descr="Igor Severyan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219200"/>
            <a:ext cx="1427163" cy="21336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270" name="Picture 6" descr="180px-%D0%9C%D0%B0%D1%8F%D0%B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219200"/>
            <a:ext cx="1458913" cy="20574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1271" name="Picture 7" descr="200px-Bogomazov-tram-s-19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52400"/>
            <a:ext cx="2081213" cy="40386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1295400" y="0"/>
            <a:ext cx="5043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5050"/>
                </a:solidFill>
              </a:rPr>
              <a:t>III. 1911 – 1920-</a:t>
            </a:r>
            <a:r>
              <a:rPr lang="ru-RU" sz="3600" b="1">
                <a:solidFill>
                  <a:srgbClr val="FF5050"/>
                </a:solidFill>
              </a:rPr>
              <a:t>е годы</a:t>
            </a:r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609600" y="3352800"/>
            <a:ext cx="165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 Хлебников</a:t>
            </a:r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4800600" y="3352800"/>
            <a:ext cx="184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В. Маяковский</a:t>
            </a:r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2743200" y="3429000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И. Северянин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304800" y="3276600"/>
            <a:ext cx="5029200" cy="297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6000" b="1">
                <a:solidFill>
                  <a:schemeClr val="bg1"/>
                </a:solidFill>
                <a:latin typeface="Monotype Corsiva" pitchFamily="66" charset="0"/>
              </a:rPr>
              <a:t>Футуризм</a:t>
            </a:r>
          </a:p>
          <a:p>
            <a:r>
              <a:rPr lang="ru-RU" sz="2400" b="1">
                <a:solidFill>
                  <a:srgbClr val="000099"/>
                </a:solidFill>
              </a:rPr>
              <a:t>(от лат. </a:t>
            </a:r>
            <a:r>
              <a:rPr lang="en-US" sz="2400" b="1">
                <a:solidFill>
                  <a:srgbClr val="000099"/>
                </a:solidFill>
              </a:rPr>
              <a:t>futurum</a:t>
            </a:r>
            <a:r>
              <a:rPr lang="ru-RU" sz="2400" b="1">
                <a:solidFill>
                  <a:srgbClr val="000099"/>
                </a:solidFill>
              </a:rPr>
              <a:t> – будущее)</a:t>
            </a: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4714875" y="0"/>
            <a:ext cx="4429125" cy="2286000"/>
          </a:xfrm>
          <a:prstGeom prst="wedgeRoundRectCallout">
            <a:avLst>
              <a:gd name="adj1" fmla="val -65958"/>
              <a:gd name="adj2" fmla="val 96023"/>
              <a:gd name="adj3" fmla="val 16667"/>
            </a:avLst>
          </a:prstGeom>
          <a:solidFill>
            <a:schemeClr val="bg1">
              <a:alpha val="75999"/>
            </a:schemeClr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4000" b="1" u="sng">
                <a:solidFill>
                  <a:schemeClr val="bg1"/>
                </a:solidFill>
                <a:latin typeface="Calibri" pitchFamily="34" charset="0"/>
                <a:hlinkClick r:id="rId3" tooltip="Ахматова, Анна Андреевна"/>
              </a:rPr>
              <a:t>В.Маяковский</a:t>
            </a:r>
            <a:endParaRPr lang="ru-RU" sz="4000" b="1" u="sng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40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В.Хлебников</a:t>
            </a:r>
          </a:p>
          <a:p>
            <a:pPr>
              <a:defRPr/>
            </a:pPr>
            <a:r>
              <a:rPr lang="ru-RU" sz="40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И.Северянин</a:t>
            </a:r>
            <a:endParaRPr lang="ru-RU" sz="40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5715000" y="5743575"/>
            <a:ext cx="288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/>
              <a:t>1912-1916 годы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build="allAtOnce" animBg="1"/>
      <p:bldP spid="460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1732" name="Picture 4" descr="Картинка 60 из 1568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12000" contras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000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Футуризм зародился в Италии в 1910-1915-х гг.</a:t>
            </a:r>
            <a:r>
              <a:rPr lang="ru-RU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1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00FFFF"/>
                </a:solidFill>
                <a:latin typeface="Monotype Corsiva" pitchFamily="66" charset="0"/>
              </a:rPr>
              <a:t>Истоки русского футуризма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772400"/>
            <a:ext cx="9144000" cy="4525963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endParaRPr lang="ru-RU" smtClean="0">
              <a:solidFill>
                <a:schemeClr val="folHlink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ru-RU" smtClean="0">
              <a:solidFill>
                <a:srgbClr val="00FFFF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ru-RU" smtClean="0">
              <a:solidFill>
                <a:schemeClr val="folHlink"/>
              </a:solidFill>
            </a:endParaRPr>
          </a:p>
        </p:txBody>
      </p:sp>
      <p:sp>
        <p:nvSpPr>
          <p:cNvPr id="203780" name="Text Box 4"/>
          <p:cNvSpPr txBox="1">
            <a:spLocks noChangeArrowheads="1"/>
          </p:cNvSpPr>
          <p:nvPr/>
        </p:nvSpPr>
        <p:spPr bwMode="auto">
          <a:xfrm>
            <a:off x="0" y="914400"/>
            <a:ext cx="9144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/>
              <a:t>Италия. 1909 год  </a:t>
            </a:r>
          </a:p>
          <a:p>
            <a:pPr>
              <a:buFontTx/>
              <a:buChar char="•"/>
            </a:pPr>
            <a:r>
              <a:rPr lang="ru-RU" sz="2600" b="1" u="sng"/>
              <a:t>Ф. Маринетти</a:t>
            </a:r>
            <a:r>
              <a:rPr lang="ru-RU" sz="2600" b="1"/>
              <a:t>  «Манифест футуризма»:</a:t>
            </a:r>
          </a:p>
          <a:p>
            <a:r>
              <a:rPr lang="ru-RU" sz="2600" b="1"/>
              <a:t>отказ от традиционных эстетических ценностей и опыта всей предшествующей литературы</a:t>
            </a:r>
          </a:p>
        </p:txBody>
      </p:sp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0" y="2667000"/>
            <a:ext cx="914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i="1">
                <a:solidFill>
                  <a:schemeClr val="folHlink"/>
                </a:solidFill>
              </a:rPr>
              <a:t>«До сих пор литература воспевала задумчивое бездействие, чувствительность и сон, мы провозглашаем агрессивное действие, лихорадочную бессонницу, гимнастическую поступь, опасный прыжок, пощечину и удар кулака».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0" y="4203700"/>
            <a:ext cx="88455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b="1" i="1">
                <a:solidFill>
                  <a:srgbClr val="00FFFF"/>
                </a:solidFill>
              </a:rPr>
              <a:t>«Гоночный автомобиль… прекраснее Ники Самофракийской...»</a:t>
            </a:r>
          </a:p>
        </p:txBody>
      </p:sp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0" y="4724400"/>
            <a:ext cx="48307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2800" b="1"/>
              <a:t>смелость, дерзость, бунт</a:t>
            </a:r>
          </a:p>
        </p:txBody>
      </p:sp>
      <p:sp>
        <p:nvSpPr>
          <p:cNvPr id="203784" name="Text Box 8"/>
          <p:cNvSpPr txBox="1">
            <a:spLocks noChangeArrowheads="1"/>
          </p:cNvSpPr>
          <p:nvPr/>
        </p:nvSpPr>
        <p:spPr bwMode="auto">
          <a:xfrm>
            <a:off x="0" y="5181600"/>
            <a:ext cx="9144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i="1">
                <a:solidFill>
                  <a:schemeClr val="folHlink"/>
                </a:solidFill>
              </a:rPr>
              <a:t>«Отныне нет красоты вне борьбы. Нет шедевра, если он не имеет агрессивного духа…»</a:t>
            </a:r>
            <a:br>
              <a:rPr lang="ru-RU" sz="2200" b="1" i="1">
                <a:solidFill>
                  <a:schemeClr val="folHlink"/>
                </a:solidFill>
              </a:rPr>
            </a:br>
            <a:endParaRPr lang="ru-RU" sz="2200" b="1" i="1">
              <a:solidFill>
                <a:schemeClr val="folHlink"/>
              </a:solidFill>
            </a:endParaRPr>
          </a:p>
        </p:txBody>
      </p:sp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0" y="6096000"/>
            <a:ext cx="647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800" b="1"/>
              <a:t>литературные эксперименты</a:t>
            </a:r>
            <a:endParaRPr lang="ru-RU"/>
          </a:p>
        </p:txBody>
      </p:sp>
      <p:pic>
        <p:nvPicPr>
          <p:cNvPr id="203786" name="-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35168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0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03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3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3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3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" fill="hold"/>
                                        <p:tgtEl>
                                          <p:spTgt spid="2037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6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786"/>
                </p:tgtEl>
              </p:cMediaNode>
            </p:audio>
          </p:childTnLst>
        </p:cTn>
      </p:par>
    </p:tnLst>
    <p:bldLst>
      <p:bldP spid="2037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FF"/>
                </a:solidFill>
              </a:rPr>
              <a:t>Литературные манифесты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524000"/>
            <a:ext cx="5257800" cy="457200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ru-RU" sz="2400" b="1" smtClean="0"/>
              <a:t>Отвергают литературную традицию</a:t>
            </a:r>
          </a:p>
        </p:txBody>
      </p:sp>
      <p:pic>
        <p:nvPicPr>
          <p:cNvPr id="204804" name="Picture 2" descr="Картинка 22 из 3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3352800" cy="28575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304800" y="4953000"/>
            <a:ext cx="5029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ru-RU" sz="2000" b="1" i="1">
                <a:solidFill>
                  <a:schemeClr val="tx2"/>
                </a:solidFill>
              </a:rPr>
              <a:t>Мы приказываем чтить права поэтов:</a:t>
            </a:r>
          </a:p>
          <a:p>
            <a:pPr lvl="2"/>
            <a:r>
              <a:rPr lang="ru-RU" sz="2000" b="1" i="1">
                <a:solidFill>
                  <a:schemeClr val="tx2"/>
                </a:solidFill>
              </a:rPr>
              <a:t>На увеличение словаря в его объеме произвольными и производными словами (Слово-новшество).</a:t>
            </a:r>
            <a:endParaRPr lang="ru-RU" sz="2000" b="1"/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365125" y="722313"/>
            <a:ext cx="8474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sz="2800" b="1"/>
              <a:t>1912 год. </a:t>
            </a:r>
            <a:r>
              <a:rPr lang="ru-RU" sz="2800" b="1">
                <a:solidFill>
                  <a:srgbClr val="FFFF00"/>
                </a:solidFill>
              </a:rPr>
              <a:t>«Пощечина общественному вкусу»</a:t>
            </a:r>
            <a:endParaRPr lang="ru-RU" sz="2800" b="1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343400" y="4191000"/>
            <a:ext cx="4206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4038600" y="3124200"/>
            <a:ext cx="4572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spcBef>
                <a:spcPct val="50000"/>
              </a:spcBef>
            </a:pPr>
            <a:endParaRPr lang="ru-RU">
              <a:solidFill>
                <a:srgbClr val="FF99FF"/>
              </a:solidFill>
            </a:endParaRP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3886200" y="2514600"/>
            <a:ext cx="5257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FF99FF"/>
                </a:solidFill>
              </a:rPr>
              <a:t>«Прошлое тесно. Академия и Пушкин непонятнее иероглифов. Бросить Пушкина, Достоевского, Толстого и проч. с Парохода современности».</a:t>
            </a:r>
            <a:r>
              <a:rPr lang="ru-RU" sz="2000" b="1"/>
              <a:t> </a:t>
            </a: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304800" y="4343400"/>
            <a:ext cx="51022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buFontTx/>
              <a:buChar char="•"/>
            </a:pPr>
            <a:r>
              <a:rPr lang="ru-RU" sz="2800" b="1"/>
              <a:t>Создают искусство заново</a:t>
            </a:r>
          </a:p>
          <a:p>
            <a:endParaRPr lang="ru-RU" sz="2800" b="1"/>
          </a:p>
        </p:txBody>
      </p:sp>
      <p:pic>
        <p:nvPicPr>
          <p:cNvPr id="15371" name="Picture 4" descr="6820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69503">
            <a:off x="6022975" y="4067175"/>
            <a:ext cx="1438275" cy="1962150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5372" name="Picture 3" descr="image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80471">
            <a:off x="7467600" y="4343400"/>
            <a:ext cx="1320800" cy="2057400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5373" name="Picture 6" descr="futuriz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62838">
            <a:off x="5257800" y="5029200"/>
            <a:ext cx="1155700" cy="1600200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04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04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4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/>
      <p:bldP spid="2048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Пощечина общественному вкусу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b="1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i="1" smtClean="0">
                <a:solidFill>
                  <a:srgbClr val="FF0000"/>
                </a:solidFill>
              </a:rPr>
              <a:t>Ч</a:t>
            </a:r>
            <a:r>
              <a:rPr lang="ru-RU" sz="2200" i="1" smtClean="0">
                <a:solidFill>
                  <a:srgbClr val="FFFFFF"/>
                </a:solidFill>
              </a:rPr>
              <a:t>итающим наше Новое Первое Неожиданное.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i="1" smtClean="0">
                <a:solidFill>
                  <a:srgbClr val="FF0000"/>
                </a:solidFill>
              </a:rPr>
              <a:t>Т</a:t>
            </a:r>
            <a:r>
              <a:rPr lang="ru-RU" sz="2200" i="1" smtClean="0">
                <a:solidFill>
                  <a:srgbClr val="FFFFFF"/>
                </a:solidFill>
              </a:rPr>
              <a:t>олько мы – </a:t>
            </a:r>
            <a:r>
              <a:rPr lang="ru-RU" sz="2200" smtClean="0">
                <a:solidFill>
                  <a:srgbClr val="FFFFFF"/>
                </a:solidFill>
              </a:rPr>
              <a:t>лицо нашего</a:t>
            </a:r>
            <a:r>
              <a:rPr lang="ru-RU" sz="2200" i="1" smtClean="0">
                <a:solidFill>
                  <a:srgbClr val="FFFFFF"/>
                </a:solidFill>
              </a:rPr>
              <a:t> Времени. Рог времени трубит нами в словесном искусстве.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i="1" smtClean="0">
                <a:solidFill>
                  <a:srgbClr val="FF0000"/>
                </a:solidFill>
              </a:rPr>
              <a:t>П</a:t>
            </a:r>
            <a:r>
              <a:rPr lang="ru-RU" sz="2200" i="1" smtClean="0">
                <a:solidFill>
                  <a:srgbClr val="FFFFFF"/>
                </a:solidFill>
              </a:rPr>
              <a:t>рошлое тесно. Академия и Пушкин непонятнее иероглифов.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i="1" smtClean="0">
                <a:solidFill>
                  <a:srgbClr val="FF0000"/>
                </a:solidFill>
              </a:rPr>
              <a:t>Б</a:t>
            </a:r>
            <a:r>
              <a:rPr lang="ru-RU" sz="2200" i="1" smtClean="0">
                <a:solidFill>
                  <a:srgbClr val="FFFFFF"/>
                </a:solidFill>
              </a:rPr>
              <a:t>росить Пушкина, Достоевского, Толстого и проч. с Парохода современности.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i="1" smtClean="0">
                <a:solidFill>
                  <a:srgbClr val="FF0000"/>
                </a:solidFill>
              </a:rPr>
              <a:t>К</a:t>
            </a:r>
            <a:r>
              <a:rPr lang="ru-RU" sz="2200" i="1" smtClean="0">
                <a:solidFill>
                  <a:srgbClr val="FFFFFF"/>
                </a:solidFill>
              </a:rPr>
              <a:t>то не забудет своей первой любви, не узнает последней.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i="1" smtClean="0">
                <a:solidFill>
                  <a:srgbClr val="FF0000"/>
                </a:solidFill>
              </a:rPr>
              <a:t>К</a:t>
            </a:r>
            <a:r>
              <a:rPr lang="ru-RU" sz="2200" i="1" smtClean="0">
                <a:solidFill>
                  <a:srgbClr val="FFFFFF"/>
                </a:solidFill>
              </a:rPr>
              <a:t>то же, доверчивый, обратит последнюю Любовь к парфюмерному блуду Бальмонта? В ней ли отражение мужественной души сегодняшнего дня?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i="1" smtClean="0">
                <a:solidFill>
                  <a:srgbClr val="FF0000"/>
                </a:solidFill>
              </a:rPr>
              <a:t>К</a:t>
            </a:r>
            <a:r>
              <a:rPr lang="ru-RU" sz="2200" i="1" smtClean="0">
                <a:solidFill>
                  <a:srgbClr val="FFFFFF"/>
                </a:solidFill>
              </a:rPr>
              <a:t>то же, трусливый, устрашится стащить бумажные латы с черного фрака воина Брюсова? Или на них зори неведомых красот?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i="1" smtClean="0">
                <a:solidFill>
                  <a:srgbClr val="FF0000"/>
                </a:solidFill>
              </a:rPr>
              <a:t>В</a:t>
            </a:r>
            <a:r>
              <a:rPr lang="ru-RU" sz="2200" i="1" smtClean="0">
                <a:solidFill>
                  <a:srgbClr val="FFFFFF"/>
                </a:solidFill>
              </a:rPr>
              <a:t>ымойте ваши руки, прикасавшиеся к грязной слизи книг, написанных этими бесчисленными Леонидами Андреевыми.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i="1" smtClean="0">
                <a:solidFill>
                  <a:srgbClr val="FF0000"/>
                </a:solidFill>
              </a:rPr>
              <a:t>В</a:t>
            </a:r>
            <a:r>
              <a:rPr lang="ru-RU" sz="2200" i="1" smtClean="0">
                <a:solidFill>
                  <a:srgbClr val="FFFFFF"/>
                </a:solidFill>
              </a:rPr>
              <a:t>сем этим Максимам Горьким, Куприным, Блокам, Соллогубам, Ремизовым, Аверченкам, Черным, Кузьминым, Буниным и проч. и проч. нужна лишь дача на реке. Такую награду дает судьба портным.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200" b="1" i="1" smtClean="0">
                <a:solidFill>
                  <a:srgbClr val="FF0000"/>
                </a:solidFill>
              </a:rPr>
              <a:t>С </a:t>
            </a:r>
            <a:r>
              <a:rPr lang="ru-RU" sz="2200" i="1" smtClean="0">
                <a:solidFill>
                  <a:srgbClr val="FFFFFF"/>
                </a:solidFill>
              </a:rPr>
              <a:t>высоты небоскребов мы взираем на их ничтожество!...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228600" y="228600"/>
            <a:ext cx="89154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FF0000"/>
                </a:solidFill>
              </a:rPr>
              <a:t>Мы приказываем чтить права поэтов: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1.</a:t>
            </a:r>
            <a:r>
              <a:rPr lang="ru-RU" sz="2400" i="1">
                <a:solidFill>
                  <a:srgbClr val="FFFFFF"/>
                </a:solidFill>
              </a:rPr>
              <a:t> На увеличение словаря в его объеме произвольными и производными словами (Слово-новшество).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2.</a:t>
            </a:r>
            <a:r>
              <a:rPr lang="ru-RU" sz="2400" i="1">
                <a:solidFill>
                  <a:srgbClr val="FFFFFF"/>
                </a:solidFill>
              </a:rPr>
              <a:t> На непреодолимую ненависть к существовавшему до них языку.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3.</a:t>
            </a:r>
            <a:r>
              <a:rPr lang="ru-RU" sz="2400" i="1">
                <a:solidFill>
                  <a:srgbClr val="FFFFFF"/>
                </a:solidFill>
              </a:rPr>
              <a:t> С ужасом отстранять от гордого чела своего из банных веников сделанный вами Венок грошовой славы.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4.</a:t>
            </a:r>
            <a:r>
              <a:rPr lang="ru-RU" sz="2400" i="1">
                <a:solidFill>
                  <a:srgbClr val="FFFFFF"/>
                </a:solidFill>
              </a:rPr>
              <a:t> Стоять на глыбе слова «мы» среди моря свиста и негодования.</a:t>
            </a:r>
          </a:p>
          <a:p>
            <a:r>
              <a:rPr lang="ru-RU" sz="2400" b="1" i="1">
                <a:solidFill>
                  <a:srgbClr val="FF0000"/>
                </a:solidFill>
              </a:rPr>
              <a:t>И </a:t>
            </a:r>
            <a:r>
              <a:rPr lang="ru-RU" sz="2400" i="1">
                <a:solidFill>
                  <a:srgbClr val="FFFFFF"/>
                </a:solidFill>
              </a:rPr>
              <a:t>если пока еще в наших строках остались грязные клейма ваших «здравого смысла» и «хорошего вкуса», то все же на них уже трепещут впервые Зарницы Новой Грядущей Красоты Самоценного (самовитого) Слова.</a:t>
            </a:r>
            <a:endParaRPr lang="ru-RU" sz="2400">
              <a:solidFill>
                <a:srgbClr val="FFFFFF"/>
              </a:solidFill>
            </a:endParaRPr>
          </a:p>
          <a:p>
            <a:pPr algn="r"/>
            <a:endParaRPr lang="ru-RU" sz="2400">
              <a:solidFill>
                <a:srgbClr val="FFFFFF"/>
              </a:solidFill>
            </a:endParaRPr>
          </a:p>
          <a:p>
            <a:pPr algn="r"/>
            <a:r>
              <a:rPr lang="ru-RU" sz="2400">
                <a:solidFill>
                  <a:srgbClr val="FFFFFF"/>
                </a:solidFill>
              </a:rPr>
              <a:t>Д. Бурлюк, Александр Крученых,</a:t>
            </a:r>
            <a:br>
              <a:rPr lang="ru-RU" sz="2400">
                <a:solidFill>
                  <a:srgbClr val="FFFFFF"/>
                </a:solidFill>
              </a:rPr>
            </a:br>
            <a:r>
              <a:rPr lang="ru-RU" sz="2400">
                <a:solidFill>
                  <a:srgbClr val="FFFFFF"/>
                </a:solidFill>
              </a:rPr>
              <a:t>В. Маяковский, Виктор Хлебников</a:t>
            </a:r>
            <a:r>
              <a:rPr lang="ru-RU" sz="2400"/>
              <a:t/>
            </a:r>
            <a:br>
              <a:rPr lang="ru-RU" sz="2400"/>
            </a:br>
            <a:r>
              <a:rPr lang="ru-RU" sz="2400">
                <a:solidFill>
                  <a:srgbClr val="FFFFFF"/>
                </a:solidFill>
              </a:rPr>
              <a:t>Москва. 1912. Декабрь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229600" cy="6858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sz="4000" b="1" smtClean="0">
                <a:solidFill>
                  <a:srgbClr val="FF0000"/>
                </a:solidFill>
                <a:latin typeface="Calibri" pitchFamily="34" charset="0"/>
              </a:rPr>
              <a:t>Эстетические принципы футуризма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609600"/>
            <a:ext cx="6400800" cy="506888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smtClean="0"/>
              <a:t>Отношение к предшествующим и иным культурам, эпохам и традициям: </a:t>
            </a:r>
            <a:r>
              <a:rPr lang="ru-RU" sz="2400" smtClean="0">
                <a:solidFill>
                  <a:srgbClr val="FFFF00"/>
                </a:solidFill>
              </a:rPr>
              <a:t>декларативный «разрыв» с предшествующей традицией; революционное новаторство в поэзии; разрушение старых норм.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smtClean="0"/>
              <a:t>Отношение к реальности: </a:t>
            </a:r>
            <a:r>
              <a:rPr lang="ru-RU" sz="2400" smtClean="0">
                <a:solidFill>
                  <a:srgbClr val="FFFF00"/>
                </a:solidFill>
              </a:rPr>
              <a:t>революционное преображение.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smtClean="0"/>
              <a:t>Взгляд на призвание поэта: </a:t>
            </a:r>
            <a:r>
              <a:rPr lang="ru-RU" sz="2400" smtClean="0">
                <a:solidFill>
                  <a:srgbClr val="FFFF00"/>
                </a:solidFill>
              </a:rPr>
              <a:t>поэт-бунтарь, революционер, сотворец новой реальности.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smtClean="0"/>
              <a:t>Взгляд на исторический процесс: </a:t>
            </a:r>
            <a:r>
              <a:rPr lang="ru-RU" sz="2400" smtClean="0">
                <a:solidFill>
                  <a:srgbClr val="FFFF00"/>
                </a:solidFill>
              </a:rPr>
              <a:t>вечный прогресс, отрицание прошлого во имя настоящего и настоящего – во имя будущего.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smtClean="0"/>
              <a:t>Близкий род искусства: </a:t>
            </a:r>
            <a:r>
              <a:rPr lang="ru-RU" sz="2400" smtClean="0">
                <a:solidFill>
                  <a:srgbClr val="FFFF00"/>
                </a:solidFill>
              </a:rPr>
              <a:t>живопись.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ru-RU" sz="1800" smtClean="0">
              <a:solidFill>
                <a:srgbClr val="FFFF00"/>
              </a:solidFill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 rot="20256376">
            <a:off x="6330950" y="641350"/>
            <a:ext cx="2619375" cy="1690688"/>
          </a:xfrm>
          <a:noFill/>
          <a:ln w="19050">
            <a:solidFill>
              <a:srgbClr val="800000"/>
            </a:solidFill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505200"/>
            <a:ext cx="2068513" cy="2232025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18299">
            <a:off x="7696200" y="1905000"/>
            <a:ext cx="1225550" cy="1600200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707319">
            <a:off x="6705600" y="2057400"/>
            <a:ext cx="1106488" cy="1524000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228600" y="5867400"/>
            <a:ext cx="8915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2400"/>
              <a:t>6.    Проблема соотношения «имени» и «вещи»: </a:t>
            </a:r>
            <a:r>
              <a:rPr lang="ru-RU" sz="2000">
                <a:solidFill>
                  <a:srgbClr val="FFFF00"/>
                </a:solidFill>
              </a:rPr>
              <a:t>сталкивание называния м показа вещи, метафоризация действительности.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  <p:bldP spid="207875" grpId="0" build="p"/>
      <p:bldP spid="2078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00FF"/>
                </a:solidFill>
              </a:rPr>
              <a:t>Поэтика футуризма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pPr eaLnBrk="1" hangingPunct="1"/>
            <a:r>
              <a:rPr lang="ru-RU" b="1" smtClean="0"/>
              <a:t>Эксперименты со структурой языка</a:t>
            </a:r>
            <a:r>
              <a:rPr lang="ru-RU" smtClean="0">
                <a:solidFill>
                  <a:srgbClr val="FFFFFF"/>
                </a:solidFill>
              </a:rPr>
              <a:t> </a:t>
            </a:r>
            <a:r>
              <a:rPr lang="ru-RU" b="1" smtClean="0">
                <a:solidFill>
                  <a:srgbClr val="FF00FF"/>
                </a:solidFill>
              </a:rPr>
              <a:t>«заумь»</a:t>
            </a:r>
          </a:p>
          <a:p>
            <a:pPr lvl="1" eaLnBrk="1" hangingPunct="1"/>
            <a:r>
              <a:rPr lang="ru-RU" b="1" smtClean="0"/>
              <a:t>Магический смысл звуков:</a:t>
            </a:r>
          </a:p>
          <a:p>
            <a:pPr lvl="3" eaLnBrk="1" hangingPunct="1"/>
            <a:r>
              <a:rPr lang="en-US" b="1" smtClean="0"/>
              <a:t>[</a:t>
            </a:r>
            <a:r>
              <a:rPr lang="ru-RU" b="1" smtClean="0"/>
              <a:t>ч</a:t>
            </a:r>
            <a:r>
              <a:rPr lang="en-US" b="1" smtClean="0"/>
              <a:t>]</a:t>
            </a:r>
            <a:r>
              <a:rPr lang="ru-RU" b="1" smtClean="0"/>
              <a:t> – «оболочка чего-либо» - чулок, чашка, череп, чемодан…</a:t>
            </a:r>
          </a:p>
          <a:p>
            <a:pPr lvl="1" eaLnBrk="1" hangingPunct="1"/>
            <a:r>
              <a:rPr lang="ru-RU" b="1" smtClean="0"/>
              <a:t>Конструирование новых слов (окказионализмы).</a:t>
            </a:r>
          </a:p>
          <a:p>
            <a:pPr eaLnBrk="1" hangingPunct="1"/>
            <a:r>
              <a:rPr lang="ru-RU" b="1" smtClean="0"/>
              <a:t>Слова превращались в визуальные знаки </a:t>
            </a:r>
          </a:p>
          <a:p>
            <a:pPr lvl="1" eaLnBrk="1" hangingPunct="1"/>
            <a:endParaRPr lang="ru-RU" sz="3200" b="1" smtClean="0"/>
          </a:p>
          <a:p>
            <a:pPr lvl="1" eaLnBrk="1" hangingPunct="1"/>
            <a:endParaRPr lang="ru-RU" sz="2400" b="1" smtClean="0"/>
          </a:p>
        </p:txBody>
      </p:sp>
      <p:pic>
        <p:nvPicPr>
          <p:cNvPr id="206852" name="Picture 4" descr="Картинка 43 из 3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447800"/>
            <a:ext cx="2538413" cy="37338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685800" y="473075"/>
            <a:ext cx="814387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i="1"/>
              <a:t>Мы дали образец иного звука и словосочетания:</a:t>
            </a:r>
            <a:br>
              <a:rPr lang="ru-RU" sz="3200" i="1"/>
            </a:br>
            <a:r>
              <a:rPr lang="ru-RU" sz="3200" i="1"/>
              <a:t/>
            </a:r>
            <a:br>
              <a:rPr lang="ru-RU" sz="3200" i="1"/>
            </a:br>
            <a:r>
              <a:rPr lang="ru-RU" sz="3200" b="1"/>
              <a:t>Дыр, бул, щыл,</a:t>
            </a:r>
            <a:br>
              <a:rPr lang="ru-RU" sz="3200" b="1"/>
            </a:br>
            <a:r>
              <a:rPr lang="ru-RU" sz="3200" b="1"/>
              <a:t>убещур</a:t>
            </a:r>
            <a:br>
              <a:rPr lang="ru-RU" sz="3200" b="1"/>
            </a:br>
            <a:r>
              <a:rPr lang="ru-RU" sz="3200" b="1"/>
              <a:t>скум</a:t>
            </a:r>
            <a:br>
              <a:rPr lang="ru-RU" sz="3200" b="1"/>
            </a:br>
            <a:r>
              <a:rPr lang="ru-RU" sz="3200" b="1"/>
              <a:t>вы со бу</a:t>
            </a:r>
            <a:br>
              <a:rPr lang="ru-RU" sz="3200" b="1"/>
            </a:br>
            <a:r>
              <a:rPr lang="ru-RU" sz="3200" b="1"/>
              <a:t>р л эз</a:t>
            </a:r>
            <a:br>
              <a:rPr lang="ru-RU" sz="3200" b="1"/>
            </a:br>
            <a:r>
              <a:rPr lang="ru-RU" sz="2800"/>
              <a:t/>
            </a:r>
            <a:br>
              <a:rPr lang="ru-RU" sz="2800"/>
            </a:br>
            <a:r>
              <a:rPr lang="ru-RU" sz="2400" i="1"/>
              <a:t>(Кстати, в этом пятистишии более русского национального, чем во всей</a:t>
            </a:r>
            <a:br>
              <a:rPr lang="ru-RU" sz="2400" i="1"/>
            </a:br>
            <a:r>
              <a:rPr lang="ru-RU" sz="2400" i="1"/>
              <a:t>поэзии Пушкина).</a:t>
            </a:r>
          </a:p>
          <a:p>
            <a:pPr eaLnBrk="0" hangingPunct="0"/>
            <a:endParaRPr lang="ru-RU" sz="2800"/>
          </a:p>
        </p:txBody>
      </p:sp>
      <p:pic>
        <p:nvPicPr>
          <p:cNvPr id="20483" name="Picture 2" descr="http://www.ka2.ru/nauka/images/down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0938" y="787400"/>
            <a:ext cx="14287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3357563" y="5943600"/>
            <a:ext cx="5786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rgbClr val="00FFFF"/>
                </a:solidFill>
              </a:rPr>
              <a:t>Стихотворение  А. Крученых – первый   пример новой поэзии </a:t>
            </a:r>
          </a:p>
        </p:txBody>
      </p:sp>
    </p:spTree>
  </p:cSld>
  <p:clrMapOvr>
    <a:masterClrMapping/>
  </p:clrMapOvr>
  <p:transition spd="slow" advClick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latin typeface="Tempus Sans ITC" pitchFamily="82" charset="0"/>
              </a:rPr>
              <a:t>II.</a:t>
            </a:r>
            <a:r>
              <a:rPr lang="ru-RU" b="1" smtClean="0">
                <a:solidFill>
                  <a:schemeClr val="tx1"/>
                </a:solidFill>
                <a:latin typeface="Tempus Sans ITC" pitchFamily="82" charset="0"/>
              </a:rPr>
              <a:t>1905 – 1911 годы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304800" y="685800"/>
            <a:ext cx="8551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empus Sans ITC" pitchFamily="82" charset="0"/>
              </a:rPr>
              <a:t>1905 год - один из ключевых в истории России</a:t>
            </a:r>
          </a:p>
        </p:txBody>
      </p:sp>
      <p:pic>
        <p:nvPicPr>
          <p:cNvPr id="121860" name="Picture 4" descr="33продол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4038600" cy="302895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1861" name="Picture 5" descr="russion-revolution-19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371600"/>
            <a:ext cx="3886200" cy="2979738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6858000"/>
            <a:ext cx="883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2000" b="1">
              <a:solidFill>
                <a:schemeClr val="bg2"/>
              </a:solidFill>
            </a:endParaRP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0" y="4419600"/>
            <a:ext cx="9144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2"/>
                </a:solidFill>
              </a:rPr>
              <a:t>      В этот год свершилась революция, начавшаяся с «Кровавого воскресенья» 9 января,  издан первый царский манифест, ограничивающий власть монархии в пользу подданных, провозглашающий Думу законодательным органом власти, утверждающий гражданские свободы, создание совета министров во главе с Витте, произошло вооруженное восстание в Москве, явившееся пиком революции,  восстание в Севастополе и др. </a:t>
            </a:r>
            <a:endParaRPr lang="ru-RU" sz="2000"/>
          </a:p>
        </p:txBody>
      </p:sp>
      <p:pic>
        <p:nvPicPr>
          <p:cNvPr id="121865" name="-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868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18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51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865"/>
                </p:tgtEl>
              </p:cMediaNode>
            </p:audio>
          </p:childTnLst>
        </p:cTn>
      </p:par>
    </p:tnLst>
    <p:bldLst>
      <p:bldP spid="1218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3581400" y="5486400"/>
            <a:ext cx="250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Велемир Хлебников</a:t>
            </a:r>
          </a:p>
        </p:txBody>
      </p:sp>
      <p:pic>
        <p:nvPicPr>
          <p:cNvPr id="163846" name="persik_hlebnikov_bo-beh-o-bi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7" name="Picture 2" descr=" (445x600, 42Kb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28600"/>
            <a:ext cx="3773488" cy="5105400"/>
          </a:xfrm>
          <a:prstGeom prst="rect">
            <a:avLst/>
          </a:prstGeom>
          <a:noFill/>
          <a:ln w="76200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27" fill="hold"/>
                                        <p:tgtEl>
                                          <p:spTgt spid="163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46"/>
                </p:tgtEl>
              </p:cMediaNode>
            </p:audio>
          </p:childTnLst>
        </p:cTn>
      </p:par>
    </p:tnLst>
    <p:bldLst>
      <p:bldP spid="1638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FF"/>
                </a:solidFill>
                <a:latin typeface="Calibri" pitchFamily="34" charset="0"/>
              </a:rPr>
              <a:t>Мировосприятие</a:t>
            </a:r>
            <a:r>
              <a:rPr lang="ru-RU" smtClean="0"/>
              <a:t> 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5943600" cy="4525963"/>
          </a:xfrm>
        </p:spPr>
        <p:txBody>
          <a:bodyPr/>
          <a:lstStyle/>
          <a:p>
            <a:pPr eaLnBrk="1" hangingPunct="1"/>
            <a:r>
              <a:rPr lang="ru-RU" sz="2800" smtClean="0"/>
              <a:t>Мир будущего («будетляне»)</a:t>
            </a:r>
          </a:p>
          <a:p>
            <a:pPr eaLnBrk="1" hangingPunct="1"/>
            <a:r>
              <a:rPr lang="ru-RU" sz="2800" smtClean="0"/>
              <a:t>Воспевание технологического прогресса, индустриального города</a:t>
            </a:r>
          </a:p>
          <a:p>
            <a:pPr eaLnBrk="1" hangingPunct="1"/>
            <a:r>
              <a:rPr lang="ru-RU" sz="2800" smtClean="0"/>
              <a:t>Преклонение перед действием, движением, скоростью, силой и агрессией </a:t>
            </a:r>
          </a:p>
          <a:p>
            <a:pPr eaLnBrk="1" hangingPunct="1"/>
            <a:r>
              <a:rPr lang="ru-RU" sz="2800" smtClean="0"/>
              <a:t>Поэт – творец мира, языка. </a:t>
            </a:r>
          </a:p>
        </p:txBody>
      </p:sp>
      <p:pic>
        <p:nvPicPr>
          <p:cNvPr id="209924" name="Picture 4" descr="index2_clip_image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066800"/>
            <a:ext cx="3030538" cy="50292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5867400" y="62484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К. Малевич. Точильщик</a:t>
            </a:r>
          </a:p>
        </p:txBody>
      </p:sp>
      <p:pic>
        <p:nvPicPr>
          <p:cNvPr id="209926" name="Фридерик Шопен - Этюд №12 до минор Революционный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2099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926"/>
                </p:tgtEl>
              </p:cMediaNode>
            </p:audio>
          </p:childTnLst>
        </p:cTn>
      </p:par>
    </p:tnLst>
    <p:bldLst>
      <p:bldP spid="209922" grpId="0"/>
      <p:bldP spid="2099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5325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00FF"/>
                </a:solidFill>
              </a:rPr>
              <a:t>Основные особенности: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562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Отрицание ценности классической литературы.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Культ техники, индустриализации.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Эпатаж, шокирующее поведение, скандал как основные средства достижения популярности.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Культ словотворчества: для «новых» людей нужен «новый», «заумный» язык.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Отказ от традиций.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/>
              <a:t>Разрушение существующей системы жанров.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</p:txBody>
      </p:sp>
      <p:pic>
        <p:nvPicPr>
          <p:cNvPr id="23556" name="Picture 4" descr="Image00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990600"/>
            <a:ext cx="3627438" cy="54102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148138" y="1066800"/>
            <a:ext cx="4995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	</a:t>
            </a: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0" y="44958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В. Маяковский</a:t>
            </a:r>
            <a:r>
              <a:rPr lang="ru-RU" sz="2400" b="1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609600" y="0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FF00FF"/>
                </a:solidFill>
                <a:latin typeface="Calibri" pitchFamily="34" charset="0"/>
              </a:rPr>
              <a:t>Кубофутуризм</a:t>
            </a:r>
          </a:p>
        </p:txBody>
      </p:sp>
      <p:pic>
        <p:nvPicPr>
          <p:cNvPr id="215047" name="Picture 7" descr="Image00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2082800" cy="32004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5048" name="Picture 8" descr="portr_kam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143000"/>
            <a:ext cx="2171700" cy="32004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15049" name="Text Box 9"/>
          <p:cNvSpPr txBox="1">
            <a:spLocks noChangeArrowheads="1"/>
          </p:cNvSpPr>
          <p:nvPr/>
        </p:nvSpPr>
        <p:spPr bwMode="auto">
          <a:xfrm>
            <a:off x="2514600" y="4572000"/>
            <a:ext cx="170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В. Каменский</a:t>
            </a:r>
          </a:p>
        </p:txBody>
      </p:sp>
      <p:pic>
        <p:nvPicPr>
          <p:cNvPr id="215050" name="Picture 10" descr="20060609210326_20-Burlyu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143000"/>
            <a:ext cx="1876425" cy="32004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15051" name="Text Box 11"/>
          <p:cNvSpPr txBox="1">
            <a:spLocks noChangeArrowheads="1"/>
          </p:cNvSpPr>
          <p:nvPr/>
        </p:nvSpPr>
        <p:spPr bwMode="auto">
          <a:xfrm>
            <a:off x="4876800" y="4572000"/>
            <a:ext cx="1360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Д. Бурлюк</a:t>
            </a:r>
          </a:p>
        </p:txBody>
      </p:sp>
      <p:pic>
        <p:nvPicPr>
          <p:cNvPr id="243716" name="Picture 4" descr="khlebnik"/>
          <p:cNvPicPr>
            <a:picLocks noChangeAspect="1" noChangeArrowheads="1"/>
          </p:cNvPicPr>
          <p:nvPr/>
        </p:nvPicPr>
        <p:blipFill>
          <a:blip r:embed="rId5"/>
          <a:srcRect l="9818" r="10355"/>
          <a:stretch>
            <a:fillRect/>
          </a:stretch>
        </p:blipFill>
        <p:spPr bwMode="auto">
          <a:xfrm>
            <a:off x="6781800" y="1143000"/>
            <a:ext cx="2190750" cy="32004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15053" name="Text Box 13"/>
          <p:cNvSpPr txBox="1">
            <a:spLocks noChangeArrowheads="1"/>
          </p:cNvSpPr>
          <p:nvPr/>
        </p:nvSpPr>
        <p:spPr bwMode="auto">
          <a:xfrm>
            <a:off x="7010400" y="4572000"/>
            <a:ext cx="1716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В. Хлебников</a:t>
            </a:r>
          </a:p>
        </p:txBody>
      </p:sp>
      <p:sp>
        <p:nvSpPr>
          <p:cNvPr id="215054" name="Rectangle 4"/>
          <p:cNvSpPr>
            <a:spLocks noChangeArrowheads="1"/>
          </p:cNvSpPr>
          <p:nvPr/>
        </p:nvSpPr>
        <p:spPr bwMode="auto">
          <a:xfrm>
            <a:off x="457200" y="5105400"/>
            <a:ext cx="845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>
                <a:solidFill>
                  <a:srgbClr val="FF00FF"/>
                </a:solidFill>
              </a:rPr>
              <a:t>В.Брюсов:</a:t>
            </a:r>
            <a:endParaRPr lang="ru-RU" sz="2400">
              <a:solidFill>
                <a:srgbClr val="FF00FF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800" i="1"/>
              <a:t>«Я должен признать значительность работы, исполненной футуристами»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21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21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1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10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15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/>
      <p:bldP spid="215044" grpId="0"/>
      <p:bldP spid="215049" grpId="0"/>
      <p:bldP spid="215051" grpId="0"/>
      <p:bldP spid="2150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38600" y="1905000"/>
            <a:ext cx="46482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/>
              <a:t>		</a:t>
            </a:r>
            <a:r>
              <a:rPr lang="ru-RU" sz="2800" smtClean="0"/>
              <a:t> </a:t>
            </a:r>
          </a:p>
        </p:txBody>
      </p:sp>
      <p:sp>
        <p:nvSpPr>
          <p:cNvPr id="214019" name="Rectangle 10"/>
          <p:cNvSpPr>
            <a:spLocks noChangeArrowheads="1"/>
          </p:cNvSpPr>
          <p:nvPr/>
        </p:nvSpPr>
        <p:spPr bwMode="auto">
          <a:xfrm>
            <a:off x="819150" y="4114800"/>
            <a:ext cx="16541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Б. Пастернак</a:t>
            </a:r>
          </a:p>
          <a:p>
            <a:pPr algn="ctr"/>
            <a:r>
              <a:rPr lang="ru-RU" sz="2400" b="1" i="1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14020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553200" cy="609600"/>
          </a:xfrm>
          <a:noFill/>
        </p:spPr>
        <p:txBody>
          <a:bodyPr/>
          <a:lstStyle/>
          <a:p>
            <a:pPr eaLnBrk="1" hangingPunct="1"/>
            <a:r>
              <a:rPr lang="ru-RU" sz="6000" smtClean="0">
                <a:solidFill>
                  <a:srgbClr val="FF00FF"/>
                </a:solidFill>
                <a:latin typeface="Monotype Corsiva" pitchFamily="66" charset="0"/>
              </a:rPr>
              <a:t>«</a:t>
            </a:r>
            <a:r>
              <a:rPr lang="ru-RU" sz="6000" smtClean="0">
                <a:solidFill>
                  <a:srgbClr val="FF00FF"/>
                </a:solidFill>
                <a:latin typeface="Calibri" pitchFamily="34" charset="0"/>
              </a:rPr>
              <a:t>Центрифуга»</a:t>
            </a:r>
          </a:p>
        </p:txBody>
      </p:sp>
      <p:pic>
        <p:nvPicPr>
          <p:cNvPr id="214021" name="Picture 5" descr="im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1965325" cy="28194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3276600" y="4114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Н. Асеев</a:t>
            </a:r>
          </a:p>
        </p:txBody>
      </p:sp>
      <p:sp>
        <p:nvSpPr>
          <p:cNvPr id="214026" name="Rectangle 3"/>
          <p:cNvSpPr>
            <a:spLocks noChangeArrowheads="1"/>
          </p:cNvSpPr>
          <p:nvPr/>
        </p:nvSpPr>
        <p:spPr bwMode="auto">
          <a:xfrm>
            <a:off x="304800" y="4876800"/>
            <a:ext cx="845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>
                <a:solidFill>
                  <a:srgbClr val="FF00FF"/>
                </a:solidFill>
              </a:rPr>
              <a:t>М.Горький:</a:t>
            </a:r>
            <a:endParaRPr lang="ru-RU" sz="2400">
              <a:solidFill>
                <a:srgbClr val="FF00FF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400" i="1"/>
              <a:t>«Как бы смешны и крикливы ни были наши футуристы, но им нужно широко раскрывать двери, ибо это молодые голоса, зовущие к молодой новой жизни».</a:t>
            </a:r>
          </a:p>
        </p:txBody>
      </p:sp>
      <p:pic>
        <p:nvPicPr>
          <p:cNvPr id="214027" name="Picture 11" descr="Супрематизм (1915)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900" y="0"/>
            <a:ext cx="3467100" cy="48768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14028" name="Rectangle 12"/>
          <p:cNvSpPr>
            <a:spLocks noChangeArrowheads="1"/>
          </p:cNvSpPr>
          <p:nvPr/>
        </p:nvSpPr>
        <p:spPr bwMode="auto">
          <a:xfrm>
            <a:off x="5715000" y="4953000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К.Малевич «Супрематизм»</a:t>
            </a:r>
          </a:p>
        </p:txBody>
      </p:sp>
      <p:pic>
        <p:nvPicPr>
          <p:cNvPr id="214030" name="Picture 14" descr="bul-018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3400" y="1143000"/>
            <a:ext cx="1889125" cy="28194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14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4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14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/>
      <p:bldP spid="214025" grpId="0"/>
      <p:bldP spid="2140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1219200" y="4419600"/>
            <a:ext cx="1724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И. Северянин</a:t>
            </a:r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229600" cy="6096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00FF"/>
                </a:solidFill>
                <a:latin typeface="Calibri" pitchFamily="34" charset="0"/>
              </a:rPr>
              <a:t>Эгофутуризм</a:t>
            </a:r>
          </a:p>
        </p:txBody>
      </p:sp>
      <p:pic>
        <p:nvPicPr>
          <p:cNvPr id="171015" name="Picture 7" descr="img_42763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2184400" cy="32766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71016" name="Rectangle 5"/>
          <p:cNvSpPr>
            <a:spLocks noChangeArrowheads="1"/>
          </p:cNvSpPr>
          <p:nvPr/>
        </p:nvSpPr>
        <p:spPr bwMode="auto">
          <a:xfrm>
            <a:off x="0" y="49530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800" b="1">
                <a:solidFill>
                  <a:srgbClr val="FF00FF"/>
                </a:solidFill>
              </a:rPr>
              <a:t>Бунин И.А.:</a:t>
            </a:r>
          </a:p>
          <a:p>
            <a:pPr marL="342900" indent="-342900">
              <a:spcBef>
                <a:spcPct val="20000"/>
              </a:spcBef>
            </a:pPr>
            <a:r>
              <a:rPr lang="ru-RU" sz="2400" i="1"/>
              <a:t>«Чего только не проделывали мы за последние годы с нашей литературой? И дошли до самого плоского хулиганства, называемого нелепым словом «футуризм».</a:t>
            </a:r>
          </a:p>
        </p:txBody>
      </p:sp>
      <p:sp>
        <p:nvSpPr>
          <p:cNvPr id="171017" name="Содержимое 2"/>
          <p:cNvSpPr>
            <a:spLocks/>
          </p:cNvSpPr>
          <p:nvPr/>
        </p:nvSpPr>
        <p:spPr bwMode="auto">
          <a:xfrm>
            <a:off x="3657600" y="1219200"/>
            <a:ext cx="5257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sz="2400" b="1"/>
              <a:t>Северянин</a:t>
            </a:r>
            <a:r>
              <a:rPr lang="ru-RU" sz="2400"/>
              <a:t> остался единственным из эгофутуристов, вошедшим в историю русской </a:t>
            </a:r>
            <a:r>
              <a:rPr lang="ru-RU" sz="2400" b="1"/>
              <a:t>поэзии</a:t>
            </a:r>
            <a:r>
              <a:rPr lang="ru-RU" sz="2400"/>
              <a:t>. </a:t>
            </a:r>
            <a:r>
              <a:rPr lang="ru-RU" sz="2400" b="1"/>
              <a:t>Его</a:t>
            </a:r>
            <a:r>
              <a:rPr lang="ru-RU" sz="2400"/>
              <a:t> стихи, при всей их претенциозности, а нередко и пошлости, отличались безусловной напевностью, звучностью и легкостью.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1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1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1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1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710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/>
      <p:bldP spid="1710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1E5CD"/>
            </a:gs>
            <a:gs pos="100000">
              <a:srgbClr val="E3CC9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9672" y="0"/>
            <a:ext cx="7524328" cy="1772816"/>
          </a:xfrm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kern="1200" dirty="0">
                <a:ln w="6350">
                  <a:noFill/>
                </a:ln>
                <a:solidFill>
                  <a:schemeClr val="bg1"/>
                </a:solidFill>
              </a:rPr>
              <a:t>Своеобразный шик </a:t>
            </a:r>
            <a:r>
              <a:rPr lang="ru-RU" sz="2400" b="1" kern="1200" dirty="0" err="1">
                <a:ln w="6350">
                  <a:noFill/>
                </a:ln>
                <a:solidFill>
                  <a:schemeClr val="bg1"/>
                </a:solidFill>
              </a:rPr>
              <a:t>северянинской</a:t>
            </a:r>
            <a:r>
              <a:rPr lang="ru-RU" sz="2400" b="1" kern="1200" dirty="0">
                <a:ln w="6350">
                  <a:noFill/>
                </a:ln>
                <a:solidFill>
                  <a:schemeClr val="bg1"/>
                </a:solidFill>
              </a:rPr>
              <a:t> поэзии придавали неологизмы с иностранными корнями и суффиксами, чарующие своей экстравагантностью, увлекающие в изысканно-экзотический мир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4294967295"/>
          </p:nvPr>
        </p:nvSpPr>
        <p:spPr>
          <a:xfrm>
            <a:off x="0" y="2060575"/>
            <a:ext cx="7315200" cy="22828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300" smtClean="0">
                <a:solidFill>
                  <a:srgbClr val="990000"/>
                </a:solidFill>
              </a:rPr>
              <a:t>В шумном платье муаровом, в шумном платье муаровом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300" smtClean="0">
                <a:solidFill>
                  <a:srgbClr val="990000"/>
                </a:solidFill>
              </a:rPr>
              <a:t>По аллее олуненной Вы проходите морево...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300" smtClean="0">
                <a:solidFill>
                  <a:srgbClr val="990000"/>
                </a:solidFill>
              </a:rPr>
              <a:t>Ваше платье изысканно, Ваша тальма </a:t>
            </a:r>
            <a:r>
              <a:rPr lang="ru-RU" sz="2200" smtClean="0">
                <a:solidFill>
                  <a:srgbClr val="990000"/>
                </a:solidFill>
              </a:rPr>
              <a:t>лазорева.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ru-RU" sz="2300" smtClean="0">
                <a:solidFill>
                  <a:srgbClr val="990000"/>
                </a:solidFill>
              </a:rPr>
              <a:t>А дорожка песочная от листвы разузорена -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ru-RU" sz="2300" smtClean="0">
              <a:solidFill>
                <a:srgbClr val="99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538903" cy="202487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4999" y="2184670"/>
            <a:ext cx="2502953" cy="243787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0" y="4876800"/>
            <a:ext cx="9144000" cy="16510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400" dirty="0">
                <a:solidFill>
                  <a:srgbClr val="990000"/>
                </a:solidFill>
                <a:latin typeface="+mn-lt"/>
              </a:rPr>
              <a:t>Точно лапы </a:t>
            </a:r>
            <a:r>
              <a:rPr lang="ru-RU" sz="2400" dirty="0" err="1">
                <a:solidFill>
                  <a:srgbClr val="990000"/>
                </a:solidFill>
                <a:latin typeface="+mn-lt"/>
              </a:rPr>
              <a:t>паучные</a:t>
            </a:r>
            <a:r>
              <a:rPr lang="ru-RU" sz="2400" dirty="0">
                <a:solidFill>
                  <a:srgbClr val="990000"/>
                </a:solidFill>
                <a:latin typeface="+mn-lt"/>
              </a:rPr>
              <a:t>, точно мех ягуаровый.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400" dirty="0">
                <a:solidFill>
                  <a:srgbClr val="990000"/>
                </a:solidFill>
                <a:latin typeface="+mn-lt"/>
              </a:rPr>
              <a:t>Для утонченной женщины ночь всегда новобрачная...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400" dirty="0">
                <a:solidFill>
                  <a:srgbClr val="990000"/>
                </a:solidFill>
                <a:latin typeface="+mn-lt"/>
              </a:rPr>
              <a:t>Упоенье любовное Вам судьбой предназначено...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/>
            </a:pPr>
            <a:r>
              <a:rPr lang="ru-RU" sz="2400" dirty="0">
                <a:solidFill>
                  <a:srgbClr val="990000"/>
                </a:solidFill>
                <a:latin typeface="+mn-lt"/>
              </a:rPr>
              <a:t>В шумном платье муаровом, в шумном платье муаровом -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304800" y="3352800"/>
            <a:ext cx="5562600" cy="29575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6000" b="1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46089" name="AutoShape 9"/>
          <p:cNvSpPr>
            <a:spLocks noChangeArrowheads="1"/>
          </p:cNvSpPr>
          <p:nvPr/>
        </p:nvSpPr>
        <p:spPr bwMode="auto">
          <a:xfrm>
            <a:off x="4391025" y="228600"/>
            <a:ext cx="4752975" cy="2019300"/>
          </a:xfrm>
          <a:prstGeom prst="wedgeRoundRectCallout">
            <a:avLst>
              <a:gd name="adj1" fmla="val -65722"/>
              <a:gd name="adj2" fmla="val 107764"/>
              <a:gd name="adj3" fmla="val 16667"/>
            </a:avLst>
          </a:prstGeom>
          <a:solidFill>
            <a:schemeClr val="bg1">
              <a:alpha val="76077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4400">
                <a:solidFill>
                  <a:schemeClr val="hlink"/>
                </a:solidFill>
                <a:latin typeface="Calibri" pitchFamily="34" charset="0"/>
              </a:rPr>
              <a:t>С. Есенин</a:t>
            </a:r>
          </a:p>
          <a:p>
            <a:r>
              <a:rPr lang="ru-RU" sz="4400">
                <a:solidFill>
                  <a:schemeClr val="hlink"/>
                </a:solidFill>
                <a:latin typeface="Calibri" pitchFamily="34" charset="0"/>
              </a:rPr>
              <a:t>А. Мариенгоф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762000" y="3429000"/>
            <a:ext cx="38084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chemeClr val="bg1"/>
                </a:solidFill>
                <a:latin typeface="Monotype Corsiva" pitchFamily="66" charset="0"/>
              </a:rPr>
              <a:t>Имажинизм</a:t>
            </a:r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517525" y="5099050"/>
            <a:ext cx="489267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b="1" i="1">
                <a:solidFill>
                  <a:srgbClr val="000066"/>
                </a:solidFill>
              </a:rPr>
              <a:t>от англ. и фр. </a:t>
            </a:r>
            <a:r>
              <a:rPr lang="en-US" sz="2400" b="1" i="1">
                <a:solidFill>
                  <a:srgbClr val="000066"/>
                </a:solidFill>
              </a:rPr>
              <a:t>image</a:t>
            </a:r>
            <a:r>
              <a:rPr lang="ru-RU" sz="2400" b="1" i="1">
                <a:solidFill>
                  <a:srgbClr val="000066"/>
                </a:solidFill>
              </a:rPr>
              <a:t> – образ </a:t>
            </a:r>
          </a:p>
          <a:p>
            <a:endParaRPr lang="ru-RU" sz="2400" b="1" i="1">
              <a:solidFill>
                <a:srgbClr val="000066"/>
              </a:solidFill>
            </a:endParaRPr>
          </a:p>
        </p:txBody>
      </p:sp>
      <p:pic>
        <p:nvPicPr>
          <p:cNvPr id="197655" name="Сен-Санс - Умирающий лебедь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7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976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7655"/>
                </p:tgtEl>
              </p:cMediaNode>
            </p:audio>
          </p:childTnLst>
        </p:cTn>
      </p:par>
    </p:tnLst>
    <p:bldLst>
      <p:bldP spid="46085" grpId="0" animBg="1"/>
      <p:bldP spid="4608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991600" cy="2590800"/>
          </a:xfrm>
        </p:spPr>
        <p:txBody>
          <a:bodyPr/>
          <a:lstStyle/>
          <a:p>
            <a:pPr eaLnBrk="1" hangingPunct="1"/>
            <a:r>
              <a:rPr lang="ru-RU" sz="2800" smtClean="0"/>
              <a:t>Провозглашал самоценность поэтического образа как такового.</a:t>
            </a:r>
          </a:p>
          <a:p>
            <a:pPr eaLnBrk="1" hangingPunct="1"/>
            <a:r>
              <a:rPr lang="ru-RU" sz="2800" smtClean="0"/>
              <a:t>Поедание образом смысла.</a:t>
            </a:r>
          </a:p>
          <a:p>
            <a:pPr eaLnBrk="1" hangingPunct="1"/>
            <a:r>
              <a:rPr lang="ru-RU" sz="2800" smtClean="0"/>
              <a:t>Против политизации искусства.</a:t>
            </a:r>
          </a:p>
          <a:p>
            <a:pPr eaLnBrk="1" hangingPunct="1"/>
            <a:r>
              <a:rPr lang="ru-RU" sz="2800" smtClean="0"/>
              <a:t>Используется свободный стих.</a:t>
            </a:r>
            <a:endParaRPr lang="ru-RU" sz="2800" b="1" smtClean="0"/>
          </a:p>
        </p:txBody>
      </p:sp>
      <p:pic>
        <p:nvPicPr>
          <p:cNvPr id="218117" name="Picture 5" descr="есенин"/>
          <p:cNvPicPr>
            <a:picLocks noChangeAspect="1" noChangeArrowheads="1"/>
          </p:cNvPicPr>
          <p:nvPr/>
        </p:nvPicPr>
        <p:blipFill>
          <a:blip r:embed="rId2"/>
          <a:srcRect l="3780"/>
          <a:stretch>
            <a:fillRect/>
          </a:stretch>
        </p:blipFill>
        <p:spPr bwMode="auto">
          <a:xfrm>
            <a:off x="762000" y="3733800"/>
            <a:ext cx="1651000" cy="23622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2743200" y="177800"/>
            <a:ext cx="4294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FF"/>
                </a:solidFill>
                <a:latin typeface="Calibri" pitchFamily="34" charset="0"/>
              </a:rPr>
              <a:t>Имажинизм</a:t>
            </a:r>
          </a:p>
        </p:txBody>
      </p:sp>
      <p:sp>
        <p:nvSpPr>
          <p:cNvPr id="218121" name="Rectangle 9"/>
          <p:cNvSpPr>
            <a:spLocks noChangeArrowheads="1"/>
          </p:cNvSpPr>
          <p:nvPr/>
        </p:nvSpPr>
        <p:spPr bwMode="auto">
          <a:xfrm>
            <a:off x="3048000" y="6324600"/>
            <a:ext cx="197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В. Шершеневич</a:t>
            </a:r>
          </a:p>
        </p:txBody>
      </p:sp>
      <p:pic>
        <p:nvPicPr>
          <p:cNvPr id="218123" name="Picture 11" descr="8394375"/>
          <p:cNvPicPr>
            <a:picLocks noChangeAspect="1" noChangeArrowheads="1"/>
          </p:cNvPicPr>
          <p:nvPr/>
        </p:nvPicPr>
        <p:blipFill>
          <a:blip r:embed="rId3"/>
          <a:srcRect b="16280"/>
          <a:stretch>
            <a:fillRect/>
          </a:stretch>
        </p:blipFill>
        <p:spPr bwMode="auto">
          <a:xfrm>
            <a:off x="3276600" y="3733800"/>
            <a:ext cx="1708150" cy="23622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8125" name="Picture 13" descr="mariengo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3738" y="3810000"/>
            <a:ext cx="1825625" cy="23622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838200" y="6248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С. Есенин </a:t>
            </a:r>
            <a:endParaRPr lang="ru-RU"/>
          </a:p>
        </p:txBody>
      </p:sp>
      <p:sp>
        <p:nvSpPr>
          <p:cNvPr id="218128" name="Rectangle 16"/>
          <p:cNvSpPr>
            <a:spLocks noChangeArrowheads="1"/>
          </p:cNvSpPr>
          <p:nvPr/>
        </p:nvSpPr>
        <p:spPr bwMode="auto">
          <a:xfrm>
            <a:off x="5638800" y="6324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А. Мариенгоф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8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10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1000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1000"/>
                                        <p:tgtEl>
                                          <p:spTgt spid="21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/>
      <p:bldP spid="218121" grpId="0"/>
      <p:bldP spid="218127" grpId="0"/>
      <p:bldP spid="2181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4"/>
          <p:cNvSpPr>
            <a:spLocks noChangeArrowheads="1"/>
          </p:cNvSpPr>
          <p:nvPr/>
        </p:nvSpPr>
        <p:spPr bwMode="auto">
          <a:xfrm>
            <a:off x="762000" y="0"/>
            <a:ext cx="7553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FF00FF"/>
                </a:solidFill>
              </a:rPr>
              <a:t>Литературные манифесты</a:t>
            </a: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152400" y="796925"/>
            <a:ext cx="6172200" cy="60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200"/>
              <a:t>Во многом повлияли на развитие течения теоретические работы и поэтическое творчество С.А.Есенина, который входил в костяк объединения. В теоретическом сочинении «</a:t>
            </a:r>
            <a:r>
              <a:rPr lang="ru-RU" sz="2200" i="1"/>
              <a:t>Ключи Марии»</a:t>
            </a:r>
            <a:r>
              <a:rPr lang="ru-RU" sz="2200"/>
              <a:t> (1920) Есенин выстраивает свою поэтику образа: </a:t>
            </a:r>
            <a:r>
              <a:rPr lang="ru-RU" sz="2200" i="1"/>
              <a:t>«Образ от плоти можно назвать заставочным, образ от духа корабельным, и третий образ от разума – ангелическим».</a:t>
            </a:r>
            <a:r>
              <a:rPr lang="ru-RU" sz="2200"/>
              <a:t> Как и другие имажинистские декларации «</a:t>
            </a:r>
            <a:r>
              <a:rPr lang="ru-RU" sz="2200" i="1"/>
              <a:t>Ключи Марии»</a:t>
            </a:r>
            <a:r>
              <a:rPr lang="ru-RU" sz="2200"/>
              <a:t> полемичны: </a:t>
            </a:r>
            <a:r>
              <a:rPr lang="ru-RU" sz="2200" i="1"/>
              <a:t>«Вслед Клюеву свернул себе шею и подглуповатый футуризм».</a:t>
            </a:r>
            <a:r>
              <a:rPr lang="ru-RU" sz="2200"/>
              <a:t> Народная мифология была одним из главных источников образности Есенина, а мифологическая параллель </a:t>
            </a:r>
            <a:r>
              <a:rPr lang="ru-RU" sz="2200" i="1"/>
              <a:t>«природа – человек</a:t>
            </a:r>
            <a:r>
              <a:rPr lang="ru-RU" sz="2200"/>
              <a:t>» стала основополагающей для его поэтического мироощущения. В издательстве «Имажинисты» вышли его сборники «</a:t>
            </a:r>
            <a:r>
              <a:rPr lang="ru-RU" sz="2200" i="1"/>
              <a:t>Трерядица»</a:t>
            </a:r>
            <a:r>
              <a:rPr lang="ru-RU" sz="2200"/>
              <a:t>, «</a:t>
            </a:r>
            <a:r>
              <a:rPr lang="ru-RU" sz="2200" i="1"/>
              <a:t>Радуница»</a:t>
            </a:r>
            <a:r>
              <a:rPr lang="ru-RU" sz="2200"/>
              <a:t>, «</a:t>
            </a:r>
            <a:r>
              <a:rPr lang="ru-RU" sz="2200" i="1"/>
              <a:t>Преображение»</a:t>
            </a:r>
            <a:r>
              <a:rPr lang="ru-RU" sz="2200"/>
              <a:t> (все – 1921) и драматическая поэма «</a:t>
            </a:r>
            <a:r>
              <a:rPr lang="ru-RU" sz="2200" i="1"/>
              <a:t>Пугачев»</a:t>
            </a:r>
            <a:r>
              <a:rPr lang="ru-RU" sz="2200"/>
              <a:t> (1922).</a:t>
            </a:r>
          </a:p>
          <a:p>
            <a:endParaRPr lang="ru-RU" sz="2200"/>
          </a:p>
        </p:txBody>
      </p:sp>
      <p:pic>
        <p:nvPicPr>
          <p:cNvPr id="219142" name="Picture 6" descr="Картинка 5 из 4659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371600"/>
            <a:ext cx="2743200" cy="36576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/>
      <p:bldP spid="2191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folHlink"/>
                </a:solidFill>
                <a:latin typeface="Tempus Sans ITC" pitchFamily="82" charset="0"/>
              </a:rPr>
              <a:t>1904-1905 годы.</a:t>
            </a:r>
            <a:br>
              <a:rPr lang="ru-RU" sz="3200" b="1" smtClean="0">
                <a:solidFill>
                  <a:schemeClr val="folHlink"/>
                </a:solidFill>
                <a:latin typeface="Tempus Sans ITC" pitchFamily="82" charset="0"/>
              </a:rPr>
            </a:br>
            <a:r>
              <a:rPr lang="ru-RU" sz="3200" smtClean="0">
                <a:solidFill>
                  <a:schemeClr val="folHlink"/>
                </a:solidFill>
                <a:latin typeface="Tempus Sans ITC" pitchFamily="82" charset="0"/>
              </a:rPr>
              <a:t> </a:t>
            </a:r>
            <a:r>
              <a:rPr lang="ru-RU" sz="3200" b="1" smtClean="0">
                <a:solidFill>
                  <a:schemeClr val="folHlink"/>
                </a:solidFill>
                <a:latin typeface="Tempus Sans ITC" pitchFamily="82" charset="0"/>
              </a:rPr>
              <a:t>Русско-японская война</a:t>
            </a:r>
          </a:p>
        </p:txBody>
      </p:sp>
      <p:pic>
        <p:nvPicPr>
          <p:cNvPr id="123907" name="Picture 3" descr="нажмите, чтобы закрыть ок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96975"/>
            <a:ext cx="5105400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8" name="Picture 4" descr="File:Bulla 1904-1905 Russo-Japanese War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219200"/>
            <a:ext cx="449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 descr="250px-Tsushima_Japanese_MTB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886200"/>
            <a:ext cx="4572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0" name="Picture 6" descr="300px-Treaty_of_Portsmou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022725"/>
            <a:ext cx="4572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0" y="4343400"/>
            <a:ext cx="3379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Николай Алексеевич Клюев</a:t>
            </a:r>
          </a:p>
          <a:p>
            <a:pPr algn="ctr"/>
            <a:r>
              <a:rPr lang="ru-RU" b="1"/>
              <a:t>1884-1937гг.</a:t>
            </a: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5867400" y="4876800"/>
            <a:ext cx="3159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Орешин Пётр Васильевич</a:t>
            </a:r>
          </a:p>
          <a:p>
            <a:pPr algn="ctr"/>
            <a:r>
              <a:rPr lang="ru-RU" b="1"/>
              <a:t>1887-1938гг.</a:t>
            </a: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2590800" y="6019800"/>
            <a:ext cx="3713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Есенин Сергей Александрович</a:t>
            </a:r>
          </a:p>
          <a:p>
            <a:pPr algn="ctr"/>
            <a:r>
              <a:rPr lang="ru-RU" b="1"/>
              <a:t>1895-1925гг.</a:t>
            </a: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2743200" y="1524000"/>
            <a:ext cx="365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Мы предутренние тучи, зори росные весны</a:t>
            </a:r>
          </a:p>
          <a:p>
            <a:pPr algn="r"/>
            <a:r>
              <a:rPr lang="ru-RU" sz="1600" b="1" i="1"/>
              <a:t>Н. Гумилёв</a:t>
            </a:r>
          </a:p>
        </p:txBody>
      </p:sp>
      <p:sp>
        <p:nvSpPr>
          <p:cNvPr id="225294" name="Text Box 14"/>
          <p:cNvSpPr txBox="1">
            <a:spLocks noChangeArrowheads="1"/>
          </p:cNvSpPr>
          <p:nvPr/>
        </p:nvSpPr>
        <p:spPr bwMode="auto">
          <a:xfrm>
            <a:off x="838200" y="304800"/>
            <a:ext cx="73485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FF0066"/>
                </a:solidFill>
              </a:rPr>
              <a:t>Неокрестьянские поэты</a:t>
            </a:r>
          </a:p>
        </p:txBody>
      </p:sp>
      <p:pic>
        <p:nvPicPr>
          <p:cNvPr id="225295" name="Picture 15" descr="ore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447800"/>
            <a:ext cx="2259013" cy="30480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25296" name="Picture 16" descr="kljuev_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219200"/>
            <a:ext cx="2298700" cy="28956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25299" name="Picture 19" descr="5f843a4ed2e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667000"/>
            <a:ext cx="2133600" cy="32766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9" grpId="0"/>
      <p:bldP spid="225290" grpId="0"/>
      <p:bldP spid="2252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1752600"/>
            <a:ext cx="3581400" cy="1162050"/>
          </a:xfrm>
        </p:spPr>
        <p:txBody>
          <a:bodyPr anchor="b"/>
          <a:lstStyle/>
          <a:p>
            <a:pPr eaLnBrk="1" hangingPunct="1"/>
            <a:r>
              <a:rPr lang="ru-RU" sz="2800" b="1" i="1" smtClean="0">
                <a:solidFill>
                  <a:schemeClr val="tx1"/>
                </a:solidFill>
                <a:latin typeface="Tempus Sans ITC" pitchFamily="82" charset="0"/>
              </a:rPr>
              <a:t>Марина Ивановна Цветаева</a:t>
            </a:r>
          </a:p>
        </p:txBody>
      </p:sp>
      <p:sp>
        <p:nvSpPr>
          <p:cNvPr id="223236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228600" y="3048000"/>
            <a:ext cx="3657600" cy="3429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400" smtClean="0"/>
              <a:t>26 сентября (8 октября) 1892, Москва, Российская империя — 31 августа 1941, Елабуга, СССР) — русский поэт, прозаик, переводчик, один из крупнейших русских поэтов XX века.</a:t>
            </a:r>
          </a:p>
        </p:txBody>
      </p:sp>
      <p:pic>
        <p:nvPicPr>
          <p:cNvPr id="223237" name="Picture 5" descr="Картинка 10 из 2068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76400"/>
            <a:ext cx="3619500" cy="4824413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23238" name="Заголовок 1"/>
          <p:cNvSpPr>
            <a:spLocks/>
          </p:cNvSpPr>
          <p:nvPr/>
        </p:nvSpPr>
        <p:spPr bwMode="auto">
          <a:xfrm>
            <a:off x="2286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800" b="1">
                <a:solidFill>
                  <a:srgbClr val="FF00FF"/>
                </a:solidFill>
                <a:latin typeface="Calibri" pitchFamily="34" charset="0"/>
              </a:rPr>
              <a:t>Вне литературных стилей </a:t>
            </a:r>
            <a:br>
              <a:rPr lang="ru-RU" sz="4800" b="1">
                <a:solidFill>
                  <a:srgbClr val="FF00FF"/>
                </a:solidFill>
                <a:latin typeface="Calibri" pitchFamily="34" charset="0"/>
              </a:rPr>
            </a:br>
            <a:r>
              <a:rPr lang="ru-RU" sz="4800" b="1">
                <a:solidFill>
                  <a:srgbClr val="FF00FF"/>
                </a:solidFill>
                <a:latin typeface="Calibri" pitchFamily="34" charset="0"/>
              </a:rPr>
              <a:t>и направлений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3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/>
      <p:bldP spid="22323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357188" y="3573463"/>
            <a:ext cx="6119812" cy="30368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6000" b="1">
                <a:solidFill>
                  <a:srgbClr val="000099"/>
                </a:solidFill>
                <a:latin typeface="Monotype Corsiva" pitchFamily="66" charset="0"/>
              </a:rPr>
              <a:t>Акмеизм</a:t>
            </a:r>
          </a:p>
          <a:p>
            <a:endParaRPr lang="ru-RU" sz="2400" b="1">
              <a:solidFill>
                <a:srgbClr val="000099"/>
              </a:solidFill>
            </a:endParaRPr>
          </a:p>
          <a:p>
            <a:r>
              <a:rPr lang="ru-RU" sz="2400" b="1">
                <a:solidFill>
                  <a:srgbClr val="000099"/>
                </a:solidFill>
              </a:rPr>
              <a:t>(от греч. аkme – высшая степень, </a:t>
            </a:r>
          </a:p>
          <a:p>
            <a:r>
              <a:rPr lang="ru-RU" sz="2400" b="1">
                <a:solidFill>
                  <a:srgbClr val="000099"/>
                </a:solidFill>
              </a:rPr>
              <a:t>вершина, цветение, цветущая пора)</a:t>
            </a:r>
          </a:p>
          <a:p>
            <a:endParaRPr lang="ru-RU" sz="2400" b="1">
              <a:solidFill>
                <a:srgbClr val="000099"/>
              </a:solidFill>
              <a:latin typeface="Monotype Corsiva" pitchFamily="66" charset="0"/>
            </a:endParaRPr>
          </a:p>
          <a:p>
            <a:endParaRPr lang="ru-RU" sz="20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4716463" y="620713"/>
            <a:ext cx="4427537" cy="2160587"/>
          </a:xfrm>
          <a:prstGeom prst="wedgeRoundRectCallout">
            <a:avLst>
              <a:gd name="adj1" fmla="val -65958"/>
              <a:gd name="adj2" fmla="val 96023"/>
              <a:gd name="adj3" fmla="val 16667"/>
            </a:avLst>
          </a:prstGeom>
          <a:solidFill>
            <a:schemeClr val="bg1">
              <a:alpha val="75999"/>
            </a:schemeClr>
          </a:solidFill>
          <a:ln w="254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3200" u="sng">
                <a:latin typeface="Calibri" pitchFamily="34" charset="0"/>
                <a:hlinkClick r:id="rId3" tooltip="Ахматова, Анна Андреевна"/>
              </a:rPr>
              <a:t>Н. Гумилёв</a:t>
            </a:r>
          </a:p>
          <a:p>
            <a:pPr>
              <a:defRPr/>
            </a:pPr>
            <a:r>
              <a:rPr lang="ru-RU" sz="3200" u="sng">
                <a:latin typeface="Calibri" pitchFamily="34" charset="0"/>
                <a:hlinkClick r:id="rId3" tooltip="Ахматова, Анна Андреевна"/>
              </a:rPr>
              <a:t>А. Ахматова</a:t>
            </a:r>
            <a:r>
              <a:rPr lang="ru-RU" sz="3200" u="sng">
                <a:latin typeface="Calibri" pitchFamily="34" charset="0"/>
              </a:rPr>
              <a:t> </a:t>
            </a:r>
          </a:p>
          <a:p>
            <a:pPr>
              <a:defRPr/>
            </a:pPr>
            <a:r>
              <a:rPr lang="ru-RU" sz="3200" u="sng">
                <a:latin typeface="Calibri" pitchFamily="34" charset="0"/>
                <a:hlinkClick r:id="rId4" tooltip="Мандельштам, Осип Эмильевич"/>
              </a:rPr>
              <a:t>О. Мандельштам</a:t>
            </a:r>
            <a:endParaRPr lang="ru-RU" sz="32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60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60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60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build="allAtOnce" animBg="1"/>
      <p:bldP spid="460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0fe95e98623e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00806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i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Акмеизм возник в России в 1910-х гг. как протест против символизма</a:t>
            </a:r>
          </a:p>
        </p:txBody>
      </p:sp>
      <p:pic>
        <p:nvPicPr>
          <p:cNvPr id="145418" name="Dmitriy-Shostakovich-Romans-iz-k-f-quotOvodquot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54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418"/>
                </p:tgtEl>
              </p:cMediaNode>
            </p:audio>
          </p:childTnLst>
        </p:cTn>
      </p:par>
    </p:tnLst>
    <p:bldLst>
      <p:bldP spid="1454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66FF"/>
                </a:solidFill>
                <a:latin typeface="Calibri" pitchFamily="34" charset="0"/>
              </a:rPr>
              <a:t>Литературный манифест</a:t>
            </a:r>
            <a:r>
              <a:rPr lang="ru-RU" sz="4000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5105400"/>
            <a:ext cx="6096000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Статья О. Мандельштама «Утро акмеизма»</a:t>
            </a:r>
          </a:p>
        </p:txBody>
      </p:sp>
      <p:pic>
        <p:nvPicPr>
          <p:cNvPr id="22532" name="Picture 4" descr="Николай Гумилев. 1910-е гг."/>
          <p:cNvPicPr>
            <a:picLocks noChangeAspect="1" noChangeArrowheads="1"/>
          </p:cNvPicPr>
          <p:nvPr/>
        </p:nvPicPr>
        <p:blipFill>
          <a:blip r:embed="rId2"/>
          <a:srcRect l="8562" t="7018" r="2972" b="22807"/>
          <a:stretch>
            <a:fillRect/>
          </a:stretch>
        </p:blipFill>
        <p:spPr bwMode="auto">
          <a:xfrm>
            <a:off x="304800" y="914400"/>
            <a:ext cx="1593850" cy="20574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2533" name="Picture 5" descr="Mandelst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114800"/>
            <a:ext cx="1603375" cy="21336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286000" y="1219200"/>
            <a:ext cx="64008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400" b="1">
                <a:latin typeface="Tempus Sans ITC" pitchFamily="82" charset="0"/>
              </a:rPr>
              <a:t>1913 год. Статья Н. Гумилёва «Наследие символизма и акмеизм»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895600" y="2743200"/>
            <a:ext cx="40671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sz="2400" b="1"/>
              <a:t>Статья С. Городецкого «Некоторые течения в современной русской поэзии»</a:t>
            </a:r>
          </a:p>
        </p:txBody>
      </p:sp>
      <p:pic>
        <p:nvPicPr>
          <p:cNvPr id="22537" name="Picture 9" descr="73-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362200"/>
            <a:ext cx="1560513" cy="19050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  <p:bldP spid="225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66FF"/>
                </a:solidFill>
              </a:rPr>
              <a:t>Особенности поэтики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Предметность и четкость образов </a:t>
            </a:r>
            <a:r>
              <a:rPr lang="ru-RU" sz="2800" b="1" i="1" smtClean="0">
                <a:solidFill>
                  <a:schemeClr val="tx2"/>
                </a:solidFill>
              </a:rPr>
              <a:t>(«прекрасная ясность»)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Отточенность деталей, создающих конкретную картину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Не «зыбкие слова» , а слова «с более устойчивым содержанием»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Жанр- мадригал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Культ «прекрасной ясности»: поэзия должна быть понятна, образы – четкими.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Отказ от таинственности, туманности, многозначности. 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Отказ от двоемирия и приятие реальности во всех ее проявлениях.</a:t>
            </a:r>
          </a:p>
          <a:p>
            <a:pPr eaLnBrk="1" hangingPunct="1">
              <a:lnSpc>
                <a:spcPct val="80000"/>
              </a:lnSpc>
            </a:pPr>
            <a:endParaRPr lang="ru-RU" sz="2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i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66FF"/>
                </a:solidFill>
                <a:latin typeface="Calibri" pitchFamily="34" charset="0"/>
              </a:rPr>
              <a:t>Мировосприятие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46482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/>
              <a:t>Мир материален, предметен; нужно искать в мире ценности и запечатлевать их при помощи точных и понятных образов.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accent1"/>
                </a:solidFill>
              </a:rPr>
              <a:t>Любовь – земное чувство, а не прозрение других миров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i="1" smtClean="0">
              <a:solidFill>
                <a:schemeClr val="accent1"/>
              </a:solidFill>
            </a:endParaRPr>
          </a:p>
        </p:txBody>
      </p:sp>
      <p:pic>
        <p:nvPicPr>
          <p:cNvPr id="161796" name="Picture 4" descr="240px-Nicholas_Roerich%2C_Guests_from_Overse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914400"/>
            <a:ext cx="4343400" cy="307657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4648200" y="4191000"/>
            <a:ext cx="4252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К.М. Рерих «Заморские гости». 1901</a:t>
            </a: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8610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>
                <a:solidFill>
                  <a:schemeClr val="tx2"/>
                </a:solidFill>
              </a:rPr>
              <a:t>«</a:t>
            </a:r>
            <a:r>
              <a:rPr lang="ru-RU" sz="2400" i="1">
                <a:solidFill>
                  <a:schemeClr val="tx2"/>
                </a:solidFill>
              </a:rPr>
              <a:t>У акмеистов роза опять стала хороша сама по себе, своими лепестками, запахами и цветом, а не своими мыслимыми подобиями с мистической любовью или чем-нибудь ещё» (С. Городецкий)</a:t>
            </a:r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/>
      <p:bldP spid="1617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66FF"/>
                </a:solidFill>
              </a:rPr>
              <a:t>Представители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5257800"/>
            <a:ext cx="8229600" cy="2187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</a:t>
            </a:r>
          </a:p>
        </p:txBody>
      </p:sp>
      <p:pic>
        <p:nvPicPr>
          <p:cNvPr id="21516" name="Picture 12" descr="40899939_mandelshta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295400"/>
            <a:ext cx="1890713" cy="23622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520" name="Picture 16" descr="gumilev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1749425" cy="23622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2819400" y="4267200"/>
            <a:ext cx="2674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>
                <a:solidFill>
                  <a:srgbClr val="FF66FF"/>
                </a:solidFill>
              </a:rPr>
              <a:t>«Цех поэтов» </a:t>
            </a:r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381000" y="3886200"/>
            <a:ext cx="1457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Н. Гумилёв</a:t>
            </a: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2362200" y="3886200"/>
            <a:ext cx="1585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А. Ахматова</a:t>
            </a:r>
          </a:p>
        </p:txBody>
      </p:sp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4419600" y="3886200"/>
            <a:ext cx="210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О. Мандельштам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6629400" y="38862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С. Городецкий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0" y="4967288"/>
            <a:ext cx="91440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sz="2000" b="1"/>
              <a:t>Акмеизм выделился из символизма. Критикует туманность языка символистов.</a:t>
            </a:r>
          </a:p>
          <a:p>
            <a:r>
              <a:rPr lang="ru-RU" sz="2000" b="1"/>
              <a:t>Освобождение поэзии от символистских порывов к «идеальному», от многозначности образов.</a:t>
            </a:r>
          </a:p>
          <a:p>
            <a:r>
              <a:rPr lang="ru-RU" sz="2000" b="1"/>
              <a:t>Возврат к материальному миру, предмету, точному значению слова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2000" b="1"/>
          </a:p>
        </p:txBody>
      </p:sp>
      <p:pic>
        <p:nvPicPr>
          <p:cNvPr id="21529" name="Picture 25" descr="4083227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1295400"/>
            <a:ext cx="1782763" cy="23622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1530" name="Рисунок 3" descr="http://novostiliteratury.ru/wp-content/uploads/2011/12/akhmatov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295400"/>
            <a:ext cx="1831975" cy="23622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1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1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24" grpId="0"/>
      <p:bldP spid="21525" grpId="0"/>
      <p:bldP spid="21526" grpId="0"/>
      <p:bldP spid="21527" grpId="0"/>
      <p:bldP spid="2152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6">
      <a:dk1>
        <a:srgbClr val="FFFFFF"/>
      </a:dk1>
      <a:lt1>
        <a:srgbClr val="FFFFFF"/>
      </a:lt1>
      <a:dk2>
        <a:srgbClr val="006699"/>
      </a:dk2>
      <a:lt2>
        <a:srgbClr val="FFCCFF"/>
      </a:lt2>
      <a:accent1>
        <a:srgbClr val="FFFF99"/>
      </a:accent1>
      <a:accent2>
        <a:srgbClr val="FFFFFF"/>
      </a:accent2>
      <a:accent3>
        <a:srgbClr val="AAB8CA"/>
      </a:accent3>
      <a:accent4>
        <a:srgbClr val="DADADA"/>
      </a:accent4>
      <a:accent5>
        <a:srgbClr val="FFFFCA"/>
      </a:accent5>
      <a:accent6>
        <a:srgbClr val="E7E7E7"/>
      </a:accent6>
      <a:hlink>
        <a:srgbClr val="66CCFF"/>
      </a:hlink>
      <a:folHlink>
        <a:srgbClr val="FFE70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3366"/>
        </a:dk1>
        <a:lt1>
          <a:srgbClr val="FFFFFF"/>
        </a:lt1>
        <a:dk2>
          <a:srgbClr val="006699"/>
        </a:dk2>
        <a:lt2>
          <a:srgbClr val="FFCCFF"/>
        </a:lt2>
        <a:accent1>
          <a:srgbClr val="3366CC"/>
        </a:accent1>
        <a:accent2>
          <a:srgbClr val="FFFFFF"/>
        </a:accent2>
        <a:accent3>
          <a:srgbClr val="AAB8CA"/>
        </a:accent3>
        <a:accent4>
          <a:srgbClr val="DADADA"/>
        </a:accent4>
        <a:accent5>
          <a:srgbClr val="ADB8E2"/>
        </a:accent5>
        <a:accent6>
          <a:srgbClr val="E7E7E7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3366"/>
        </a:dk1>
        <a:lt1>
          <a:srgbClr val="FFFFFF"/>
        </a:lt1>
        <a:dk2>
          <a:srgbClr val="006699"/>
        </a:dk2>
        <a:lt2>
          <a:srgbClr val="FFCCFF"/>
        </a:lt2>
        <a:accent1>
          <a:srgbClr val="FFFFFF"/>
        </a:accent1>
        <a:accent2>
          <a:srgbClr val="FFFFFF"/>
        </a:accent2>
        <a:accent3>
          <a:srgbClr val="AAB8C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3366"/>
        </a:dk1>
        <a:lt1>
          <a:srgbClr val="FFFFFF"/>
        </a:lt1>
        <a:dk2>
          <a:srgbClr val="006699"/>
        </a:dk2>
        <a:lt2>
          <a:srgbClr val="FFCCFF"/>
        </a:lt2>
        <a:accent1>
          <a:srgbClr val="FFFF99"/>
        </a:accent1>
        <a:accent2>
          <a:srgbClr val="FFFFFF"/>
        </a:accent2>
        <a:accent3>
          <a:srgbClr val="AAB8CA"/>
        </a:accent3>
        <a:accent4>
          <a:srgbClr val="DADADA"/>
        </a:accent4>
        <a:accent5>
          <a:srgbClr val="FFFFCA"/>
        </a:accent5>
        <a:accent6>
          <a:srgbClr val="E7E7E7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FFFFFF"/>
        </a:dk1>
        <a:lt1>
          <a:srgbClr val="FFFFFF"/>
        </a:lt1>
        <a:dk2>
          <a:srgbClr val="006699"/>
        </a:dk2>
        <a:lt2>
          <a:srgbClr val="FFCCFF"/>
        </a:lt2>
        <a:accent1>
          <a:srgbClr val="FFFF99"/>
        </a:accent1>
        <a:accent2>
          <a:srgbClr val="FFFFFF"/>
        </a:accent2>
        <a:accent3>
          <a:srgbClr val="AAB8CA"/>
        </a:accent3>
        <a:accent4>
          <a:srgbClr val="DADADA"/>
        </a:accent4>
        <a:accent5>
          <a:srgbClr val="FFFFCA"/>
        </a:accent5>
        <a:accent6>
          <a:srgbClr val="E7E7E7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</TotalTime>
  <Words>1355</Words>
  <Application>Microsoft PowerPoint</Application>
  <PresentationFormat>Экран (4:3)</PresentationFormat>
  <Paragraphs>193</Paragraphs>
  <Slides>31</Slides>
  <Notes>9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Tempus Sans ITC</vt:lpstr>
      <vt:lpstr>Monotype Corsiva</vt:lpstr>
      <vt:lpstr>Calibri</vt:lpstr>
      <vt:lpstr>Wingdings</vt:lpstr>
      <vt:lpstr>Wingdings 2</vt:lpstr>
      <vt:lpstr>Оформление по умолчанию</vt:lpstr>
      <vt:lpstr>Основные направления   русской литературы  XX столетия.  Литература начала XX века.</vt:lpstr>
      <vt:lpstr>II.1905 – 1911 годы</vt:lpstr>
      <vt:lpstr>1904-1905 годы.  Русско-японская война</vt:lpstr>
      <vt:lpstr>Слайд 4</vt:lpstr>
      <vt:lpstr>Акмеизм возник в России в 1910-х гг. как протест против символизма</vt:lpstr>
      <vt:lpstr>Литературный манифест </vt:lpstr>
      <vt:lpstr>Особенности поэтики</vt:lpstr>
      <vt:lpstr>Мировосприятие</vt:lpstr>
      <vt:lpstr>Представители</vt:lpstr>
      <vt:lpstr>Кризис символизма. </vt:lpstr>
      <vt:lpstr>Слайд 11</vt:lpstr>
      <vt:lpstr>Слайд 12</vt:lpstr>
      <vt:lpstr>Истоки русского футуризма</vt:lpstr>
      <vt:lpstr>Литературные манифесты</vt:lpstr>
      <vt:lpstr>Пощечина общественному вкусу</vt:lpstr>
      <vt:lpstr>Слайд 16</vt:lpstr>
      <vt:lpstr> Эстетические принципы футуризма</vt:lpstr>
      <vt:lpstr>Поэтика футуризма</vt:lpstr>
      <vt:lpstr>Слайд 19</vt:lpstr>
      <vt:lpstr>Слайд 20</vt:lpstr>
      <vt:lpstr>Мировосприятие </vt:lpstr>
      <vt:lpstr>Основные особенности:</vt:lpstr>
      <vt:lpstr>Слайд 23</vt:lpstr>
      <vt:lpstr>«Центрифуга»</vt:lpstr>
      <vt:lpstr>Эгофутуризм</vt:lpstr>
      <vt:lpstr>Своеобразный шик северянинской поэзии придавали неологизмы с иностранными корнями и суффиксами, чарующие своей экстравагантностью, увлекающие в изысканно-экзотический мир</vt:lpstr>
      <vt:lpstr>Слайд 27</vt:lpstr>
      <vt:lpstr>Слайд 28</vt:lpstr>
      <vt:lpstr>Слайд 29</vt:lpstr>
      <vt:lpstr>Слайд 30</vt:lpstr>
      <vt:lpstr>Марина Ивановна Цветаева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1</cp:lastModifiedBy>
  <cp:revision>22</cp:revision>
  <cp:lastPrinted>1601-01-01T00:00:00Z</cp:lastPrinted>
  <dcterms:created xsi:type="dcterms:W3CDTF">1601-01-01T00:00:00Z</dcterms:created>
  <dcterms:modified xsi:type="dcterms:W3CDTF">2014-01-27T09:43:57Z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