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2"/>
  </p:notes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70" r:id="rId10"/>
    <p:sldId id="271" r:id="rId11"/>
    <p:sldId id="272" r:id="rId12"/>
    <p:sldId id="274" r:id="rId13"/>
    <p:sldId id="279" r:id="rId14"/>
    <p:sldId id="280" r:id="rId15"/>
    <p:sldId id="283" r:id="rId16"/>
    <p:sldId id="284" r:id="rId17"/>
    <p:sldId id="291" r:id="rId18"/>
    <p:sldId id="286" r:id="rId19"/>
    <p:sldId id="288" r:id="rId20"/>
    <p:sldId id="29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635" autoAdjust="0"/>
  </p:normalViewPr>
  <p:slideViewPr>
    <p:cSldViewPr>
      <p:cViewPr varScale="1">
        <p:scale>
          <a:sx n="68" d="100"/>
          <a:sy n="68" d="100"/>
        </p:scale>
        <p:origin x="-9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42E044-8EA6-4ABD-86F6-499217EDE53D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070E7-5585-4043-A1A3-EBD78B7D8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standart.edu.ru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533400"/>
            <a:ext cx="6732240" cy="2868168"/>
          </a:xfrm>
        </p:spPr>
        <p:txBody>
          <a:bodyPr/>
          <a:lstStyle/>
          <a:p>
            <a:pPr algn="ctr"/>
            <a:r>
              <a:rPr lang="ru-RU" sz="5400" dirty="0" smtClean="0"/>
              <a:t>ПЕДАГОГИЧЕСКИЙ СОВЕТ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07.11.2013</a:t>
            </a:r>
            <a:endParaRPr lang="ru-RU" sz="4400" dirty="0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643192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РАЗДЕЛ 1	Пояснительная записка должна раскрывать:</a:t>
            </a:r>
            <a:endParaRPr lang="ru-RU" sz="2800" b="1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772816"/>
            <a:ext cx="8291264" cy="460893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реализации</a:t>
            </a:r>
            <a:r>
              <a:rPr lang="ru-RU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основной образовательной 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программы, </a:t>
            </a:r>
            <a:r>
              <a:rPr lang="ru-RU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конкретизированные в соответствии с требованиями Стандарта к результатам освоения обучающимися основной образовательной 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программы;</a:t>
            </a:r>
            <a:endParaRPr lang="ru-RU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принципы и подходы</a:t>
            </a:r>
            <a:r>
              <a:rPr lang="ru-RU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к формированию основной образовательной 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 состава участников образовательного процесса конкретного образовательного учреждения;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общую характеристику</a:t>
            </a:r>
            <a:r>
              <a:rPr lang="ru-RU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основной образовательной 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программы.</a:t>
            </a:r>
            <a:endParaRPr lang="ru-RU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8EC2D7-7714-45F0-9508-DAB05E694EB5}" type="slidenum">
              <a:rPr lang="ru-RU"/>
              <a:pPr/>
              <a:t>11</a:t>
            </a:fld>
            <a:endParaRPr lang="ru-RU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8840788" cy="863947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b="1" dirty="0">
                <a:solidFill>
                  <a:srgbClr val="FF0000"/>
                </a:solidFill>
              </a:rPr>
              <a:t/>
            </a:r>
            <a:br>
              <a:rPr lang="ru-RU" sz="2000" b="1" dirty="0">
                <a:solidFill>
                  <a:srgbClr val="FF0000"/>
                </a:solidFill>
              </a:rPr>
            </a:br>
            <a:r>
              <a:rPr lang="ru-RU" sz="2000" b="1" dirty="0">
                <a:solidFill>
                  <a:srgbClr val="FF0000"/>
                </a:solidFill>
              </a:rPr>
              <a:t/>
            </a:r>
            <a:br>
              <a:rPr lang="ru-RU" sz="2000" b="1" dirty="0">
                <a:solidFill>
                  <a:srgbClr val="FF0000"/>
                </a:solidFill>
              </a:rPr>
            </a:br>
            <a:r>
              <a:rPr lang="ru-RU" sz="3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РАЗДЕЛ 2.  Планируемые результаты освоения обучающимися основной образовательной программы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84785"/>
            <a:ext cx="8518401" cy="537321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 - система </a:t>
            </a:r>
            <a:r>
              <a:rPr lang="ru-RU" sz="2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обобщенных личностно-ориентированных целей</a:t>
            </a:r>
            <a:r>
              <a:rPr lang="ru-RU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ru-RU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lnSpc>
                <a:spcPct val="80000"/>
              </a:lnSpc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обеспечивают связь</a:t>
            </a:r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между требованиями Стандарта, образовательным процессом и системой оценки результатов освоения основной образовательной программы начального общего образования, 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являются основой</a:t>
            </a:r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для разработки основных образовательных программ начального общего образования образовательных учреждений 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являются содержательной и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критериальной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основой</a:t>
            </a:r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для разработки учебных программ и учебно-методической литературы, системы оценки качества освоения обучающимися основной образовательной программы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612175-9418-4EC7-B98F-11CE0B9973FD}" type="slidenum">
              <a:rPr lang="ru-RU"/>
              <a:pPr/>
              <a:t>12</a:t>
            </a:fld>
            <a:endParaRPr lang="ru-RU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/>
            </a:r>
            <a:br>
              <a:rPr lang="ru-RU" sz="2000" b="1" dirty="0">
                <a:solidFill>
                  <a:srgbClr val="FF0000"/>
                </a:solidFill>
              </a:rPr>
            </a:b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Учебный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511197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>
                <a:solidFill>
                  <a:srgbClr val="0000CC"/>
                </a:solidFill>
              </a:rPr>
              <a:t>Базисный учебный план - нормативная основа для разработки учебного плана образовательного учреждения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solidFill>
                  <a:srgbClr val="0000CC"/>
                </a:solidFill>
              </a:rPr>
              <a:t>Базисный учебный план состоит </a:t>
            </a:r>
            <a:r>
              <a:rPr lang="ru-RU" sz="2000" dirty="0">
                <a:solidFill>
                  <a:srgbClr val="FF0000"/>
                </a:solidFill>
              </a:rPr>
              <a:t>из двух частей: 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solidFill>
                  <a:srgbClr val="FF0000"/>
                </a:solidFill>
              </a:rPr>
              <a:t>обязательной части и части, формируемой участниками образовательного процесса</a:t>
            </a:r>
            <a:r>
              <a:rPr lang="ru-RU" sz="2000" dirty="0">
                <a:solidFill>
                  <a:srgbClr val="0000CC"/>
                </a:solidFill>
              </a:rPr>
              <a:t>, включающей в том числе и внеурочную деятельность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>
                <a:solidFill>
                  <a:srgbClr val="0000CC"/>
                </a:solidFill>
              </a:rPr>
              <a:t>В учебном плане образовательного учреждения</a:t>
            </a:r>
            <a:r>
              <a:rPr lang="ru-RU" sz="2000" dirty="0">
                <a:solidFill>
                  <a:srgbClr val="0000CC"/>
                </a:solidFill>
              </a:rPr>
              <a:t> отражаются основные показатели базисного учебного плана: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solidFill>
                  <a:srgbClr val="FF0000"/>
                </a:solidFill>
              </a:rPr>
              <a:t>состав учебных предметов</a:t>
            </a:r>
            <a:r>
              <a:rPr lang="ru-RU" sz="2000" dirty="0">
                <a:solidFill>
                  <a:srgbClr val="0000CC"/>
                </a:solidFill>
              </a:rPr>
              <a:t>;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solidFill>
                  <a:srgbClr val="FF0000"/>
                </a:solidFill>
              </a:rPr>
              <a:t>недельное распределение учебного времени</a:t>
            </a:r>
            <a:r>
              <a:rPr lang="ru-RU" sz="2000" dirty="0">
                <a:solidFill>
                  <a:srgbClr val="0000CC"/>
                </a:solidFill>
              </a:rPr>
              <a:t>, отводимого на освоение содержания образования по классам, учебным предметам; 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solidFill>
                  <a:srgbClr val="FF0000"/>
                </a:solidFill>
              </a:rPr>
              <a:t>общий и максимальный объем</a:t>
            </a:r>
            <a:r>
              <a:rPr lang="ru-RU" sz="2000" dirty="0">
                <a:solidFill>
                  <a:srgbClr val="0000CC"/>
                </a:solidFill>
              </a:rPr>
              <a:t> аудиторной нагрузки обучающихся;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solidFill>
                  <a:srgbClr val="FF0000"/>
                </a:solidFill>
              </a:rPr>
              <a:t>направления внеурочной деятельности</a:t>
            </a:r>
            <a:r>
              <a:rPr lang="ru-RU" sz="2000" dirty="0">
                <a:solidFill>
                  <a:srgbClr val="0000CC"/>
                </a:solidFill>
              </a:rPr>
              <a:t>, формы ее организации, а также привлекаемые для ее реализации ресурсы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8E3CD7-2D39-454F-B920-8A7021BC0A14}" type="slidenum">
              <a:rPr lang="ru-RU"/>
              <a:pPr/>
              <a:t>13</a:t>
            </a:fld>
            <a:endParaRPr lang="ru-RU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/>
            </a:r>
            <a:br>
              <a:rPr lang="ru-RU" sz="20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Примерная программа формирования универсальных учебных действий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Примерная программа формирования универсальных учебных </a:t>
            </a: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действий: </a:t>
            </a:r>
            <a:endParaRPr lang="ru-RU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устанавливает ценностные ориентиры</a:t>
            </a:r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определяет понятие, функции, состав и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характеристики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выявляет связь</a:t>
            </a:r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универсальных учебных действий с содержанием учебных предметов;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определяет условия</a:t>
            </a:r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обеспечивающие преемственность программы формирования у обучающихся универсальных учебных действий при переходе 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начальному 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основному общему образованию.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E57EEC-A059-4C80-9067-89404A53E842}" type="slidenum">
              <a:rPr lang="ru-RU"/>
              <a:pPr/>
              <a:t>14</a:t>
            </a:fld>
            <a:endParaRPr lang="ru-RU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8072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РАЗДЕЛ </a:t>
            </a:r>
            <a:r>
              <a:rPr lang="ru-RU" sz="2400" b="1" dirty="0">
                <a:solidFill>
                  <a:srgbClr val="FF0000"/>
                </a:solidFill>
              </a:rPr>
              <a:t>5. Примерные программы учебных предметов, курсов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6887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FF0000"/>
                </a:solidFill>
              </a:rPr>
              <a:t>В </a:t>
            </a:r>
            <a:r>
              <a:rPr lang="ru-RU" sz="1800" dirty="0">
                <a:solidFill>
                  <a:srgbClr val="FF0000"/>
                </a:solidFill>
              </a:rPr>
              <a:t>соответствии с ФГОС программы включают:</a:t>
            </a:r>
          </a:p>
          <a:p>
            <a:pPr>
              <a:lnSpc>
                <a:spcPct val="80000"/>
              </a:lnSpc>
            </a:pPr>
            <a:r>
              <a:rPr lang="ru-RU" sz="1800" dirty="0">
                <a:solidFill>
                  <a:srgbClr val="0000CC"/>
                </a:solidFill>
              </a:rPr>
              <a:t> </a:t>
            </a:r>
            <a:r>
              <a:rPr lang="ru-RU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пояснительную записку,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общую характеристику учебного предмета;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описание его места в учебном плане и ценностных ориентиров его содержания;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личностные, </a:t>
            </a:r>
            <a:r>
              <a:rPr lang="ru-RU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и предметные результаты освоения учебного предмета;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основное содержание учебного предмета;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примерное тематическое планирование с определением основных видов учебной деятельности обучающихся;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описание материально-технического обеспечения образовательного процесса.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4E0002-8398-43E6-A1D6-F69D3FF76D86}" type="slidenum">
              <a:rPr lang="ru-RU"/>
              <a:pPr/>
              <a:t>15</a:t>
            </a:fld>
            <a:endParaRPr lang="ru-RU" dirty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265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/>
            </a:r>
            <a:br>
              <a:rPr lang="ru-RU" sz="2000" b="1" dirty="0">
                <a:solidFill>
                  <a:srgbClr val="FF0000"/>
                </a:solidFill>
              </a:rPr>
            </a:br>
            <a:r>
              <a:rPr lang="ru-RU" sz="2700" b="1" dirty="0">
                <a:solidFill>
                  <a:srgbClr val="FF0000"/>
                </a:solidFill>
              </a:rPr>
              <a:t>РАЗДЕЛ 6  Примерная программа духовно-нравственного развития и воспитания обучающихся</a:t>
            </a:r>
            <a:endParaRPr lang="ru-RU" sz="2700" dirty="0">
              <a:solidFill>
                <a:srgbClr val="FF0000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13337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b="1" dirty="0">
                <a:solidFill>
                  <a:srgbClr val="FF0000"/>
                </a:solidFill>
              </a:rPr>
              <a:t>яв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ляется ориентиром для </a:t>
            </a:r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формирования всех разделов основной образовательной 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программы. 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концептуальной и методической основой </a:t>
            </a:r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разработки образовательным учреждением собственной программы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Структура: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и задачи</a:t>
            </a:r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духовно-нравственного развития и воспитания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Ценностные установки</a:t>
            </a:r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духовно-нравственного развития и воспитания российских школьников 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</a:t>
            </a:r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и ценностные основы духовно-нравственного развития и воспитания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Содержание</a:t>
            </a:r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духовно-нравственного развития и воспитания обучающихся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Совместная деятельность</a:t>
            </a:r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школы, семьи и общественности по духовно-нравственному развитию и воспитанию 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</a:t>
            </a:r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духовно-нравственного развития и воспитания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D7B445-5EC7-4BD5-888A-CF95384FA693}" type="slidenum">
              <a:rPr lang="ru-RU"/>
              <a:pPr/>
              <a:t>16</a:t>
            </a:fld>
            <a:endParaRPr lang="ru-RU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2132856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/>
            </a:r>
            <a:br>
              <a:rPr lang="ru-RU" sz="2000" b="1" dirty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sz="3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br>
              <a:rPr lang="ru-RU" sz="3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Примерная  программа формирования культуры здорового и безопасного  образа </a:t>
            </a:r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жизни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348880"/>
            <a:ext cx="7156648" cy="4106856"/>
          </a:xfrm>
        </p:spPr>
        <p:txBody>
          <a:bodyPr>
            <a:normAutofit lnSpcReduction="10000"/>
          </a:bodyPr>
          <a:lstStyle/>
          <a:p>
            <a:r>
              <a:rPr lang="ru-RU" sz="2800" dirty="0"/>
              <a:t> </a:t>
            </a:r>
            <a:r>
              <a:rPr lang="ru-RU" sz="2400" dirty="0">
                <a:solidFill>
                  <a:srgbClr val="FF0000"/>
                </a:solidFill>
              </a:rPr>
              <a:t>комплексная программа</a:t>
            </a:r>
            <a:r>
              <a:rPr lang="ru-RU" sz="2400" dirty="0">
                <a:solidFill>
                  <a:srgbClr val="0000CC"/>
                </a:solidFill>
              </a:rPr>
              <a:t> формирования знаний, установок, личностных ориентиров и норм поведения, обеспечивающих сохранение и укрепление физического и психологического здоровья обучающихся как одного из ценностных составляющих, способствующих познавательному и эмоциональному развитию ребенка, достижению планируемых результатов освоения основной образовательной программы начального общего образования.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4527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РАЗДЕЛ 8. </a:t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>Программа коррекционной работы школы.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000" dirty="0" smtClean="0"/>
          </a:p>
          <a:p>
            <a:r>
              <a:rPr lang="ru-RU" sz="4000" dirty="0" smtClean="0"/>
              <a:t>Обязательная часть для школ, обучающих детей с ОВЗ.</a:t>
            </a:r>
            <a:endParaRPr lang="ru-RU" sz="4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69E8A1-1381-41F1-82CF-47A447772663}" type="slidenum">
              <a:rPr lang="ru-RU"/>
              <a:pPr/>
              <a:t>18</a:t>
            </a:fld>
            <a:endParaRPr lang="ru-RU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32656"/>
            <a:ext cx="7201222" cy="1296144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/>
            </a:r>
            <a:br>
              <a:rPr lang="ru-RU" sz="2000" b="1" dirty="0">
                <a:solidFill>
                  <a:srgbClr val="FF0000"/>
                </a:solidFill>
              </a:rPr>
            </a:br>
            <a:r>
              <a:rPr lang="ru-RU" sz="2000" b="1" dirty="0">
                <a:solidFill>
                  <a:srgbClr val="FF0000"/>
                </a:solidFill>
              </a:rPr>
              <a:t/>
            </a:r>
            <a:br>
              <a:rPr lang="ru-RU" sz="2000" b="1" dirty="0">
                <a:solidFill>
                  <a:srgbClr val="FF0000"/>
                </a:solidFill>
              </a:rPr>
            </a:br>
            <a:r>
              <a:rPr lang="ru-RU" sz="3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9.  </a:t>
            </a:r>
            <a:r>
              <a:rPr lang="ru-RU" sz="3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СИСТЕМА ОЦЕНКИ ДОСТИЖЕНИЯ ПЛАНИРУЕМЫХ РЕЗУЛЬТАТОВ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808"/>
            <a:ext cx="8229600" cy="460633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dirty="0">
                <a:solidFill>
                  <a:srgbClr val="FF0000"/>
                </a:solidFill>
              </a:rPr>
              <a:t>объектом </a:t>
            </a:r>
            <a:r>
              <a:rPr lang="ru-RU" sz="2400" dirty="0">
                <a:solidFill>
                  <a:srgbClr val="0000CC"/>
                </a:solidFill>
              </a:rPr>
              <a:t>системы оценки </a:t>
            </a:r>
            <a:r>
              <a:rPr lang="ru-RU" sz="2400" b="1" dirty="0">
                <a:solidFill>
                  <a:srgbClr val="0000CC"/>
                </a:solidFill>
              </a:rPr>
              <a:t>содержательной и </a:t>
            </a:r>
            <a:r>
              <a:rPr lang="ru-RU" sz="2400" b="1" dirty="0" err="1">
                <a:solidFill>
                  <a:srgbClr val="0000CC"/>
                </a:solidFill>
              </a:rPr>
              <a:t>критериальной</a:t>
            </a:r>
            <a:r>
              <a:rPr lang="ru-RU" sz="2400" b="1" dirty="0">
                <a:solidFill>
                  <a:srgbClr val="0000CC"/>
                </a:solidFill>
              </a:rPr>
              <a:t> базой выступают планируемые результаты</a:t>
            </a:r>
            <a:r>
              <a:rPr lang="ru-RU" sz="2400" dirty="0">
                <a:solidFill>
                  <a:srgbClr val="0000CC"/>
                </a:solidFill>
              </a:rPr>
              <a:t> 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dirty="0">
                <a:solidFill>
                  <a:srgbClr val="FF0000"/>
                </a:solidFill>
              </a:rPr>
              <a:t>функциями </a:t>
            </a:r>
            <a:r>
              <a:rPr lang="ru-RU" sz="2400" dirty="0">
                <a:solidFill>
                  <a:srgbClr val="0000CC"/>
                </a:solidFill>
              </a:rPr>
              <a:t>являются: </a:t>
            </a:r>
            <a:endParaRPr lang="ru-RU" sz="2400" b="1" i="1" dirty="0">
              <a:solidFill>
                <a:srgbClr val="0000CC"/>
              </a:solidFill>
            </a:endParaRPr>
          </a:p>
          <a:p>
            <a:pPr>
              <a:spcBef>
                <a:spcPts val="0"/>
              </a:spcBef>
            </a:pPr>
            <a:r>
              <a:rPr lang="ru-RU" sz="2400" dirty="0">
                <a:solidFill>
                  <a:srgbClr val="FF0000"/>
                </a:solidFill>
              </a:rPr>
              <a:t>ориентация образовательного процесса</a:t>
            </a:r>
            <a:r>
              <a:rPr lang="ru-RU" sz="2400" dirty="0">
                <a:solidFill>
                  <a:srgbClr val="0000CC"/>
                </a:solidFill>
              </a:rPr>
              <a:t> на духовно-нравственное развитие и </a:t>
            </a:r>
            <a:r>
              <a:rPr lang="ru-RU" sz="2400" dirty="0" smtClean="0">
                <a:solidFill>
                  <a:srgbClr val="0000CC"/>
                </a:solidFill>
              </a:rPr>
              <a:t>воспитание </a:t>
            </a:r>
            <a:r>
              <a:rPr lang="ru-RU" sz="2400" dirty="0">
                <a:solidFill>
                  <a:srgbClr val="0000CC"/>
                </a:solidFill>
              </a:rPr>
              <a:t>школьников, достижение планируемых результатов освоения основной образовательной программы</a:t>
            </a:r>
            <a:r>
              <a:rPr lang="ru-RU" sz="2400" i="1" dirty="0">
                <a:solidFill>
                  <a:srgbClr val="0000CC"/>
                </a:solidFill>
              </a:rPr>
              <a:t> </a:t>
            </a:r>
            <a:r>
              <a:rPr lang="ru-RU" sz="2400" dirty="0">
                <a:solidFill>
                  <a:srgbClr val="0000CC"/>
                </a:solidFill>
              </a:rPr>
              <a:t>начального общего образования</a:t>
            </a:r>
            <a:r>
              <a:rPr lang="ru-RU" sz="2400" dirty="0" smtClean="0">
                <a:solidFill>
                  <a:srgbClr val="0000CC"/>
                </a:solidFill>
              </a:rPr>
              <a:t>;</a:t>
            </a:r>
            <a:endParaRPr lang="ru-RU" sz="2400" dirty="0">
              <a:solidFill>
                <a:srgbClr val="0000CC"/>
              </a:solidFill>
            </a:endParaRPr>
          </a:p>
          <a:p>
            <a:pPr>
              <a:spcBef>
                <a:spcPts val="0"/>
              </a:spcBef>
            </a:pPr>
            <a:r>
              <a:rPr lang="ru-RU" sz="2400" dirty="0">
                <a:solidFill>
                  <a:srgbClr val="FF0000"/>
                </a:solidFill>
              </a:rPr>
              <a:t>обеспечение</a:t>
            </a:r>
            <a:r>
              <a:rPr lang="ru-RU" sz="2400" dirty="0">
                <a:solidFill>
                  <a:srgbClr val="0000CC"/>
                </a:solidFill>
              </a:rPr>
              <a:t> эффективной «</a:t>
            </a:r>
            <a:r>
              <a:rPr lang="ru-RU" sz="2400" b="1" i="1" dirty="0">
                <a:solidFill>
                  <a:srgbClr val="0000CC"/>
                </a:solidFill>
              </a:rPr>
              <a:t>обратной связи</a:t>
            </a:r>
            <a:r>
              <a:rPr lang="ru-RU" sz="2400" dirty="0">
                <a:solidFill>
                  <a:srgbClr val="0000CC"/>
                </a:solidFill>
              </a:rPr>
              <a:t>», позволяющей осуществлять </a:t>
            </a:r>
            <a:r>
              <a:rPr lang="ru-RU" sz="2400" b="1" i="1" dirty="0">
                <a:solidFill>
                  <a:srgbClr val="0000CC"/>
                </a:solidFill>
              </a:rPr>
              <a:t>регулирование</a:t>
            </a:r>
            <a:r>
              <a:rPr lang="ru-RU" sz="2400" dirty="0">
                <a:solidFill>
                  <a:srgbClr val="0000CC"/>
                </a:solidFill>
              </a:rPr>
              <a:t> (</a:t>
            </a:r>
            <a:r>
              <a:rPr lang="ru-RU" sz="2400" b="1" i="1" dirty="0">
                <a:solidFill>
                  <a:srgbClr val="0000CC"/>
                </a:solidFill>
              </a:rPr>
              <a:t>управление) системы образования</a:t>
            </a:r>
            <a:r>
              <a:rPr lang="ru-RU" sz="2400" dirty="0">
                <a:solidFill>
                  <a:srgbClr val="0000CC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4BF07F-5896-466B-B9CF-5432ED85C84C}" type="slidenum">
              <a:rPr lang="ru-RU"/>
              <a:pPr/>
              <a:t>19</a:t>
            </a:fld>
            <a:endParaRPr lang="ru-RU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/>
            </a:r>
            <a:br>
              <a:rPr lang="ru-RU" sz="20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9. 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СИСТЕМА ОЦЕНКИ ДОСТИЖЕНИЯ ПЛАНИРУЕМЫХ РЕЗУЛЬТАТОВ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>
                <a:solidFill>
                  <a:srgbClr val="0000CC"/>
                </a:solidFill>
              </a:rPr>
              <a:t>Основными направлениями и целями оценочной деятельности</a:t>
            </a:r>
            <a:r>
              <a:rPr lang="ru-RU" sz="2000" dirty="0">
                <a:solidFill>
                  <a:srgbClr val="0000CC"/>
                </a:solidFill>
              </a:rPr>
              <a:t> в соответствии с требованиями Стандарта являются: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solidFill>
                  <a:srgbClr val="FF0000"/>
                </a:solidFill>
              </a:rPr>
              <a:t>оценка результатов</a:t>
            </a:r>
            <a:r>
              <a:rPr lang="ru-RU" sz="2000" dirty="0">
                <a:solidFill>
                  <a:srgbClr val="0000CC"/>
                </a:solidFill>
              </a:rPr>
              <a:t> деятельности общероссийской, региональной и муниципальной </a:t>
            </a:r>
            <a:r>
              <a:rPr lang="ru-RU" sz="2000" i="1" dirty="0">
                <a:solidFill>
                  <a:srgbClr val="FF0000"/>
                </a:solidFill>
              </a:rPr>
              <a:t>систем образования</a:t>
            </a:r>
            <a:r>
              <a:rPr lang="ru-RU" sz="2000" dirty="0">
                <a:solidFill>
                  <a:srgbClr val="0000CC"/>
                </a:solidFill>
              </a:rPr>
              <a:t> с целью получения, обработки и предоставления информации о состоянии и тенденций развития системы образования;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solidFill>
                  <a:srgbClr val="FF0000"/>
                </a:solidFill>
              </a:rPr>
              <a:t>оценка результатов</a:t>
            </a:r>
            <a:r>
              <a:rPr lang="ru-RU" sz="2000" dirty="0">
                <a:solidFill>
                  <a:srgbClr val="0000CC"/>
                </a:solidFill>
              </a:rPr>
              <a:t> деятельности </a:t>
            </a:r>
            <a:r>
              <a:rPr lang="ru-RU" sz="2000" i="1" dirty="0">
                <a:solidFill>
                  <a:srgbClr val="FF0000"/>
                </a:solidFill>
              </a:rPr>
              <a:t>образовательных учреждений и работников образования</a:t>
            </a:r>
            <a:r>
              <a:rPr lang="ru-RU" sz="2000" dirty="0">
                <a:solidFill>
                  <a:srgbClr val="0000CC"/>
                </a:solidFill>
              </a:rPr>
              <a:t> с целью получения, обработки и предоставления информации о качестве образовательных услуг и эффективности деятельности образовательных учреждений и работников образования;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solidFill>
                  <a:srgbClr val="FF0000"/>
                </a:solidFill>
              </a:rPr>
              <a:t>оценка </a:t>
            </a:r>
            <a:r>
              <a:rPr lang="ru-RU" sz="2000" i="1" dirty="0">
                <a:solidFill>
                  <a:srgbClr val="FF0000"/>
                </a:solidFill>
              </a:rPr>
              <a:t>образовательных достижений учащихся</a:t>
            </a:r>
            <a:r>
              <a:rPr lang="ru-RU" sz="2000" dirty="0">
                <a:solidFill>
                  <a:srgbClr val="0000CC"/>
                </a:solidFill>
              </a:rPr>
              <a:t> с целью итоговой оценки подготовки выпускников </a:t>
            </a:r>
            <a:r>
              <a:rPr lang="ru-RU" sz="2000" dirty="0" smtClean="0">
                <a:solidFill>
                  <a:srgbClr val="0000CC"/>
                </a:solidFill>
              </a:rPr>
              <a:t> </a:t>
            </a:r>
            <a:r>
              <a:rPr lang="ru-RU" sz="2000" dirty="0">
                <a:solidFill>
                  <a:srgbClr val="0000CC"/>
                </a:solidFill>
              </a:rPr>
              <a:t>общеобразовательной школы </a:t>
            </a:r>
          </a:p>
          <a:p>
            <a:pPr>
              <a:lnSpc>
                <a:spcPct val="80000"/>
              </a:lnSpc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ДОКУМЕНТЫ ШКОЛЫ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ПЕРСПЕКТИВНЫЙ ДОЛГОСРОЧНЫЙ план, который  показывает цели образования и образовательную систему школы в будущем, те цели и ту систему, которая должна быть создана за счет завтрашних нововведений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300" dirty="0" smtClean="0"/>
              <a:t>ПРОГРАММА РАЗВИТИЯ ШКОЛЫ</a:t>
            </a:r>
          </a:p>
          <a:p>
            <a:endParaRPr lang="ru-RU" sz="3300" dirty="0" smtClean="0"/>
          </a:p>
          <a:p>
            <a:pPr>
              <a:buNone/>
            </a:pPr>
            <a:endParaRPr lang="ru-RU" sz="3300" dirty="0" smtClean="0"/>
          </a:p>
          <a:p>
            <a:r>
              <a:rPr lang="ru-RU" sz="3300" dirty="0" smtClean="0"/>
              <a:t>ПРОГРАММА РАЗВИТИЯ «ШАНС» НА 2011-2015 ГОД</a:t>
            </a:r>
            <a:endParaRPr lang="ru-RU" sz="3300" dirty="0"/>
          </a:p>
        </p:txBody>
      </p:sp>
    </p:spTree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3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46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548680"/>
            <a:ext cx="6462712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4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85750" y="5013176"/>
            <a:ext cx="7886650" cy="1844824"/>
          </a:xfrm>
        </p:spPr>
        <p:txBody>
          <a:bodyPr rtlCol="0">
            <a:normAutofit fontScale="25000" lnSpcReduction="20000"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2800" i="1" dirty="0" smtClean="0"/>
              <a:t>«Выживает</a:t>
            </a:r>
            <a:r>
              <a:rPr lang="en-US" sz="12800" i="1" dirty="0" smtClean="0"/>
              <a:t> </a:t>
            </a:r>
            <a:r>
              <a:rPr lang="ru-RU" sz="12800" i="1" dirty="0" smtClean="0"/>
              <a:t>не самый сильный </a:t>
            </a:r>
            <a:r>
              <a:rPr lang="en-US" sz="12800" i="1" dirty="0" smtClean="0"/>
              <a:t> </a:t>
            </a:r>
            <a:r>
              <a:rPr lang="ru-RU" sz="12800" i="1" dirty="0" smtClean="0"/>
              <a:t>и не самый умный,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2800" i="1" dirty="0" smtClean="0"/>
              <a:t>а тот, кто </a:t>
            </a:r>
            <a:r>
              <a:rPr lang="en-US" sz="12800" i="1" dirty="0" smtClean="0"/>
              <a:t> </a:t>
            </a:r>
            <a:r>
              <a:rPr lang="ru-RU" sz="12800" i="1" dirty="0" smtClean="0"/>
              <a:t>лучше всех откликается</a:t>
            </a:r>
            <a:r>
              <a:rPr lang="en-US" sz="12800" i="1" dirty="0" smtClean="0"/>
              <a:t> </a:t>
            </a:r>
            <a:r>
              <a:rPr lang="ru-RU" sz="12800" i="1" dirty="0" smtClean="0"/>
              <a:t>на происходящие изменения»</a:t>
            </a:r>
            <a:r>
              <a:rPr lang="ru-RU" sz="12800" dirty="0" smtClean="0"/>
              <a:t> </a:t>
            </a:r>
          </a:p>
          <a:p>
            <a:pPr algn="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9600" dirty="0" smtClean="0"/>
              <a:t>Ч.Дарвин</a:t>
            </a:r>
            <a:endParaRPr lang="en-US" sz="96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74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ru-RU" sz="7400" dirty="0" smtClean="0"/>
          </a:p>
          <a:p>
            <a:pPr algn="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dirty="0" smtClean="0"/>
              <a:t> </a:t>
            </a:r>
            <a:r>
              <a:rPr lang="en-US" sz="2400" dirty="0" smtClean="0"/>
              <a:t>                                                                         </a:t>
            </a:r>
            <a:r>
              <a:rPr lang="ru-RU" sz="2400" dirty="0" smtClean="0"/>
              <a:t>                        </a:t>
            </a:r>
            <a:r>
              <a:rPr lang="ru-RU" sz="2000" dirty="0" smtClean="0"/>
              <a:t>Чарльз Дарвин</a:t>
            </a:r>
          </a:p>
        </p:txBody>
      </p:sp>
      <p:sp>
        <p:nvSpPr>
          <p:cNvPr id="324613" name="Rectangle 5"/>
          <p:cNvSpPr>
            <a:spLocks noChangeArrowheads="1"/>
          </p:cNvSpPr>
          <p:nvPr/>
        </p:nvSpPr>
        <p:spPr bwMode="auto">
          <a:xfrm>
            <a:off x="0" y="0"/>
            <a:ext cx="9144000" cy="50006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pic>
        <p:nvPicPr>
          <p:cNvPr id="5" name="Picture 4" descr="stand_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8063" y="0"/>
            <a:ext cx="3055937" cy="796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24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24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ДОКУМЕНТЫ ШКОЛЫ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нормативный документ, определяющий приоритетные ценности и цели, особенности содержания, организации учебно-методического обеспечения образовательного процесса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ОСНОВНАЯ ОБРАЗОВАТЕЛЬ-НАЯ ПРОГРАММА ШКОЛЫ</a:t>
            </a:r>
          </a:p>
          <a:p>
            <a:endParaRPr lang="ru-RU" dirty="0"/>
          </a:p>
        </p:txBody>
      </p:sp>
    </p:spTree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документы школы: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деятельности педагогического коллектива, разработка целей, задач работы на новый учебный год, определение путей совершенствования работы школы.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067944" y="1600200"/>
            <a:ext cx="4248472" cy="452596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ГОДОВОЙ ПЛАН РАБОТЫ ПЕДАГОГИЧЕСКОГО КОЛЛЕКТИВА</a:t>
            </a:r>
          </a:p>
          <a:p>
            <a:endParaRPr lang="ru-RU" dirty="0"/>
          </a:p>
        </p:txBody>
      </p:sp>
    </p:spTree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документы школы: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документ, определяющий состав учебных дисциплин, изучаемых в данном учебном заведении, их распределение по годам в течение всего срока обучения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УЧЕБНЫЙ ПЛАН</a:t>
            </a:r>
          </a:p>
          <a:p>
            <a:endParaRPr lang="ru-RU" dirty="0"/>
          </a:p>
        </p:txBody>
      </p:sp>
    </p:spTree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документы школы: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26768" cy="5257800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зарегистрированный и утвержденный в установленном законом порядке свод правил, регулирующий основные виды деятельности организации, определяющий ее цели и задачи, принципы образования и деятельности, структуру, устройство, отношения с другими лицами и государственными органами, права и обязанности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4600" dirty="0" smtClean="0"/>
              <a:t>  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УСТАВ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школы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ТЕМА ПЕДАГОГИЧЕСКОГО СОВЕТА: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 Основная образовательная программа образовательного учреждения  как инструмент реализации ФГОС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3A53-601A-47EA-A2DE-DB1E422D28B7}" type="slidenum">
              <a:rPr lang="ru-RU"/>
              <a:pPr/>
              <a:t>8</a:t>
            </a:fld>
            <a:endParaRPr lang="ru-RU"/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1763688" y="188640"/>
            <a:ext cx="6551612" cy="792163"/>
          </a:xfrm>
          <a:prstGeom prst="ellipse">
            <a:avLst/>
          </a:prstGeom>
          <a:gradFill rotWithShape="1">
            <a:gsLst>
              <a:gs pos="0">
                <a:srgbClr val="0000CC"/>
              </a:gs>
              <a:gs pos="100000">
                <a:schemeClr val="bg1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0000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ФГОС НОО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1907704" y="1988840"/>
            <a:ext cx="6624637" cy="1512887"/>
          </a:xfrm>
          <a:prstGeom prst="rect">
            <a:avLst/>
          </a:prstGeom>
          <a:gradFill rotWithShape="1">
            <a:gsLst>
              <a:gs pos="0">
                <a:srgbClr val="0000CC"/>
              </a:gs>
              <a:gs pos="100000">
                <a:schemeClr val="bg1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00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Примерная основная образовательная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</a:rPr>
              <a:t> программа  начального 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</a:rPr>
              <a:t>общего </a:t>
            </a:r>
            <a:r>
              <a:rPr lang="ru-RU" sz="2400" b="1" dirty="0" smtClean="0">
                <a:solidFill>
                  <a:srgbClr val="FF0000"/>
                </a:solidFill>
              </a:rPr>
              <a:t>образования (80%)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5371" name="Oval 11"/>
          <p:cNvSpPr>
            <a:spLocks noChangeArrowheads="1"/>
          </p:cNvSpPr>
          <p:nvPr/>
        </p:nvSpPr>
        <p:spPr bwMode="auto">
          <a:xfrm>
            <a:off x="1691680" y="4653136"/>
            <a:ext cx="6624637" cy="1201737"/>
          </a:xfrm>
          <a:prstGeom prst="ellipse">
            <a:avLst/>
          </a:prstGeom>
          <a:gradFill rotWithShape="1">
            <a:gsLst>
              <a:gs pos="0">
                <a:srgbClr val="0000CC"/>
              </a:gs>
              <a:gs pos="100000">
                <a:schemeClr val="bg1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00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Основная образовательная программа 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</a:rPr>
              <a:t>образовательного учреждения</a:t>
            </a: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 rot="-5400000">
            <a:off x="-757336" y="1008856"/>
            <a:ext cx="2881312" cy="863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7C80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7C8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000" b="1">
                <a:solidFill>
                  <a:srgbClr val="0000CC"/>
                </a:solidFill>
              </a:rPr>
              <a:t>Федеральный уровень</a:t>
            </a: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179512" y="3429000"/>
            <a:ext cx="1079500" cy="1222375"/>
          </a:xfrm>
          <a:prstGeom prst="rect">
            <a:avLst/>
          </a:prstGeom>
          <a:gradFill rotWithShape="1">
            <a:gsLst>
              <a:gs pos="0">
                <a:srgbClr val="FF7C80"/>
              </a:gs>
              <a:gs pos="100000">
                <a:schemeClr val="bg1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7C8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000" b="1" dirty="0">
                <a:solidFill>
                  <a:srgbClr val="0000CC"/>
                </a:solidFill>
                <a:latin typeface="Times New Roman" pitchFamily="18" charset="0"/>
              </a:rPr>
              <a:t>Участие</a:t>
            </a:r>
          </a:p>
          <a:p>
            <a:pPr algn="ctr"/>
            <a:r>
              <a:rPr lang="ru-RU" sz="2000" b="1" dirty="0">
                <a:solidFill>
                  <a:srgbClr val="0000CC"/>
                </a:solidFill>
                <a:latin typeface="Times New Roman" pitchFamily="18" charset="0"/>
              </a:rPr>
              <a:t> региона </a:t>
            </a: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0" y="4941168"/>
            <a:ext cx="1763713" cy="914400"/>
          </a:xfrm>
          <a:prstGeom prst="rect">
            <a:avLst/>
          </a:prstGeom>
          <a:gradFill rotWithShape="1">
            <a:gsLst>
              <a:gs pos="0">
                <a:srgbClr val="FF7C80"/>
              </a:gs>
              <a:gs pos="100000">
                <a:schemeClr val="bg1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7C8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b="1">
                <a:solidFill>
                  <a:srgbClr val="0000CC"/>
                </a:solidFill>
                <a:latin typeface="Times New Roman" pitchFamily="18" charset="0"/>
              </a:rPr>
              <a:t>Уровень</a:t>
            </a:r>
          </a:p>
          <a:p>
            <a:pPr algn="ctr"/>
            <a:r>
              <a:rPr lang="ru-RU" b="1">
                <a:solidFill>
                  <a:srgbClr val="0000CC"/>
                </a:solidFill>
                <a:latin typeface="Times New Roman" pitchFamily="18" charset="0"/>
              </a:rPr>
              <a:t> образовательного </a:t>
            </a:r>
          </a:p>
          <a:p>
            <a:pPr algn="ctr"/>
            <a:r>
              <a:rPr lang="ru-RU" b="1">
                <a:solidFill>
                  <a:srgbClr val="0000CC"/>
                </a:solidFill>
                <a:latin typeface="Times New Roman" pitchFamily="18" charset="0"/>
              </a:rPr>
              <a:t>учреждения</a:t>
            </a:r>
          </a:p>
        </p:txBody>
      </p:sp>
      <p:sp>
        <p:nvSpPr>
          <p:cNvPr id="15378" name="AutoShape 18"/>
          <p:cNvSpPr>
            <a:spLocks noChangeArrowheads="1"/>
          </p:cNvSpPr>
          <p:nvPr/>
        </p:nvSpPr>
        <p:spPr bwMode="auto">
          <a:xfrm>
            <a:off x="4716016" y="3645024"/>
            <a:ext cx="485775" cy="976313"/>
          </a:xfrm>
          <a:prstGeom prst="downArrow">
            <a:avLst>
              <a:gd name="adj1" fmla="val 40519"/>
              <a:gd name="adj2" fmla="val 5947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79" name="AutoShape 19"/>
          <p:cNvSpPr>
            <a:spLocks noChangeArrowheads="1"/>
          </p:cNvSpPr>
          <p:nvPr/>
        </p:nvSpPr>
        <p:spPr bwMode="auto">
          <a:xfrm>
            <a:off x="4716016" y="1124744"/>
            <a:ext cx="485775" cy="831850"/>
          </a:xfrm>
          <a:prstGeom prst="downArrow">
            <a:avLst>
              <a:gd name="adj1" fmla="val 100000"/>
              <a:gd name="adj2" fmla="val 4677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1691681" y="3861048"/>
            <a:ext cx="6480719" cy="646331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Основная образовательная программа ОУ разрабатывается </a:t>
            </a:r>
            <a:r>
              <a:rPr lang="ru-RU" dirty="0" smtClean="0">
                <a:solidFill>
                  <a:srgbClr val="FF0000"/>
                </a:solidFill>
              </a:rPr>
              <a:t>самостоятельно (на 20%)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F19E31-6751-4066-AE6C-887F61B2BCB1}" type="slidenum">
              <a:rPr lang="ru-RU"/>
              <a:pPr/>
              <a:t>9</a:t>
            </a:fld>
            <a:endParaRPr lang="ru-RU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8840788" cy="1515765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ФГОС НОО</a:t>
            </a:r>
            <a:br>
              <a:rPr lang="ru-RU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</a:rPr>
              <a:t>Требования к структуре основной образовательной программы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291512" cy="452596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Основная образовательная программа начального общего образования должна содержать следующие разделы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</a:t>
            </a:r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освоения обучающимися основной образовательной 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программы;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учебный план</a:t>
            </a:r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программа формирования универсальных учебных действий</a:t>
            </a:r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у обучающихся на ступени начального общего образования;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программы отдельных учебных предметов</a:t>
            </a:r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курсов;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программа духовно-нравственного развития, воспитания</a:t>
            </a:r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обучающихся 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программа формирования культуры здорового и безопасного образа жизни;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программа коррекционной работы</a:t>
            </a:r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система оценки достижения планируемых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результатов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158</TotalTime>
  <Words>908</Words>
  <Application>Microsoft Office PowerPoint</Application>
  <PresentationFormat>Экран (4:3)</PresentationFormat>
  <Paragraphs>124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Изящная</vt:lpstr>
      <vt:lpstr>ПЕДАГОГИЧЕСКИЙ СОВЕТ</vt:lpstr>
      <vt:lpstr> ДОКУМЕНТЫ ШКОЛЫ</vt:lpstr>
      <vt:lpstr>ДОКУМЕНТЫ ШКОЛЫ</vt:lpstr>
      <vt:lpstr> документы школы:</vt:lpstr>
      <vt:lpstr> документы школы:</vt:lpstr>
      <vt:lpstr> документы школы:</vt:lpstr>
      <vt:lpstr>ТЕМА ПЕДАГОГИЧЕСКОГО СОВЕТА:</vt:lpstr>
      <vt:lpstr>Слайд 8</vt:lpstr>
      <vt:lpstr>ФГОС НОО Требования к структуре основной образовательной программы</vt:lpstr>
      <vt:lpstr>РАЗДЕЛ 1 Пояснительная записка должна раскрывать:</vt:lpstr>
      <vt:lpstr>   РАЗДЕЛ 2.  Планируемые результаты освоения обучающимися основной образовательной программы </vt:lpstr>
      <vt:lpstr> РАЗДЕЛ 3.  Учебный план</vt:lpstr>
      <vt:lpstr> РАЗДЕЛ 4. Примерная программа формирования универсальных учебных действий</vt:lpstr>
      <vt:lpstr>РАЗДЕЛ 5. Примерные программы учебных предметов, курсов</vt:lpstr>
      <vt:lpstr> РАЗДЕЛ 6  Примерная программа духовно-нравственного развития и воспитания обучающихся</vt:lpstr>
      <vt:lpstr>        РАЗДЕЛ 7  Примерная  программа формирования культуры здорового и безопасного  образа жизни</vt:lpstr>
      <vt:lpstr> РАЗДЕЛ 8.  Программа коррекционной работы школы.</vt:lpstr>
      <vt:lpstr>  РАЗДЕЛ 9.  СИСТЕМА ОЦЕНКИ ДОСТИЖЕНИЯ ПЛАНИРУЕМЫХ РЕЗУЛЬТАТОВ </vt:lpstr>
      <vt:lpstr> РАЗДЕЛ 9.  СИСТЕМА ОЦЕНКИ ДОСТИЖЕНИЯ ПЛАНИРУЕМЫХ РЕЗУЛЬТАТОВ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</dc:title>
  <dc:creator>User</dc:creator>
  <cp:lastModifiedBy>Lenovo</cp:lastModifiedBy>
  <cp:revision>19</cp:revision>
  <dcterms:created xsi:type="dcterms:W3CDTF">2013-11-06T16:08:50Z</dcterms:created>
  <dcterms:modified xsi:type="dcterms:W3CDTF">2014-08-17T18:31:29Z</dcterms:modified>
</cp:coreProperties>
</file>