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58" r:id="rId5"/>
    <p:sldId id="265" r:id="rId6"/>
    <p:sldId id="261" r:id="rId7"/>
    <p:sldId id="262" r:id="rId8"/>
    <p:sldId id="263" r:id="rId9"/>
    <p:sldId id="268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Лист2!$B$3:$B$6</c:f>
              <c:strCache>
                <c:ptCount val="4"/>
                <c:pt idx="0">
                  <c:v>ЗОЖ</c:v>
                </c:pt>
                <c:pt idx="1">
                  <c:v>наследственность</c:v>
                </c:pt>
                <c:pt idx="2">
                  <c:v>окружающая среда</c:v>
                </c:pt>
                <c:pt idx="3">
                  <c:v>медицина</c:v>
                </c:pt>
              </c:strCache>
            </c:strRef>
          </c:cat>
          <c:val>
            <c:numRef>
              <c:f>Лист2!$C$3:$C$6</c:f>
              <c:numCache>
                <c:formatCode>0%</c:formatCode>
                <c:ptCount val="4"/>
                <c:pt idx="0">
                  <c:v>0.5</c:v>
                </c:pt>
                <c:pt idx="1">
                  <c:v>0.2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400"/>
            </a:pPr>
            <a:endParaRPr lang="ru-RU"/>
          </a:p>
        </c:txPr>
      </c:legendEntry>
      <c:layout/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Лист1!$B$3:$B$5</c:f>
              <c:strCache>
                <c:ptCount val="3"/>
                <c:pt idx="0">
                  <c:v>1 вопрос</c:v>
                </c:pt>
                <c:pt idx="1">
                  <c:v>2 вопрос</c:v>
                </c:pt>
                <c:pt idx="2">
                  <c:v>3 вопрос</c:v>
                </c:pt>
              </c:strCache>
            </c:strRef>
          </c:cat>
          <c:val>
            <c:numRef>
              <c:f>Лист1!$C$3:$C$5</c:f>
              <c:numCache>
                <c:formatCode>0%</c:formatCode>
                <c:ptCount val="3"/>
                <c:pt idx="0">
                  <c:v>0.5</c:v>
                </c:pt>
                <c:pt idx="1">
                  <c:v>0.33000000000000007</c:v>
                </c:pt>
                <c:pt idx="2">
                  <c:v>0.42000000000000004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Лист1!$B$3:$B$5</c:f>
              <c:strCache>
                <c:ptCount val="3"/>
                <c:pt idx="0">
                  <c:v>1 вопрос</c:v>
                </c:pt>
                <c:pt idx="1">
                  <c:v>2 вопрос</c:v>
                </c:pt>
                <c:pt idx="2">
                  <c:v>3 вопрос</c:v>
                </c:pt>
              </c:strCache>
            </c:strRef>
          </c:cat>
          <c:val>
            <c:numRef>
              <c:f>Лист1!$D$3:$D$5</c:f>
              <c:numCache>
                <c:formatCode>0%</c:formatCode>
                <c:ptCount val="3"/>
                <c:pt idx="0">
                  <c:v>0.5</c:v>
                </c:pt>
                <c:pt idx="1">
                  <c:v>0.67000000000000015</c:v>
                </c:pt>
                <c:pt idx="2">
                  <c:v>0.58000000000000007</c:v>
                </c:pt>
              </c:numCache>
            </c:numRef>
          </c:val>
        </c:ser>
        <c:dLbls/>
        <c:shape val="cylinder"/>
        <c:axId val="62280832"/>
        <c:axId val="62282368"/>
        <c:axId val="0"/>
      </c:bar3DChart>
      <c:catAx>
        <c:axId val="62280832"/>
        <c:scaling>
          <c:orientation val="minMax"/>
        </c:scaling>
        <c:axPos val="b"/>
        <c:tickLblPos val="nextTo"/>
        <c:crossAx val="62282368"/>
        <c:crosses val="autoZero"/>
        <c:auto val="1"/>
        <c:lblAlgn val="ctr"/>
        <c:lblOffset val="100"/>
      </c:catAx>
      <c:valAx>
        <c:axId val="62282368"/>
        <c:scaling>
          <c:orientation val="minMax"/>
        </c:scaling>
        <c:axPos val="l"/>
        <c:majorGridlines/>
        <c:numFmt formatCode="0%" sourceLinked="1"/>
        <c:tickLblPos val="nextTo"/>
        <c:crossAx val="622808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ru-RU"/>
          </a:p>
        </c:txPr>
      </c:legendEntry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3" y="3307356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3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3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675724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9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5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809750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3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5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2389190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7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389190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1" y="446087"/>
            <a:ext cx="2660651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446088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1" y="1631950"/>
            <a:ext cx="2660651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9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1" y="993076"/>
            <a:ext cx="1847139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7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4" y="675725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5951811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3284984"/>
            <a:ext cx="7117180" cy="1470025"/>
          </a:xfrm>
        </p:spPr>
        <p:txBody>
          <a:bodyPr/>
          <a:lstStyle/>
          <a:p>
            <a:pPr algn="ctr"/>
            <a:r>
              <a:rPr lang="ru-RU" sz="8800" dirty="0" smtClean="0">
                <a:solidFill>
                  <a:srgbClr val="FFFF00"/>
                </a:solidFill>
                <a:latin typeface="Comic Sans MS" pitchFamily="66" charset="0"/>
              </a:rPr>
              <a:t>Быть здоровым – это модно!</a:t>
            </a:r>
            <a:endParaRPr lang="ru-RU" sz="88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2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117180" cy="147002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Comic Sans MS" pitchFamily="66" charset="0"/>
              </a:rPr>
              <a:t>Этапы реализации</a:t>
            </a:r>
            <a:br>
              <a:rPr lang="ru-RU" b="1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проекта </a:t>
            </a: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443055" cy="4752528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latin typeface="Comic Sans MS" pitchFamily="66" charset="0"/>
              </a:rPr>
              <a:t>I этап – (август – сентябрь 2014)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>
                <a:latin typeface="Comic Sans MS" pitchFamily="66" charset="0"/>
              </a:rPr>
              <a:t>организационный</a:t>
            </a:r>
            <a:endParaRPr lang="ru-RU" sz="2800" b="1" dirty="0">
              <a:latin typeface="Comic Sans MS" pitchFamily="66" charset="0"/>
            </a:endParaRPr>
          </a:p>
          <a:p>
            <a:endParaRPr lang="ru-RU" sz="2800" b="1" dirty="0" smtClean="0">
              <a:latin typeface="Comic Sans MS" pitchFamily="66" charset="0"/>
            </a:endParaRPr>
          </a:p>
          <a:p>
            <a:r>
              <a:rPr lang="ru-RU" sz="2800" b="1" dirty="0" smtClean="0">
                <a:latin typeface="Comic Sans MS" pitchFamily="66" charset="0"/>
              </a:rPr>
              <a:t>II </a:t>
            </a:r>
            <a:r>
              <a:rPr lang="ru-RU" sz="2800" b="1" dirty="0">
                <a:latin typeface="Comic Sans MS" pitchFamily="66" charset="0"/>
              </a:rPr>
              <a:t>этап – (октябрь-март 2014-2015) </a:t>
            </a:r>
          </a:p>
          <a:p>
            <a:r>
              <a:rPr lang="ru-RU" sz="2800" b="1" dirty="0">
                <a:latin typeface="Comic Sans MS" pitchFamily="66" charset="0"/>
              </a:rPr>
              <a:t>•Теоретический.</a:t>
            </a:r>
          </a:p>
          <a:p>
            <a:r>
              <a:rPr lang="ru-RU" sz="2800" b="1" dirty="0">
                <a:latin typeface="Comic Sans MS" pitchFamily="66" charset="0"/>
              </a:rPr>
              <a:t>•Практический.</a:t>
            </a:r>
          </a:p>
          <a:p>
            <a:r>
              <a:rPr lang="ru-RU" sz="2800" b="1" dirty="0">
                <a:latin typeface="Comic Sans MS" pitchFamily="66" charset="0"/>
              </a:rPr>
              <a:t/>
            </a:r>
            <a:br>
              <a:rPr lang="ru-RU" sz="2800" b="1" dirty="0">
                <a:latin typeface="Comic Sans MS" pitchFamily="66" charset="0"/>
              </a:rPr>
            </a:br>
            <a:r>
              <a:rPr lang="ru-RU" sz="2800" b="1" dirty="0">
                <a:latin typeface="Comic Sans MS" pitchFamily="66" charset="0"/>
              </a:rPr>
              <a:t>III этап - заключительный (апрель 2015)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3134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75725"/>
            <a:ext cx="8208912" cy="924475"/>
          </a:xfrm>
        </p:spPr>
        <p:txBody>
          <a:bodyPr/>
          <a:lstStyle/>
          <a:p>
            <a:pPr algn="ctr"/>
            <a:r>
              <a:rPr lang="ru-RU" sz="6600" dirty="0">
                <a:solidFill>
                  <a:srgbClr val="FFFF00"/>
                </a:solidFill>
                <a:latin typeface="Comic Sans MS" pitchFamily="66" charset="0"/>
              </a:rPr>
              <a:t>Результативность проекта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274838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Снижение </a:t>
            </a:r>
            <a:r>
              <a:rPr lang="ru-RU" sz="3200" b="1" dirty="0">
                <a:latin typeface="Comic Sans MS" pitchFamily="66" charset="0"/>
              </a:rPr>
              <a:t>уровня заболеваемости.</a:t>
            </a:r>
          </a:p>
          <a:p>
            <a:r>
              <a:rPr lang="ru-RU" sz="3200" b="1" dirty="0" smtClean="0">
                <a:latin typeface="Comic Sans MS" pitchFamily="66" charset="0"/>
              </a:rPr>
              <a:t>Повышение </a:t>
            </a:r>
            <a:r>
              <a:rPr lang="ru-RU" sz="3200" b="1" dirty="0">
                <a:latin typeface="Comic Sans MS" pitchFamily="66" charset="0"/>
              </a:rPr>
              <a:t>интереса к физическому развитию</a:t>
            </a:r>
            <a:r>
              <a:rPr lang="ru-RU" sz="3200" b="1" dirty="0" smtClean="0">
                <a:latin typeface="Comic Sans MS" pitchFamily="66" charset="0"/>
              </a:rPr>
              <a:t>.</a:t>
            </a:r>
          </a:p>
          <a:p>
            <a:r>
              <a:rPr lang="ru-RU" sz="3200" b="1" dirty="0" smtClean="0">
                <a:latin typeface="Comic Sans MS" pitchFamily="66" charset="0"/>
              </a:rPr>
              <a:t>Уменьшение </a:t>
            </a:r>
            <a:r>
              <a:rPr lang="ru-RU" sz="3200" b="1" dirty="0">
                <a:latin typeface="Comic Sans MS" pitchFamily="66" charset="0"/>
              </a:rPr>
              <a:t>количества пропусков уроков физкультуры по причине </a:t>
            </a:r>
            <a:r>
              <a:rPr lang="ru-RU" sz="3200" b="1" dirty="0" smtClean="0">
                <a:latin typeface="Comic Sans MS" pitchFamily="66" charset="0"/>
              </a:rPr>
              <a:t>болезни.</a:t>
            </a:r>
            <a:endParaRPr lang="ru-RU" sz="3200" b="1" dirty="0">
              <a:latin typeface="Comic Sans MS" pitchFamily="66" charset="0"/>
            </a:endParaRPr>
          </a:p>
          <a:p>
            <a:r>
              <a:rPr lang="ru-RU" sz="3200" b="1" dirty="0" smtClean="0">
                <a:latin typeface="Comic Sans MS" pitchFamily="66" charset="0"/>
              </a:rPr>
              <a:t>Проведение </a:t>
            </a:r>
            <a:r>
              <a:rPr lang="ru-RU" sz="3200" b="1" dirty="0">
                <a:latin typeface="Comic Sans MS" pitchFamily="66" charset="0"/>
              </a:rPr>
              <a:t>итогового и заключающего мероприятия.</a:t>
            </a:r>
          </a:p>
        </p:txBody>
      </p:sp>
    </p:spTree>
    <p:extLst>
      <p:ext uri="{BB962C8B-B14F-4D97-AF65-F5344CB8AC3E}">
        <p14:creationId xmlns:p14="http://schemas.microsoft.com/office/powerpoint/2010/main" xmlns="" val="72557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581128"/>
            <a:ext cx="7117180" cy="1470025"/>
          </a:xfrm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ru-RU" sz="2800" cap="all" dirty="0" smtClean="0">
                <a:solidFill>
                  <a:srgbClr val="B83D68">
                    <a:lumMod val="75000"/>
                  </a:srgbClr>
                </a:solidFill>
                <a:latin typeface="Book Antiqua"/>
                <a:ea typeface="+mn-ea"/>
                <a:cs typeface="+mn-cs"/>
              </a:rPr>
              <a:t/>
            </a:r>
            <a:br>
              <a:rPr lang="ru-RU" sz="2800" cap="all" dirty="0" smtClean="0">
                <a:solidFill>
                  <a:srgbClr val="B83D68">
                    <a:lumMod val="75000"/>
                  </a:srgbClr>
                </a:solidFill>
                <a:latin typeface="Book Antiqua"/>
                <a:ea typeface="+mn-ea"/>
                <a:cs typeface="+mn-cs"/>
              </a:rPr>
            </a:br>
            <a:r>
              <a:rPr lang="ru-RU" sz="2800" cap="all" dirty="0">
                <a:solidFill>
                  <a:srgbClr val="B83D68">
                    <a:lumMod val="75000"/>
                  </a:srgbClr>
                </a:solidFill>
                <a:latin typeface="Book Antiqua"/>
                <a:ea typeface="+mn-ea"/>
                <a:cs typeface="+mn-cs"/>
              </a:rPr>
              <a:t/>
            </a:r>
            <a:br>
              <a:rPr lang="ru-RU" sz="2800" cap="all" dirty="0">
                <a:solidFill>
                  <a:srgbClr val="B83D68">
                    <a:lumMod val="75000"/>
                  </a:srgbClr>
                </a:solidFill>
                <a:latin typeface="Book Antiqua"/>
                <a:ea typeface="+mn-ea"/>
                <a:cs typeface="+mn-cs"/>
              </a:rPr>
            </a:br>
            <a:r>
              <a:rPr lang="ru-RU" sz="2800" cap="all" dirty="0" smtClean="0">
                <a:solidFill>
                  <a:srgbClr val="B83D68">
                    <a:lumMod val="75000"/>
                  </a:srgbClr>
                </a:solidFill>
                <a:latin typeface="Book Antiqua"/>
                <a:ea typeface="+mn-ea"/>
                <a:cs typeface="+mn-cs"/>
              </a:rPr>
              <a:t/>
            </a:r>
            <a:br>
              <a:rPr lang="ru-RU" sz="2800" cap="all" dirty="0" smtClean="0">
                <a:solidFill>
                  <a:srgbClr val="B83D68">
                    <a:lumMod val="75000"/>
                  </a:srgbClr>
                </a:solidFill>
                <a:latin typeface="Book Antiqua"/>
                <a:ea typeface="+mn-ea"/>
                <a:cs typeface="+mn-cs"/>
              </a:rPr>
            </a:br>
            <a:r>
              <a:rPr lang="ru-RU" sz="2800" b="1" cap="all" dirty="0" smtClean="0">
                <a:solidFill>
                  <a:srgbClr val="FFFF00"/>
                </a:solidFill>
                <a:latin typeface="Book Antiqua"/>
                <a:ea typeface="+mn-ea"/>
                <a:cs typeface="+mn-cs"/>
              </a:rPr>
              <a:t>Цель </a:t>
            </a:r>
            <a:r>
              <a:rPr lang="ru-RU" sz="2800" b="1" cap="all" dirty="0">
                <a:solidFill>
                  <a:srgbClr val="FFFF00"/>
                </a:solidFill>
                <a:latin typeface="Book Antiqua"/>
                <a:ea typeface="+mn-ea"/>
                <a:cs typeface="+mn-cs"/>
              </a:rPr>
              <a:t>проекта:</a:t>
            </a:r>
            <a:r>
              <a:rPr lang="ru-RU" sz="2800" b="1" dirty="0">
                <a:solidFill>
                  <a:srgbClr val="FFFF00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FFFF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Актуализация темы здоровья, здорового образа жизни. </a:t>
            </a:r>
            <a:b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sz="2800" b="1" cap="all" dirty="0">
                <a:solidFill>
                  <a:srgbClr val="FFFF00"/>
                </a:solidFill>
                <a:latin typeface="Book Antiqua"/>
                <a:ea typeface="+mn-ea"/>
                <a:cs typeface="+mn-cs"/>
              </a:rPr>
              <a:t>Задачи:</a:t>
            </a:r>
            <a: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Проводить активную пропаганду здорового образа жизни.</a:t>
            </a:r>
            <a:b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Проводить оздоровительные мероприятия на базе нашей школы.</a:t>
            </a:r>
            <a:b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Сформировать заинтересованное отношение к теме здоровья.</a:t>
            </a:r>
            <a:b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782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57739347"/>
              </p:ext>
            </p:extLst>
          </p:nvPr>
        </p:nvGraphicFramePr>
        <p:xfrm>
          <a:off x="179512" y="188640"/>
          <a:ext cx="878497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9455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5"/>
            <a:ext cx="7522997" cy="1195536"/>
          </a:xfrm>
        </p:spPr>
        <p:txBody>
          <a:bodyPr/>
          <a:lstStyle/>
          <a:p>
            <a:pPr lvl="0" algn="ctr" defTabSz="914400">
              <a:spcBef>
                <a:spcPts val="0"/>
              </a:spcBef>
            </a:pPr>
            <a:r>
              <a:rPr lang="ru-RU" sz="3500" b="1" cap="all" dirty="0">
                <a:solidFill>
                  <a:srgbClr val="FFFF00"/>
                </a:solidFill>
                <a:latin typeface="Book Antiqua"/>
                <a:ea typeface="+mn-ea"/>
                <a:cs typeface="+mn-cs"/>
              </a:rPr>
              <a:t>Итоги </a:t>
            </a:r>
            <a:r>
              <a:rPr lang="ru-RU" sz="3500" b="1" cap="all" dirty="0" smtClean="0">
                <a:solidFill>
                  <a:srgbClr val="FFFF00"/>
                </a:solidFill>
                <a:latin typeface="Book Antiqua"/>
                <a:ea typeface="+mn-ea"/>
                <a:cs typeface="+mn-cs"/>
              </a:rPr>
              <a:t/>
            </a:r>
            <a:br>
              <a:rPr lang="ru-RU" sz="3500" b="1" cap="all" dirty="0" smtClean="0">
                <a:solidFill>
                  <a:srgbClr val="FFFF00"/>
                </a:solidFill>
                <a:latin typeface="Book Antiqua"/>
                <a:ea typeface="+mn-ea"/>
                <a:cs typeface="+mn-cs"/>
              </a:rPr>
            </a:br>
            <a:r>
              <a:rPr lang="ru-RU" sz="3500" b="1" cap="all" dirty="0" smtClean="0">
                <a:solidFill>
                  <a:srgbClr val="FFFF00"/>
                </a:solidFill>
                <a:latin typeface="Book Antiqua"/>
                <a:ea typeface="+mn-ea"/>
                <a:cs typeface="+mn-cs"/>
              </a:rPr>
              <a:t>Социологического </a:t>
            </a:r>
            <a:r>
              <a:rPr lang="ru-RU" sz="3500" b="1" cap="all" dirty="0">
                <a:solidFill>
                  <a:srgbClr val="FFFF00"/>
                </a:solidFill>
                <a:latin typeface="Book Antiqua"/>
                <a:ea typeface="+mn-ea"/>
                <a:cs typeface="+mn-cs"/>
              </a:rPr>
              <a:t>опроса</a:t>
            </a:r>
            <a:endParaRPr lang="ru-RU" sz="1800" b="1" dirty="0">
              <a:solidFill>
                <a:srgbClr val="FFFF00"/>
              </a:solidFill>
              <a:latin typeface="Century Gothic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2816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</a:rPr>
              <a:t>Респондентам были представлены следующие вопросы:</a:t>
            </a:r>
          </a:p>
          <a:p>
            <a:pPr lvl="0"/>
            <a:r>
              <a:rPr lang="ru-RU" sz="2800" dirty="0">
                <a:solidFill>
                  <a:srgbClr val="B83D68">
                    <a:lumMod val="75000"/>
                  </a:srgbClr>
                </a:solidFill>
                <a:latin typeface="Calibri" panose="020F0502020204030204" pitchFamily="34" charset="0"/>
              </a:rPr>
              <a:t>1 вопрос -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</a:rPr>
              <a:t>Ведете ли вы здоровый образ жизни.</a:t>
            </a:r>
          </a:p>
          <a:p>
            <a:pPr lvl="0"/>
            <a:r>
              <a:rPr lang="ru-RU" sz="2800" dirty="0">
                <a:solidFill>
                  <a:srgbClr val="B83D68">
                    <a:lumMod val="75000"/>
                  </a:srgbClr>
                </a:solidFill>
                <a:latin typeface="Calibri" panose="020F0502020204030204" pitchFamily="34" charset="0"/>
              </a:rPr>
              <a:t>2 вопрос -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</a:rPr>
              <a:t>Занимаетесь ли вы спортом в свободное время.</a:t>
            </a:r>
          </a:p>
          <a:p>
            <a:pPr lvl="0"/>
            <a:r>
              <a:rPr lang="ru-RU" sz="2800" dirty="0">
                <a:solidFill>
                  <a:srgbClr val="B83D68">
                    <a:lumMod val="75000"/>
                  </a:srgbClr>
                </a:solidFill>
                <a:latin typeface="Calibri" panose="020F0502020204030204" pitchFamily="34" charset="0"/>
              </a:rPr>
              <a:t>3 вопрос -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</a:rPr>
              <a:t>Все ли вы знаете о здоровом образе жизни.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05610399"/>
              </p:ext>
            </p:extLst>
          </p:nvPr>
        </p:nvGraphicFramePr>
        <p:xfrm>
          <a:off x="4355976" y="1787150"/>
          <a:ext cx="4572000" cy="4810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34645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157192"/>
            <a:ext cx="8640960" cy="1470025"/>
          </a:xfrm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ru-RU" sz="2800" b="1" cap="all" dirty="0">
                <a:solidFill>
                  <a:srgbClr val="FFFF00"/>
                </a:solidFill>
                <a:latin typeface="Book Antiqua"/>
                <a:ea typeface="+mn-ea"/>
                <a:cs typeface="+mn-cs"/>
              </a:rPr>
              <a:t>Направления деятельности</a:t>
            </a:r>
            <a:r>
              <a:rPr lang="ru-RU" sz="3200" b="1" cap="all" dirty="0">
                <a:solidFill>
                  <a:srgbClr val="FFFF00"/>
                </a:solidFill>
                <a:latin typeface="Book Antiqua"/>
                <a:ea typeface="+mn-ea"/>
                <a:cs typeface="+mn-cs"/>
              </a:rPr>
              <a:t>:</a:t>
            </a:r>
            <a:br>
              <a:rPr lang="ru-RU" sz="3200" b="1" cap="all" dirty="0">
                <a:solidFill>
                  <a:srgbClr val="FFFF00"/>
                </a:solidFill>
                <a:latin typeface="Book Antiqua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entury Gothic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entury Gothic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Вовлечение учащихся в общественную, спортивную, творческую жизнь.</a:t>
            </a:r>
            <a:br>
              <a:rPr lang="ru-RU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Проведение большого количества различных мероприятий, направленных на пропаганду здорового образа жизни в школе и за ее пределами.</a:t>
            </a:r>
            <a:br>
              <a:rPr lang="ru-RU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</a:b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13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117180" cy="1470025"/>
          </a:xfrm>
        </p:spPr>
        <p:txBody>
          <a:bodyPr/>
          <a:lstStyle/>
          <a:p>
            <a:pPr algn="ctr"/>
            <a:r>
              <a:rPr lang="ru-RU" sz="6600" dirty="0">
                <a:solidFill>
                  <a:srgbClr val="FF0000"/>
                </a:solidFill>
                <a:latin typeface="Comic Sans MS" pitchFamily="66" charset="0"/>
              </a:rPr>
              <a:t>Красная </a:t>
            </a:r>
            <a:r>
              <a:rPr lang="ru-RU" sz="6600" dirty="0" smtClean="0">
                <a:solidFill>
                  <a:srgbClr val="FF0000"/>
                </a:solidFill>
                <a:latin typeface="Comic Sans MS" pitchFamily="66" charset="0"/>
              </a:rPr>
              <a:t>группа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848872" cy="3793976"/>
          </a:xfrm>
        </p:spPr>
        <p:txBody>
          <a:bodyPr/>
          <a:lstStyle/>
          <a:p>
            <a:pPr algn="ctr"/>
            <a:r>
              <a:rPr lang="ru-RU" sz="4400" b="1" dirty="0">
                <a:latin typeface="Comic Sans MS" pitchFamily="66" charset="0"/>
              </a:rPr>
              <a:t>информационная</a:t>
            </a:r>
          </a:p>
          <a:p>
            <a:endParaRPr lang="ru-RU" dirty="0" smtClean="0"/>
          </a:p>
          <a:p>
            <a:r>
              <a:rPr lang="ru-RU" b="1" dirty="0" smtClean="0">
                <a:latin typeface="Comic Sans MS" pitchFamily="66" charset="0"/>
              </a:rPr>
              <a:t>Проведение различных мероприятий по пропаганде ЗОЖ</a:t>
            </a:r>
          </a:p>
          <a:p>
            <a:r>
              <a:rPr lang="ru-RU" b="1" dirty="0" smtClean="0">
                <a:latin typeface="Comic Sans MS" pitchFamily="66" charset="0"/>
              </a:rPr>
              <a:t>Проведение акций</a:t>
            </a:r>
          </a:p>
          <a:p>
            <a:r>
              <a:rPr lang="ru-RU" b="1" dirty="0" smtClean="0">
                <a:latin typeface="Comic Sans MS" pitchFamily="66" charset="0"/>
              </a:rPr>
              <a:t>Подготовка и распространение буклетов</a:t>
            </a:r>
          </a:p>
          <a:p>
            <a:r>
              <a:rPr lang="ru-RU" b="1" dirty="0" smtClean="0">
                <a:latin typeface="Comic Sans MS" pitchFamily="66" charset="0"/>
              </a:rPr>
              <a:t>Проведение конкурсов рисунков, листовок</a:t>
            </a:r>
            <a:endParaRPr lang="ru-RU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2246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117180" cy="1470025"/>
          </a:xfrm>
        </p:spPr>
        <p:txBody>
          <a:bodyPr/>
          <a:lstStyle/>
          <a:p>
            <a:pPr algn="ctr"/>
            <a:r>
              <a:rPr lang="ru-RU" sz="6600" dirty="0">
                <a:solidFill>
                  <a:srgbClr val="00B050"/>
                </a:solidFill>
                <a:latin typeface="Comic Sans MS" pitchFamily="66" charset="0"/>
              </a:rPr>
              <a:t>Зеленая группа  </a:t>
            </a:r>
            <a:r>
              <a:rPr lang="ru-RU" sz="4400" b="1" dirty="0" smtClean="0">
                <a:latin typeface="Comic Sans MS" pitchFamily="66" charset="0"/>
              </a:rPr>
              <a:t>спортивная</a:t>
            </a: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117180" cy="396044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omic Sans MS" pitchFamily="66" charset="0"/>
              </a:rPr>
              <a:t>Помощь в проведении спортивных мероприятий</a:t>
            </a:r>
          </a:p>
          <a:p>
            <a:r>
              <a:rPr lang="ru-RU" b="1" dirty="0" smtClean="0">
                <a:latin typeface="Comic Sans MS" pitchFamily="66" charset="0"/>
              </a:rPr>
              <a:t>Проведение утренних зарядок</a:t>
            </a:r>
          </a:p>
          <a:p>
            <a:r>
              <a:rPr lang="ru-RU" b="1" dirty="0" smtClean="0">
                <a:latin typeface="Comic Sans MS" pitchFamily="66" charset="0"/>
              </a:rPr>
              <a:t>Проведение физкультминуток на переменах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073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117180" cy="1470025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  <a:latin typeface="Comic Sans MS" pitchFamily="66" charset="0"/>
              </a:rPr>
              <a:t>Желтая группа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988840"/>
            <a:ext cx="7117180" cy="439248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Comic Sans MS" pitchFamily="66" charset="0"/>
              </a:rPr>
              <a:t>координационная</a:t>
            </a:r>
          </a:p>
          <a:p>
            <a:endParaRPr lang="ru-RU" b="1" dirty="0" smtClean="0">
              <a:latin typeface="Comic Sans MS" pitchFamily="66" charset="0"/>
            </a:endParaRPr>
          </a:p>
          <a:p>
            <a:r>
              <a:rPr lang="ru-RU" b="1" dirty="0" smtClean="0">
                <a:latin typeface="Comic Sans MS" pitchFamily="66" charset="0"/>
              </a:rPr>
              <a:t>Координирование хода проекта</a:t>
            </a:r>
          </a:p>
          <a:p>
            <a:r>
              <a:rPr lang="ru-RU" b="1" dirty="0" smtClean="0">
                <a:latin typeface="Comic Sans MS" pitchFamily="66" charset="0"/>
              </a:rPr>
              <a:t>Оформление стендов о спортивных мероприятиях и акциях  </a:t>
            </a:r>
            <a:endParaRPr lang="ru-RU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703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212976"/>
            <a:ext cx="7125113" cy="92447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solidFill>
                  <a:srgbClr val="FFFF00"/>
                </a:solidFill>
                <a:latin typeface="Comic Sans MS" pitchFamily="66" charset="0"/>
                <a:ea typeface="Calibri"/>
                <a:cs typeface="Times New Roman"/>
              </a:rPr>
              <a:t>Формы работы:</a:t>
            </a:r>
            <a:br>
              <a:rPr lang="ru-RU" sz="5400" b="1" dirty="0">
                <a:solidFill>
                  <a:srgbClr val="FFFF00"/>
                </a:solidFill>
                <a:latin typeface="Comic Sans MS" pitchFamily="66" charset="0"/>
                <a:ea typeface="Calibri"/>
                <a:cs typeface="Times New Roman"/>
              </a:rPr>
            </a:br>
            <a:r>
              <a:rPr lang="ru-RU" dirty="0">
                <a:latin typeface="Comic Sans MS" pitchFamily="66" charset="0"/>
                <a:ea typeface="Calibri"/>
                <a:cs typeface="Times New Roman"/>
              </a:rPr>
              <a:t>Раздача буклетов, оформление стендов, различные акции, проводимые </a:t>
            </a:r>
            <a:r>
              <a:rPr lang="ru-RU" dirty="0" smtClean="0">
                <a:latin typeface="Comic Sans MS" pitchFamily="66" charset="0"/>
                <a:ea typeface="Calibri"/>
                <a:cs typeface="Times New Roman"/>
              </a:rPr>
              <a:t>в школе и за </a:t>
            </a:r>
            <a:r>
              <a:rPr lang="ru-RU" dirty="0">
                <a:latin typeface="Comic Sans MS" pitchFamily="66" charset="0"/>
                <a:ea typeface="Calibri"/>
                <a:cs typeface="Times New Roman"/>
              </a:rPr>
              <a:t>пределами школы, просмотры фильмов, творческие работы, встречи с спортсменами, конкурсы рисунков, спортивные соревнования, творческие проекты</a:t>
            </a:r>
            <a:r>
              <a:rPr lang="ru-RU" sz="2800" dirty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800" dirty="0">
                <a:latin typeface="Comic Sans MS" pitchFamily="66" charset="0"/>
                <a:ea typeface="Calibri"/>
                <a:cs typeface="Times New Roman"/>
              </a:rPr>
            </a:br>
            <a:endParaRPr lang="ru-R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89144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348</TotalTime>
  <Words>152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Быть здоровым – это модно!</vt:lpstr>
      <vt:lpstr>   Цель проекта: Актуализация темы здоровья, здорового образа жизни.   Задачи: Проводить активную пропаганду здорового образа жизни. Проводить оздоровительные мероприятия на базе нашей школы. Сформировать заинтересованное отношение к теме здоровья. </vt:lpstr>
      <vt:lpstr>Слайд 3</vt:lpstr>
      <vt:lpstr>Итоги  Социологического опроса</vt:lpstr>
      <vt:lpstr>Направления деятельности:  Вовлечение учащихся в общественную, спортивную, творческую жизнь. Проведение большого количества различных мероприятий, направленных на пропаганду здорового образа жизни в школе и за ее пределами. </vt:lpstr>
      <vt:lpstr>Красная группа</vt:lpstr>
      <vt:lpstr>Зеленая группа  спортивная </vt:lpstr>
      <vt:lpstr>Желтая группа</vt:lpstr>
      <vt:lpstr>Формы работы: Раздача буклетов, оформление стендов, различные акции, проводимые в школе и за пределами школы, просмотры фильмов, творческие работы, встречи с спортсменами, конкурсы рисунков, спортивные соревнования, творческие проекты </vt:lpstr>
      <vt:lpstr>Этапы реализации проекта </vt:lpstr>
      <vt:lpstr>Результативность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Тяглова Виктория Владимировна</dc:title>
  <dc:creator>admin</dc:creator>
  <cp:lastModifiedBy>Дмитрий Каленюк</cp:lastModifiedBy>
  <cp:revision>26</cp:revision>
  <dcterms:created xsi:type="dcterms:W3CDTF">2014-04-06T11:12:50Z</dcterms:created>
  <dcterms:modified xsi:type="dcterms:W3CDTF">2014-08-26T14:09:47Z</dcterms:modified>
</cp:coreProperties>
</file>