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0"/>
            <a:ext cx="752475"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1"/>
          <p:cNvSpPr>
            <a:spLocks noGrp="1"/>
          </p:cNvSpPr>
          <p:nvPr>
            <p:ph type="ctrTitle"/>
          </p:nvPr>
        </p:nvSpPr>
        <p:spPr>
          <a:xfrm>
            <a:off x="1216152" y="1267485"/>
            <a:ext cx="7235981" cy="5133316"/>
          </a:xfrm>
        </p:spPr>
        <p:txBody>
          <a:bodyPr/>
          <a:lstStyle>
            <a:lvl1pPr>
              <a:defRPr sz="11500"/>
            </a:lvl1pPr>
          </a:lstStyle>
          <a:p>
            <a:r>
              <a:rPr lang="ru-RU" smtClean="0"/>
              <a:t>Образец заголовка</a:t>
            </a:r>
            <a:endParaRPr lang="en-US" dirty="0"/>
          </a:p>
        </p:txBody>
      </p:sp>
      <p:sp>
        <p:nvSpPr>
          <p:cNvPr id="3" name="Subtitle 2"/>
          <p:cNvSpPr>
            <a:spLocks noGrp="1"/>
          </p:cNvSpPr>
          <p:nvPr>
            <p:ph type="subTitle" idx="1"/>
          </p:nvPr>
        </p:nvSpPr>
        <p:spPr>
          <a:xfrm>
            <a:off x="1216151" y="201702"/>
            <a:ext cx="6189583" cy="949569"/>
          </a:xfrm>
        </p:spPr>
        <p:txBody>
          <a:bodyPr>
            <a:normAutofit/>
          </a:bodyPr>
          <a:lstStyle>
            <a:lvl1pPr marL="0" indent="0" algn="r">
              <a:buNone/>
              <a:defRPr sz="2400">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EEA30696-3DAB-47C2-8C3B-45904848220C}" type="datetimeFigureOut">
              <a:rPr lang="ru-RU" smtClean="0"/>
              <a:t>27.01.2014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a:xfrm>
            <a:off x="8150469" y="236415"/>
            <a:ext cx="785301" cy="365125"/>
          </a:xfrm>
        </p:spPr>
        <p:txBody>
          <a:bodyPr/>
          <a:lstStyle>
            <a:lvl1pPr>
              <a:defRPr sz="1400"/>
            </a:lvl1pPr>
          </a:lstStyle>
          <a:p>
            <a:fld id="{0E4F49D0-BB1A-4F0D-9E20-E139AA379487}" type="slidenum">
              <a:rPr lang="ru-RU" smtClean="0"/>
              <a:t>‹#›</a:t>
            </a:fld>
            <a:endParaRPr lang="ru-RU"/>
          </a:p>
        </p:txBody>
      </p:sp>
      <p:grpSp>
        <p:nvGrpSpPr>
          <p:cNvPr id="7" name="Group 6"/>
          <p:cNvGrpSpPr/>
          <p:nvPr/>
        </p:nvGrpSpPr>
        <p:grpSpPr>
          <a:xfrm>
            <a:off x="7467600" y="209550"/>
            <a:ext cx="657226" cy="431800"/>
            <a:chOff x="7467600" y="209550"/>
            <a:chExt cx="657226" cy="431800"/>
          </a:xfrm>
          <a:solidFill>
            <a:schemeClr val="tx2">
              <a:lumMod val="60000"/>
              <a:lumOff val="40000"/>
            </a:schemeClr>
          </a:solidFill>
        </p:grpSpPr>
        <p:sp>
          <p:nvSpPr>
            <p:cNvPr id="8" name="Freeform 5"/>
            <p:cNvSpPr>
              <a:spLocks/>
            </p:cNvSpPr>
            <p:nvPr/>
          </p:nvSpPr>
          <p:spPr bwMode="auto">
            <a:xfrm>
              <a:off x="7467600"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5"/>
            <p:cNvSpPr>
              <a:spLocks/>
            </p:cNvSpPr>
            <p:nvPr/>
          </p:nvSpPr>
          <p:spPr bwMode="auto">
            <a:xfrm>
              <a:off x="7677151"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5"/>
            <p:cNvSpPr>
              <a:spLocks/>
            </p:cNvSpPr>
            <p:nvPr/>
          </p:nvSpPr>
          <p:spPr bwMode="auto">
            <a:xfrm>
              <a:off x="7881939"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1"/>
                                        </p:tgtEl>
                                      </p:cBhvr>
                                    </p:animEffect>
                                    <p:set>
                                      <p:cBhvr>
                                        <p:cTn id="7" dur="1" fill="hold">
                                          <p:stCondLst>
                                            <p:cond delay="1999"/>
                                          </p:stCondLst>
                                        </p:cTn>
                                        <p:tgtEl>
                                          <p:spTgt spid="11"/>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EEA30696-3DAB-47C2-8C3B-45904848220C}" type="datetimeFigureOut">
              <a:rPr lang="ru-RU" smtClean="0"/>
              <a:t>27.01.2014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E4F49D0-BB1A-4F0D-9E20-E139AA379487}"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EEA30696-3DAB-47C2-8C3B-45904848220C}" type="datetimeFigureOut">
              <a:rPr lang="ru-RU" smtClean="0"/>
              <a:t>27.01.2014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E4F49D0-BB1A-4F0D-9E20-E139AA379487}"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ru-RU" smtClean="0"/>
              <a:t>Образец заголовка</a:t>
            </a:r>
            <a:endParaRPr lang="en-US" dirty="0"/>
          </a:p>
        </p:txBody>
      </p:sp>
      <p:sp>
        <p:nvSpPr>
          <p:cNvPr id="3" name="Content Placeholder 2"/>
          <p:cNvSpPr>
            <a:spLocks noGrp="1"/>
          </p:cNvSpPr>
          <p:nvPr>
            <p:ph idx="1"/>
          </p:nvPr>
        </p:nvSpPr>
        <p:spPr>
          <a:xfrm>
            <a:off x="1219200" y="838200"/>
            <a:ext cx="7467600" cy="4419600"/>
          </a:xfrm>
        </p:spPr>
        <p:txBody>
          <a:bodyPr>
            <a:normAutofit/>
          </a:bodyPr>
          <a:lstStyle>
            <a:lvl1pPr>
              <a:defRPr sz="2800"/>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EEA30696-3DAB-47C2-8C3B-45904848220C}" type="datetimeFigureOut">
              <a:rPr lang="ru-RU" smtClean="0"/>
              <a:t>27.01.2014</a:t>
            </a:fld>
            <a:endParaRPr lang="ru-RU"/>
          </a:p>
        </p:txBody>
      </p:sp>
      <p:sp>
        <p:nvSpPr>
          <p:cNvPr id="10" name="Slide Number Placeholder 9"/>
          <p:cNvSpPr>
            <a:spLocks noGrp="1"/>
          </p:cNvSpPr>
          <p:nvPr>
            <p:ph type="sldNum" sz="quarter" idx="11"/>
          </p:nvPr>
        </p:nvSpPr>
        <p:spPr/>
        <p:txBody>
          <a:bodyPr/>
          <a:lstStyle/>
          <a:p>
            <a:fld id="{0E4F49D0-BB1A-4F0D-9E20-E139AA379487}" type="slidenum">
              <a:rPr lang="ru-RU" smtClean="0"/>
              <a:t>‹#›</a:t>
            </a:fld>
            <a:endParaRPr lang="ru-RU"/>
          </a:p>
        </p:txBody>
      </p:sp>
      <p:sp>
        <p:nvSpPr>
          <p:cNvPr id="12" name="Footer Placeholder 11"/>
          <p:cNvSpPr>
            <a:spLocks noGrp="1"/>
          </p:cNvSpPr>
          <p:nvPr>
            <p:ph type="ftr" sz="quarter" idx="12"/>
          </p:nvPr>
        </p:nvSpPr>
        <p:spPr/>
        <p:txBody>
          <a:bodyPr/>
          <a:lstStyle/>
          <a:p>
            <a:endParaRPr lang="ru-RU"/>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19199" y="4484080"/>
            <a:ext cx="7239001" cy="762000"/>
          </a:xfrm>
        </p:spPr>
        <p:txBody>
          <a:bodyPr bIns="0"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13"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ru-RU" smtClean="0"/>
              <a:t>Образец заголовка</a:t>
            </a:r>
            <a:endParaRPr lang="en-US" dirty="0"/>
          </a:p>
        </p:txBody>
      </p:sp>
      <p:sp>
        <p:nvSpPr>
          <p:cNvPr id="19" name="Date Placeholder 18"/>
          <p:cNvSpPr>
            <a:spLocks noGrp="1"/>
          </p:cNvSpPr>
          <p:nvPr>
            <p:ph type="dt" sz="half" idx="10"/>
          </p:nvPr>
        </p:nvSpPr>
        <p:spPr/>
        <p:txBody>
          <a:bodyPr/>
          <a:lstStyle/>
          <a:p>
            <a:fld id="{EEA30696-3DAB-47C2-8C3B-45904848220C}" type="datetimeFigureOut">
              <a:rPr lang="ru-RU" smtClean="0"/>
              <a:t>27.01.2014</a:t>
            </a:fld>
            <a:endParaRPr lang="ru-RU"/>
          </a:p>
        </p:txBody>
      </p:sp>
      <p:sp>
        <p:nvSpPr>
          <p:cNvPr id="20" name="Slide Number Placeholder 19"/>
          <p:cNvSpPr>
            <a:spLocks noGrp="1"/>
          </p:cNvSpPr>
          <p:nvPr>
            <p:ph type="sldNum" sz="quarter" idx="11"/>
          </p:nvPr>
        </p:nvSpPr>
        <p:spPr/>
        <p:txBody>
          <a:bodyPr/>
          <a:lstStyle/>
          <a:p>
            <a:fld id="{0E4F49D0-BB1A-4F0D-9E20-E139AA379487}" type="slidenum">
              <a:rPr lang="ru-RU" smtClean="0"/>
              <a:t>‹#›</a:t>
            </a:fld>
            <a:endParaRPr lang="ru-RU"/>
          </a:p>
        </p:txBody>
      </p:sp>
      <p:sp>
        <p:nvSpPr>
          <p:cNvPr id="21" name="Footer Placeholder 20"/>
          <p:cNvSpPr>
            <a:spLocks noGrp="1"/>
          </p:cNvSpPr>
          <p:nvPr>
            <p:ph type="ftr" sz="quarter" idx="12"/>
          </p:nvPr>
        </p:nvSpPr>
        <p:spPr/>
        <p:txBody>
          <a:bodyPr/>
          <a:lstStyle/>
          <a:p>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5" name="Date Placeholder 4"/>
          <p:cNvSpPr>
            <a:spLocks noGrp="1"/>
          </p:cNvSpPr>
          <p:nvPr>
            <p:ph type="dt" sz="half" idx="10"/>
          </p:nvPr>
        </p:nvSpPr>
        <p:spPr/>
        <p:txBody>
          <a:bodyPr/>
          <a:lstStyle/>
          <a:p>
            <a:fld id="{EEA30696-3DAB-47C2-8C3B-45904848220C}" type="datetimeFigureOut">
              <a:rPr lang="ru-RU" smtClean="0"/>
              <a:t>27.01.2014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E4F49D0-BB1A-4F0D-9E20-E139AA379487}" type="slidenum">
              <a:rPr lang="ru-RU" smtClean="0"/>
              <a:t>‹#›</a:t>
            </a:fld>
            <a:endParaRPr lang="ru-RU"/>
          </a:p>
        </p:txBody>
      </p:sp>
      <p:sp>
        <p:nvSpPr>
          <p:cNvPr id="9" name="Content Placeholder 8"/>
          <p:cNvSpPr>
            <a:spLocks noGrp="1"/>
          </p:cNvSpPr>
          <p:nvPr>
            <p:ph sz="quarter" idx="13"/>
          </p:nvPr>
        </p:nvSpPr>
        <p:spPr>
          <a:xfrm>
            <a:off x="1216152" y="841248"/>
            <a:ext cx="3730752" cy="43891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5102352" y="841248"/>
            <a:ext cx="3730752" cy="43891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219200" y="841248"/>
            <a:ext cx="3733800"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5" name="Text Placeholder 4"/>
          <p:cNvSpPr>
            <a:spLocks noGrp="1"/>
          </p:cNvSpPr>
          <p:nvPr>
            <p:ph type="body" sz="quarter" idx="3"/>
          </p:nvPr>
        </p:nvSpPr>
        <p:spPr>
          <a:xfrm>
            <a:off x="5105400" y="841248"/>
            <a:ext cx="3735267"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7" name="Date Placeholder 6"/>
          <p:cNvSpPr>
            <a:spLocks noGrp="1"/>
          </p:cNvSpPr>
          <p:nvPr>
            <p:ph type="dt" sz="half" idx="10"/>
          </p:nvPr>
        </p:nvSpPr>
        <p:spPr/>
        <p:txBody>
          <a:bodyPr/>
          <a:lstStyle/>
          <a:p>
            <a:fld id="{EEA30696-3DAB-47C2-8C3B-45904848220C}" type="datetimeFigureOut">
              <a:rPr lang="ru-RU" smtClean="0"/>
              <a:t>27.01.2014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0E4F49D0-BB1A-4F0D-9E20-E139AA379487}" type="slidenum">
              <a:rPr lang="ru-RU" smtClean="0"/>
              <a:t>‹#›</a:t>
            </a:fld>
            <a:endParaRPr lang="ru-RU"/>
          </a:p>
        </p:txBody>
      </p:sp>
      <p:sp>
        <p:nvSpPr>
          <p:cNvPr id="11" name="Content Placeholder 10"/>
          <p:cNvSpPr>
            <a:spLocks noGrp="1"/>
          </p:cNvSpPr>
          <p:nvPr>
            <p:ph sz="quarter" idx="13"/>
          </p:nvPr>
        </p:nvSpPr>
        <p:spPr>
          <a:xfrm>
            <a:off x="1216152" y="1380744"/>
            <a:ext cx="3730752" cy="384048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Content Placeholder 12"/>
          <p:cNvSpPr>
            <a:spLocks noGrp="1"/>
          </p:cNvSpPr>
          <p:nvPr>
            <p:ph sz="quarter" idx="14"/>
          </p:nvPr>
        </p:nvSpPr>
        <p:spPr>
          <a:xfrm>
            <a:off x="5102352" y="1380743"/>
            <a:ext cx="3730752" cy="384048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EEA30696-3DAB-47C2-8C3B-45904848220C}" type="datetimeFigureOut">
              <a:rPr lang="ru-RU" smtClean="0"/>
              <a:t>27.01.2014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0E4F49D0-BB1A-4F0D-9E20-E139AA379487}"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EA30696-3DAB-47C2-8C3B-45904848220C}" type="datetimeFigureOut">
              <a:rPr lang="ru-RU" smtClean="0"/>
              <a:t>27.01.2014</a:t>
            </a:fld>
            <a:endParaRPr lang="ru-RU"/>
          </a:p>
        </p:txBody>
      </p:sp>
      <p:sp>
        <p:nvSpPr>
          <p:cNvPr id="6" name="Slide Number Placeholder 5"/>
          <p:cNvSpPr>
            <a:spLocks noGrp="1"/>
          </p:cNvSpPr>
          <p:nvPr>
            <p:ph type="sldNum" sz="quarter" idx="11"/>
          </p:nvPr>
        </p:nvSpPr>
        <p:spPr/>
        <p:txBody>
          <a:bodyPr/>
          <a:lstStyle/>
          <a:p>
            <a:fld id="{0E4F49D0-BB1A-4F0D-9E20-E139AA379487}" type="slidenum">
              <a:rPr lang="ru-RU" smtClean="0"/>
              <a:t>‹#›</a:t>
            </a:fld>
            <a:endParaRPr lang="ru-RU"/>
          </a:p>
        </p:txBody>
      </p:sp>
      <p:sp>
        <p:nvSpPr>
          <p:cNvPr id="7" name="Footer Placeholder 6"/>
          <p:cNvSpPr>
            <a:spLocks noGrp="1"/>
          </p:cNvSpPr>
          <p:nvPr>
            <p:ph type="ftr" sz="quarter" idx="12"/>
          </p:nvPr>
        </p:nvSpPr>
        <p:spPr/>
        <p:txBody>
          <a:bodyPr/>
          <a:lstStyle/>
          <a:p>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715000" y="395287"/>
            <a:ext cx="3008313" cy="1162050"/>
          </a:xfrm>
        </p:spPr>
        <p:txBody>
          <a:bodyPr anchor="b"/>
          <a:lstStyle>
            <a:lvl1pPr algn="l">
              <a:defRPr sz="2000" b="1">
                <a:ln>
                  <a:noFill/>
                </a:ln>
                <a:solidFill>
                  <a:srgbClr val="FF7605"/>
                </a:solidFill>
                <a:effectLst/>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5715000" y="1557337"/>
            <a:ext cx="3008313" cy="4386263"/>
          </a:xfrm>
        </p:spPr>
        <p:txBody>
          <a:bodyPr/>
          <a:lstStyle>
            <a:lvl1pPr marL="0" indent="0">
              <a:buNone/>
              <a:defRPr sz="1400">
                <a:solidFill>
                  <a:schemeClr val="tx1">
                    <a:lumMod val="50000"/>
                    <a:lumOff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Content Placeholder 13"/>
          <p:cNvSpPr>
            <a:spLocks noGrp="1"/>
          </p:cNvSpPr>
          <p:nvPr>
            <p:ph sz="quarter" idx="13"/>
          </p:nvPr>
        </p:nvSpPr>
        <p:spPr>
          <a:xfrm>
            <a:off x="914400" y="381000"/>
            <a:ext cx="4800600" cy="59436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9" name="Date Placeholder 8"/>
          <p:cNvSpPr>
            <a:spLocks noGrp="1"/>
          </p:cNvSpPr>
          <p:nvPr>
            <p:ph type="dt" sz="half" idx="14"/>
          </p:nvPr>
        </p:nvSpPr>
        <p:spPr/>
        <p:txBody>
          <a:bodyPr/>
          <a:lstStyle/>
          <a:p>
            <a:fld id="{EEA30696-3DAB-47C2-8C3B-45904848220C}" type="datetimeFigureOut">
              <a:rPr lang="ru-RU" smtClean="0"/>
              <a:t>27.01.2014</a:t>
            </a:fld>
            <a:endParaRPr lang="ru-RU"/>
          </a:p>
        </p:txBody>
      </p:sp>
      <p:sp>
        <p:nvSpPr>
          <p:cNvPr id="10" name="Slide Number Placeholder 9"/>
          <p:cNvSpPr>
            <a:spLocks noGrp="1"/>
          </p:cNvSpPr>
          <p:nvPr>
            <p:ph type="sldNum" sz="quarter" idx="15"/>
          </p:nvPr>
        </p:nvSpPr>
        <p:spPr/>
        <p:txBody>
          <a:bodyPr/>
          <a:lstStyle/>
          <a:p>
            <a:fld id="{0E4F49D0-BB1A-4F0D-9E20-E139AA379487}" type="slidenum">
              <a:rPr lang="ru-RU" smtClean="0"/>
              <a:t>‹#›</a:t>
            </a:fld>
            <a:endParaRPr lang="ru-RU"/>
          </a:p>
        </p:txBody>
      </p:sp>
      <p:sp>
        <p:nvSpPr>
          <p:cNvPr id="13" name="Footer Placeholder 12"/>
          <p:cNvSpPr>
            <a:spLocks noGrp="1"/>
          </p:cNvSpPr>
          <p:nvPr>
            <p:ph type="ftr" sz="quarter" idx="16"/>
          </p:nvPr>
        </p:nvSpPr>
        <p:spPr/>
        <p:txBody>
          <a:bodyPr/>
          <a:lstStyle/>
          <a:p>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219200" y="4624754"/>
            <a:ext cx="5486400" cy="404446"/>
          </a:xfrm>
        </p:spPr>
        <p:txBody>
          <a:bodyPr bIns="0" anchor="b"/>
          <a:lstStyle>
            <a:lvl1pPr algn="l">
              <a:defRPr sz="2000" b="1">
                <a:ln w="12700">
                  <a:noFill/>
                </a:ln>
                <a:solidFill>
                  <a:schemeClr val="tx1"/>
                </a:solidFill>
                <a:effectLst/>
              </a:defRPr>
            </a:lvl1pPr>
          </a:lstStyle>
          <a:p>
            <a:r>
              <a:rPr lang="ru-RU" smtClean="0"/>
              <a:t>Образец заголовка</a:t>
            </a:r>
            <a:endParaRPr lang="en-US" dirty="0"/>
          </a:p>
        </p:txBody>
      </p:sp>
      <p:sp>
        <p:nvSpPr>
          <p:cNvPr id="3" name="Picture Placeholder 2"/>
          <p:cNvSpPr>
            <a:spLocks noGrp="1"/>
          </p:cNvSpPr>
          <p:nvPr>
            <p:ph type="pic" idx="1"/>
          </p:nvPr>
        </p:nvSpPr>
        <p:spPr>
          <a:xfrm>
            <a:off x="1323975" y="381000"/>
            <a:ext cx="5867400" cy="40814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4" name="Text Placeholder 3"/>
          <p:cNvSpPr>
            <a:spLocks noGrp="1"/>
          </p:cNvSpPr>
          <p:nvPr>
            <p:ph type="body" sz="half" idx="2"/>
          </p:nvPr>
        </p:nvSpPr>
        <p:spPr>
          <a:xfrm>
            <a:off x="1219200" y="5029200"/>
            <a:ext cx="4038600" cy="1371600"/>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EEA30696-3DAB-47C2-8C3B-45904848220C}" type="datetimeFigureOut">
              <a:rPr lang="ru-RU" smtClean="0"/>
              <a:t>27.01.2014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E4F49D0-BB1A-4F0D-9E20-E139AA379487}" type="slidenum">
              <a:rPr lang="ru-RU" smtClean="0"/>
              <a:t>‹#›</a:t>
            </a:fld>
            <a:endParaRPr lang="ru-RU"/>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228600" cy="6858000"/>
          </a:xfrm>
          <a:prstGeom prst="rect">
            <a:avLst/>
          </a:prstGeom>
          <a:gradFill>
            <a:gsLst>
              <a:gs pos="0">
                <a:schemeClr val="accent1"/>
              </a:gs>
              <a:gs pos="52000">
                <a:schemeClr val="accent6">
                  <a:lumMod val="75000"/>
                </a:schemeClr>
              </a:gs>
              <a:gs pos="100000">
                <a:schemeClr val="accent6">
                  <a:lumMod val="50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13" name="Rectangle 12"/>
          <p:cNvSpPr/>
          <p:nvPr/>
        </p:nvSpPr>
        <p:spPr>
          <a:xfrm>
            <a:off x="0" y="0"/>
            <a:ext cx="228600"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Placeholder 1"/>
          <p:cNvSpPr>
            <a:spLocks noGrp="1"/>
          </p:cNvSpPr>
          <p:nvPr>
            <p:ph type="title"/>
          </p:nvPr>
        </p:nvSpPr>
        <p:spPr>
          <a:xfrm>
            <a:off x="1219200" y="5257800"/>
            <a:ext cx="7239000" cy="1143000"/>
          </a:xfrm>
          <a:prstGeom prst="rect">
            <a:avLst/>
          </a:prstGeom>
        </p:spPr>
        <p:txBody>
          <a:bodyPr vert="horz" lIns="91440" tIns="45720" rIns="91440" bIns="45720" rtlCol="0" anchor="b">
            <a:noAutofit/>
          </a:bodyPr>
          <a:lstStyle/>
          <a:p>
            <a:endParaRPr lang="en-US" dirty="0"/>
          </a:p>
        </p:txBody>
      </p:sp>
      <p:sp>
        <p:nvSpPr>
          <p:cNvPr id="3" name="Text Placeholder 2"/>
          <p:cNvSpPr>
            <a:spLocks noGrp="1"/>
          </p:cNvSpPr>
          <p:nvPr>
            <p:ph type="body" idx="1"/>
          </p:nvPr>
        </p:nvSpPr>
        <p:spPr>
          <a:xfrm>
            <a:off x="1219200" y="838200"/>
            <a:ext cx="7467600" cy="44196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Footer Placeholder 4"/>
          <p:cNvSpPr>
            <a:spLocks noGrp="1"/>
          </p:cNvSpPr>
          <p:nvPr>
            <p:ph type="ftr" sz="quarter" idx="3"/>
          </p:nvPr>
        </p:nvSpPr>
        <p:spPr>
          <a:xfrm>
            <a:off x="1259680" y="6553200"/>
            <a:ext cx="7162800" cy="228600"/>
          </a:xfrm>
          <a:prstGeom prst="rect">
            <a:avLst/>
          </a:prstGeom>
        </p:spPr>
        <p:txBody>
          <a:bodyPr vert="horz" lIns="91440" tIns="45720" rIns="91440" bIns="45720" rtlCol="0" anchor="ctr"/>
          <a:lstStyle>
            <a:lvl1pPr algn="l">
              <a:defRPr sz="1200">
                <a:solidFill>
                  <a:schemeClr val="tx1">
                    <a:lumMod val="60000"/>
                    <a:lumOff val="40000"/>
                  </a:schemeClr>
                </a:solidFill>
              </a:defRPr>
            </a:lvl1pPr>
          </a:lstStyle>
          <a:p>
            <a:endParaRPr lang="ru-RU"/>
          </a:p>
        </p:txBody>
      </p:sp>
      <p:sp>
        <p:nvSpPr>
          <p:cNvPr id="6" name="Slide Number Placeholder 5"/>
          <p:cNvSpPr>
            <a:spLocks noGrp="1"/>
          </p:cNvSpPr>
          <p:nvPr>
            <p:ph type="sldNum" sz="quarter" idx="4"/>
          </p:nvPr>
        </p:nvSpPr>
        <p:spPr>
          <a:xfrm>
            <a:off x="8686800" y="5740400"/>
            <a:ext cx="381000" cy="365125"/>
          </a:xfrm>
          <a:prstGeom prst="rect">
            <a:avLst/>
          </a:prstGeom>
        </p:spPr>
        <p:txBody>
          <a:bodyPr vert="horz" lIns="91440" tIns="45720" rIns="91440" bIns="45720" rtlCol="0" anchor="ctr"/>
          <a:lstStyle>
            <a:lvl1pPr algn="l">
              <a:defRPr sz="1200" b="0">
                <a:solidFill>
                  <a:schemeClr val="tx2">
                    <a:lumMod val="60000"/>
                    <a:lumOff val="40000"/>
                  </a:schemeClr>
                </a:solidFill>
              </a:defRPr>
            </a:lvl1pPr>
          </a:lstStyle>
          <a:p>
            <a:fld id="{0E4F49D0-BB1A-4F0D-9E20-E139AA379487}" type="slidenum">
              <a:rPr lang="ru-RU" smtClean="0"/>
              <a:t>‹#›</a:t>
            </a:fld>
            <a:endParaRPr lang="ru-RU"/>
          </a:p>
        </p:txBody>
      </p:sp>
      <p:sp>
        <p:nvSpPr>
          <p:cNvPr id="16" name="Freeform 5"/>
          <p:cNvSpPr>
            <a:spLocks/>
          </p:cNvSpPr>
          <p:nvPr/>
        </p:nvSpPr>
        <p:spPr bwMode="auto">
          <a:xfrm>
            <a:off x="8453438" y="571500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 name="Date Placeholder 3"/>
          <p:cNvSpPr>
            <a:spLocks noGrp="1"/>
          </p:cNvSpPr>
          <p:nvPr>
            <p:ph type="dt" sz="half" idx="2"/>
          </p:nvPr>
        </p:nvSpPr>
        <p:spPr>
          <a:xfrm rot="16200000">
            <a:off x="-1198682" y="4821116"/>
            <a:ext cx="2625969" cy="228600"/>
          </a:xfrm>
          <a:prstGeom prst="rect">
            <a:avLst/>
          </a:prstGeom>
        </p:spPr>
        <p:txBody>
          <a:bodyPr vert="horz" lIns="91440" tIns="45720" rIns="91440" bIns="45720" rtlCol="0" anchor="ctr"/>
          <a:lstStyle>
            <a:lvl1pPr algn="l">
              <a:defRPr sz="1200">
                <a:solidFill>
                  <a:srgbClr val="FFFFFF"/>
                </a:solidFill>
              </a:defRPr>
            </a:lvl1pPr>
          </a:lstStyle>
          <a:p>
            <a:fld id="{EEA30696-3DAB-47C2-8C3B-45904848220C}" type="datetimeFigureOut">
              <a:rPr lang="ru-RU" smtClean="0"/>
              <a:t>27.01.2014</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3"/>
                                        </p:tgtEl>
                                      </p:cBhvr>
                                    </p:animEffect>
                                    <p:set>
                                      <p:cBhvr>
                                        <p:cTn id="7" dur="1" fill="hold">
                                          <p:stCondLst>
                                            <p:cond delay="1999"/>
                                          </p:stCondLst>
                                        </p:cTn>
                                        <p:tgtEl>
                                          <p:spTgt spid="13"/>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Lst>
  </p:timing>
  <p:txStyles>
    <p:titleStyle>
      <a:lvl1pPr algn="l" defTabSz="914400" rtl="0" eaLnBrk="1" latinLnBrk="0" hangingPunct="1">
        <a:spcBef>
          <a:spcPct val="0"/>
        </a:spcBef>
        <a:buNone/>
        <a:defRPr sz="7200" b="1" kern="120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87624" y="4005064"/>
            <a:ext cx="5876127" cy="1153403"/>
          </a:xfrm>
        </p:spPr>
        <p:txBody>
          <a:bodyPr/>
          <a:lstStyle/>
          <a:p>
            <a:r>
              <a:rPr lang="ru-RU" sz="540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Игорь </a:t>
            </a:r>
            <a:r>
              <a:rPr lang="ru-RU" sz="540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Северянин</a:t>
            </a:r>
            <a:br>
              <a:rPr lang="ru-RU" sz="540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br>
            <a:r>
              <a:rPr lang="ru-RU" sz="540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a:r>
            <a:br>
              <a:rPr lang="ru-RU" sz="540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br>
            <a:r>
              <a:rPr lang="ru-RU" sz="540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a:r>
            <a:br>
              <a:rPr lang="ru-RU" sz="540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br>
            <a:r>
              <a:rPr lang="ru-RU" sz="540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1887-1941 </a:t>
            </a:r>
            <a:endParaRPr lang="ru-RU" sz="540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73828" y="476673"/>
            <a:ext cx="2540648" cy="381642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6334751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476672"/>
            <a:ext cx="4576936" cy="5924128"/>
          </a:xfrm>
        </p:spPr>
        <p:txBody>
          <a:bodyPr/>
          <a:lstStyle/>
          <a:p>
            <a:r>
              <a:rPr lang="ru-RU" sz="2000" dirty="0">
                <a:ln w="1905"/>
                <a:solidFill>
                  <a:schemeClr val="bg2">
                    <a:lumMod val="10000"/>
                  </a:schemeClr>
                </a:solidFill>
                <a:effectLst>
                  <a:innerShdw blurRad="69850" dist="43180" dir="5400000">
                    <a:srgbClr val="000000">
                      <a:alpha val="65000"/>
                    </a:srgbClr>
                  </a:innerShdw>
                </a:effectLst>
              </a:rPr>
              <a:t>Тяжело переживал преследования со стороны эстонских националистов и </a:t>
            </a:r>
            <a:r>
              <a:rPr lang="ru-RU" sz="2000" dirty="0" err="1">
                <a:ln w="1905"/>
                <a:solidFill>
                  <a:schemeClr val="bg2">
                    <a:lumMod val="10000"/>
                  </a:schemeClr>
                </a:solidFill>
                <a:effectLst>
                  <a:innerShdw blurRad="69850" dist="43180" dir="5400000">
                    <a:srgbClr val="000000">
                      <a:alpha val="65000"/>
                    </a:srgbClr>
                  </a:innerShdw>
                </a:effectLst>
              </a:rPr>
              <a:t>Гестапо.Умер</a:t>
            </a:r>
            <a:r>
              <a:rPr lang="ru-RU" sz="2000" dirty="0">
                <a:ln w="1905"/>
                <a:solidFill>
                  <a:schemeClr val="bg2">
                    <a:lumMod val="10000"/>
                  </a:schemeClr>
                </a:solidFill>
                <a:effectLst>
                  <a:innerShdw blurRad="69850" dist="43180" dir="5400000">
                    <a:srgbClr val="000000">
                      <a:alpha val="65000"/>
                    </a:srgbClr>
                  </a:innerShdw>
                </a:effectLst>
              </a:rPr>
              <a:t> 20 декабря 1941 в оккупированном немцами </a:t>
            </a:r>
            <a:r>
              <a:rPr lang="ru-RU" sz="2000" dirty="0" err="1">
                <a:ln w="1905"/>
                <a:solidFill>
                  <a:schemeClr val="bg2">
                    <a:lumMod val="10000"/>
                  </a:schemeClr>
                </a:solidFill>
                <a:effectLst>
                  <a:innerShdw blurRad="69850" dist="43180" dir="5400000">
                    <a:srgbClr val="000000">
                      <a:alpha val="65000"/>
                    </a:srgbClr>
                  </a:innerShdw>
                </a:effectLst>
              </a:rPr>
              <a:t>Таллине</a:t>
            </a:r>
            <a:r>
              <a:rPr lang="ru-RU" sz="2000" dirty="0">
                <a:ln w="1905"/>
                <a:solidFill>
                  <a:schemeClr val="bg2">
                    <a:lumMod val="10000"/>
                  </a:schemeClr>
                </a:solidFill>
                <a:effectLst>
                  <a:innerShdw blurRad="69850" dist="43180" dir="5400000">
                    <a:srgbClr val="000000">
                      <a:alpha val="65000"/>
                    </a:srgbClr>
                  </a:innerShdw>
                </a:effectLst>
              </a:rPr>
              <a:t> от сердечного приступа, в присутствии Валерии, младшей сестры своей гражданской жены Веры Борисовны </a:t>
            </a:r>
            <a:r>
              <a:rPr lang="ru-RU" sz="2000" dirty="0" err="1">
                <a:ln w="1905"/>
                <a:solidFill>
                  <a:schemeClr val="bg2">
                    <a:lumMod val="10000"/>
                  </a:schemeClr>
                </a:solidFill>
                <a:effectLst>
                  <a:innerShdw blurRad="69850" dist="43180" dir="5400000">
                    <a:srgbClr val="000000">
                      <a:alpha val="65000"/>
                    </a:srgbClr>
                  </a:innerShdw>
                </a:effectLst>
              </a:rPr>
              <a:t>Коренди</a:t>
            </a:r>
            <a:r>
              <a:rPr lang="ru-RU" sz="2000" dirty="0">
                <a:ln w="1905"/>
                <a:solidFill>
                  <a:schemeClr val="bg2">
                    <a:lumMod val="10000"/>
                  </a:schemeClr>
                </a:solidFill>
                <a:effectLst>
                  <a:innerShdw blurRad="69850" dist="43180" dir="5400000">
                    <a:srgbClr val="000000">
                      <a:alpha val="65000"/>
                    </a:srgbClr>
                  </a:innerShdw>
                </a:effectLst>
              </a:rPr>
              <a:t> (девичья фамилия — Запольская, </a:t>
            </a:r>
            <a:r>
              <a:rPr lang="ru-RU" sz="2000" dirty="0" err="1">
                <a:ln w="1905"/>
                <a:solidFill>
                  <a:schemeClr val="bg2">
                    <a:lumMod val="10000"/>
                  </a:schemeClr>
                </a:solidFill>
                <a:effectLst>
                  <a:innerShdw blurRad="69850" dist="43180" dir="5400000">
                    <a:srgbClr val="000000">
                      <a:alpha val="65000"/>
                    </a:srgbClr>
                  </a:innerShdw>
                </a:effectLst>
              </a:rPr>
              <a:t>Коренди</a:t>
            </a:r>
            <a:r>
              <a:rPr lang="ru-RU" sz="2000" dirty="0">
                <a:ln w="1905"/>
                <a:solidFill>
                  <a:schemeClr val="bg2">
                    <a:lumMod val="10000"/>
                  </a:schemeClr>
                </a:solidFill>
                <a:effectLst>
                  <a:innerShdw blurRad="69850" dist="43180" dir="5400000">
                    <a:srgbClr val="000000">
                      <a:alpha val="65000"/>
                    </a:srgbClr>
                  </a:innerShdw>
                </a:effectLst>
              </a:rPr>
              <a:t> — </a:t>
            </a:r>
            <a:r>
              <a:rPr lang="ru-RU" sz="2000" dirty="0" err="1">
                <a:ln w="1905"/>
                <a:solidFill>
                  <a:schemeClr val="bg2">
                    <a:lumMod val="10000"/>
                  </a:schemeClr>
                </a:solidFill>
                <a:effectLst>
                  <a:innerShdw blurRad="69850" dist="43180" dir="5400000">
                    <a:srgbClr val="000000">
                      <a:alpha val="65000"/>
                    </a:srgbClr>
                  </a:innerShdw>
                </a:effectLst>
              </a:rPr>
              <a:t>эстонизированная</a:t>
            </a:r>
            <a:r>
              <a:rPr lang="ru-RU" sz="2000" dirty="0">
                <a:ln w="1905"/>
                <a:solidFill>
                  <a:schemeClr val="bg2">
                    <a:lumMod val="10000"/>
                  </a:schemeClr>
                </a:solidFill>
                <a:effectLst>
                  <a:innerShdw blurRad="69850" dist="43180" dir="5400000">
                    <a:srgbClr val="000000">
                      <a:alpha val="65000"/>
                    </a:srgbClr>
                  </a:innerShdw>
                </a:effectLst>
              </a:rPr>
              <a:t> фамилия её первого мужа </a:t>
            </a:r>
            <a:r>
              <a:rPr lang="ru-RU" sz="2000" dirty="0" err="1">
                <a:ln w="1905"/>
                <a:solidFill>
                  <a:schemeClr val="bg2">
                    <a:lumMod val="10000"/>
                  </a:schemeClr>
                </a:solidFill>
                <a:effectLst>
                  <a:innerShdw blurRad="69850" dist="43180" dir="5400000">
                    <a:srgbClr val="000000">
                      <a:alpha val="65000"/>
                    </a:srgbClr>
                  </a:innerShdw>
                </a:effectLst>
              </a:rPr>
              <a:t>Коренова</a:t>
            </a:r>
            <a:r>
              <a:rPr lang="ru-RU" sz="2000" dirty="0">
                <a:ln w="1905"/>
                <a:solidFill>
                  <a:schemeClr val="bg2">
                    <a:lumMod val="10000"/>
                  </a:schemeClr>
                </a:solidFill>
                <a:effectLst>
                  <a:innerShdw blurRad="69850" dist="43180" dir="5400000">
                    <a:srgbClr val="000000">
                      <a:alpha val="65000"/>
                    </a:srgbClr>
                  </a:innerShdw>
                </a:effectLst>
              </a:rPr>
              <a:t>).</a:t>
            </a:r>
            <a:br>
              <a:rPr lang="ru-RU" sz="2000" dirty="0">
                <a:ln w="1905"/>
                <a:solidFill>
                  <a:schemeClr val="bg2">
                    <a:lumMod val="10000"/>
                  </a:schemeClr>
                </a:solidFill>
                <a:effectLst>
                  <a:innerShdw blurRad="69850" dist="43180" dir="5400000">
                    <a:srgbClr val="000000">
                      <a:alpha val="65000"/>
                    </a:srgbClr>
                  </a:innerShdw>
                </a:effectLst>
              </a:rPr>
            </a:br>
            <a:r>
              <a:rPr lang="ru-RU" sz="2000" dirty="0">
                <a:ln w="1905"/>
                <a:solidFill>
                  <a:schemeClr val="bg2">
                    <a:lumMod val="10000"/>
                  </a:schemeClr>
                </a:solidFill>
                <a:effectLst>
                  <a:innerShdw blurRad="69850" dist="43180" dir="5400000">
                    <a:srgbClr val="000000">
                      <a:alpha val="65000"/>
                    </a:srgbClr>
                  </a:innerShdw>
                </a:effectLst>
              </a:rPr>
              <a:t>Похоронен на Александро-Невском кладбище в </a:t>
            </a:r>
            <a:r>
              <a:rPr lang="ru-RU" sz="2000" dirty="0" err="1">
                <a:ln w="1905"/>
                <a:solidFill>
                  <a:schemeClr val="bg2">
                    <a:lumMod val="10000"/>
                  </a:schemeClr>
                </a:solidFill>
                <a:effectLst>
                  <a:innerShdw blurRad="69850" dist="43180" dir="5400000">
                    <a:srgbClr val="000000">
                      <a:alpha val="65000"/>
                    </a:srgbClr>
                  </a:innerShdw>
                </a:effectLst>
              </a:rPr>
              <a:t>Таллине</a:t>
            </a:r>
            <a:r>
              <a:rPr lang="ru-RU" sz="2000" dirty="0">
                <a:ln w="1905"/>
                <a:solidFill>
                  <a:schemeClr val="bg2">
                    <a:lumMod val="10000"/>
                  </a:schemeClr>
                </a:solidFill>
                <a:effectLst>
                  <a:innerShdw blurRad="69850" dist="43180" dir="5400000">
                    <a:srgbClr val="000000">
                      <a:alpha val="65000"/>
                    </a:srgbClr>
                  </a:innerShdw>
                </a:effectLst>
              </a:rPr>
              <a:t>.</a:t>
            </a:r>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932040" y="404664"/>
            <a:ext cx="3945919" cy="55446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5401402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584" y="4653136"/>
            <a:ext cx="4464496" cy="1368152"/>
          </a:xfrm>
        </p:spPr>
        <p:txBody>
          <a:bodyPr/>
          <a:lstStyle/>
          <a:p>
            <a:r>
              <a:rPr lang="ru-RU" sz="2000" dirty="0">
                <a:ln w="1905"/>
                <a:solidFill>
                  <a:schemeClr val="bg2">
                    <a:lumMod val="10000"/>
                  </a:schemeClr>
                </a:solidFill>
                <a:effectLst>
                  <a:innerShdw blurRad="69850" dist="43180" dir="5400000">
                    <a:srgbClr val="000000">
                      <a:alpha val="65000"/>
                    </a:srgbClr>
                  </a:innerShdw>
                </a:effectLst>
              </a:rPr>
              <a:t>Родился в Петербурге в семье военного инженера Василия Петровича </a:t>
            </a:r>
            <a:r>
              <a:rPr lang="ru-RU" sz="2000" dirty="0" smtClean="0">
                <a:ln w="1905"/>
                <a:solidFill>
                  <a:schemeClr val="bg2">
                    <a:lumMod val="10000"/>
                  </a:schemeClr>
                </a:solidFill>
                <a:effectLst>
                  <a:innerShdw blurRad="69850" dist="43180" dir="5400000">
                    <a:srgbClr val="000000">
                      <a:alpha val="65000"/>
                    </a:srgbClr>
                  </a:innerShdw>
                </a:effectLst>
              </a:rPr>
              <a:t>Лотарёва. </a:t>
            </a:r>
            <a:r>
              <a:rPr lang="ru-RU" sz="2000" dirty="0">
                <a:ln w="1905"/>
                <a:solidFill>
                  <a:schemeClr val="bg2">
                    <a:lumMod val="10000"/>
                  </a:schemeClr>
                </a:solidFill>
                <a:effectLst>
                  <a:innerShdw blurRad="69850" dist="43180" dir="5400000">
                    <a:srgbClr val="000000">
                      <a:alpha val="65000"/>
                    </a:srgbClr>
                  </a:innerShdw>
                </a:effectLst>
              </a:rPr>
              <a:t/>
            </a:r>
            <a:br>
              <a:rPr lang="ru-RU" sz="2000" dirty="0">
                <a:ln w="1905"/>
                <a:solidFill>
                  <a:schemeClr val="bg2">
                    <a:lumMod val="10000"/>
                  </a:schemeClr>
                </a:solidFill>
                <a:effectLst>
                  <a:innerShdw blurRad="69850" dist="43180" dir="5400000">
                    <a:srgbClr val="000000">
                      <a:alpha val="65000"/>
                    </a:srgbClr>
                  </a:innerShdw>
                </a:effectLst>
              </a:rPr>
            </a:br>
            <a:r>
              <a:rPr lang="ru-RU" sz="2000" dirty="0">
                <a:ln w="1905"/>
                <a:solidFill>
                  <a:schemeClr val="bg2">
                    <a:lumMod val="10000"/>
                  </a:schemeClr>
                </a:solidFill>
                <a:effectLst>
                  <a:innerShdw blurRad="69850" dist="43180" dir="5400000">
                    <a:srgbClr val="000000">
                      <a:alpha val="65000"/>
                    </a:srgbClr>
                  </a:innerShdw>
                </a:effectLst>
              </a:rPr>
              <a:t>Первые 9 лет провёл в Петербурге. После разрыва родителей жил у тётки и дяди в их имении Владимировке в Новгородской губернии (ныне Вологодская область, под Череповцом, в этом имении сейчас находится музей Игоря Северянина). Закончив четыре класса Череповецкого реального училища, в 1904 году уехал с отцом на Дальний Восток. Затем вернулся назад в Петербург, к матери.</a:t>
            </a:r>
          </a:p>
        </p:txBody>
      </p:sp>
      <p:pic>
        <p:nvPicPr>
          <p:cNvPr id="4" name="Объект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022482" y="116632"/>
            <a:ext cx="4114800" cy="30861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6120295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5846"/>
            <a:ext cx="5112568" cy="4464496"/>
          </a:xfrm>
        </p:spPr>
        <p:txBody>
          <a:bodyPr/>
          <a:lstStyle/>
          <a:p>
            <a:r>
              <a:rPr lang="ru-RU" sz="2000" dirty="0">
                <a:ln w="1905"/>
                <a:solidFill>
                  <a:schemeClr val="tx2">
                    <a:lumMod val="50000"/>
                  </a:schemeClr>
                </a:solidFill>
                <a:effectLst>
                  <a:innerShdw blurRad="69850" dist="43180" dir="5400000">
                    <a:srgbClr val="000000">
                      <a:alpha val="65000"/>
                    </a:srgbClr>
                  </a:innerShdw>
                </a:effectLst>
              </a:rPr>
              <a:t>Первые публикации появились в 1904 году (за свой счёт), в дальнейшем на протяжении девяти лет Северянин издавал тонкие брошюры со стихами, приносившие долгое время лишь скандальную известность (например, растиражированный возмущённый отзыв Льва Толстого на одно из его стихотворений в начале 1910 года). Из поэтов старшего поколения поначалу обратил внимание на молодого Северянина лишь Константин </a:t>
            </a:r>
            <a:r>
              <a:rPr lang="ru-RU" sz="2000" dirty="0" smtClean="0">
                <a:ln w="1905"/>
                <a:solidFill>
                  <a:schemeClr val="tx2">
                    <a:lumMod val="50000"/>
                  </a:schemeClr>
                </a:solidFill>
                <a:effectLst>
                  <a:innerShdw blurRad="69850" dist="43180" dir="5400000">
                    <a:srgbClr val="000000">
                      <a:alpha val="65000"/>
                    </a:srgbClr>
                  </a:innerShdw>
                </a:effectLst>
              </a:rPr>
              <a:t>Фофанов.</a:t>
            </a:r>
            <a:endParaRPr lang="ru-RU" sz="2000" dirty="0">
              <a:ln w="1905"/>
              <a:solidFill>
                <a:schemeClr val="tx2">
                  <a:lumMod val="50000"/>
                </a:schemeClr>
              </a:solidFill>
              <a:effectLst>
                <a:innerShdw blurRad="69850" dist="43180" dir="5400000">
                  <a:srgbClr val="000000">
                    <a:alpha val="65000"/>
                  </a:srgbClr>
                </a:innerShdw>
              </a:effectLst>
            </a:endParaRPr>
          </a:p>
        </p:txBody>
      </p:sp>
      <p:pic>
        <p:nvPicPr>
          <p:cNvPr id="6" name="Объект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401739" y="260648"/>
            <a:ext cx="3724424" cy="525028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4233218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9200" y="260648"/>
            <a:ext cx="3424808" cy="6140152"/>
          </a:xfrm>
        </p:spPr>
        <p:txBody>
          <a:bodyPr/>
          <a:lstStyle/>
          <a:p>
            <a:r>
              <a:rPr lang="ru-RU" sz="1600" dirty="0">
                <a:ln w="1905"/>
                <a:solidFill>
                  <a:schemeClr val="tx2">
                    <a:lumMod val="50000"/>
                  </a:schemeClr>
                </a:solidFill>
                <a:effectLst>
                  <a:innerShdw blurRad="69850" dist="43180" dir="5400000">
                    <a:srgbClr val="000000">
                      <a:alpha val="65000"/>
                    </a:srgbClr>
                  </a:innerShdw>
                </a:effectLst>
              </a:rPr>
              <a:t>Успех пришёл к поэту после выхода сборника «Громокипящий кубок</a:t>
            </a:r>
            <a:r>
              <a:rPr lang="ru-RU" sz="1600" dirty="0" smtClean="0">
                <a:ln w="1905"/>
                <a:solidFill>
                  <a:schemeClr val="tx2">
                    <a:lumMod val="50000"/>
                  </a:schemeClr>
                </a:solidFill>
                <a:effectLst>
                  <a:innerShdw blurRad="69850" dist="43180" dir="5400000">
                    <a:srgbClr val="000000">
                      <a:alpha val="65000"/>
                    </a:srgbClr>
                  </a:innerShdw>
                </a:effectLst>
              </a:rPr>
              <a:t>». </a:t>
            </a:r>
            <a:r>
              <a:rPr lang="ru-RU" sz="1600" dirty="0">
                <a:ln w="1905"/>
                <a:solidFill>
                  <a:schemeClr val="tx2">
                    <a:lumMod val="50000"/>
                  </a:schemeClr>
                </a:solidFill>
                <a:effectLst>
                  <a:innerShdw blurRad="69850" dist="43180" dir="5400000">
                    <a:srgbClr val="000000">
                      <a:alpha val="65000"/>
                    </a:srgbClr>
                  </a:innerShdw>
                </a:effectLst>
              </a:rPr>
              <a:t>В течение 1913—1914 гг. Северянин выступал со многими вечерами </a:t>
            </a:r>
            <a:r>
              <a:rPr lang="ru-RU" sz="1600" dirty="0" smtClean="0">
                <a:ln w="1905"/>
                <a:solidFill>
                  <a:schemeClr val="tx2">
                    <a:lumMod val="50000"/>
                  </a:schemeClr>
                </a:solidFill>
                <a:effectLst>
                  <a:innerShdw blurRad="69850" dist="43180" dir="5400000">
                    <a:srgbClr val="000000">
                      <a:alpha val="65000"/>
                    </a:srgbClr>
                  </a:innerShdw>
                </a:effectLst>
              </a:rPr>
              <a:t>в </a:t>
            </a:r>
            <a:r>
              <a:rPr lang="ru-RU" sz="1600" dirty="0">
                <a:ln w="1905"/>
                <a:solidFill>
                  <a:schemeClr val="tx2">
                    <a:lumMod val="50000"/>
                  </a:schemeClr>
                </a:solidFill>
                <a:effectLst>
                  <a:innerShdw blurRad="69850" dist="43180" dir="5400000">
                    <a:srgbClr val="000000">
                      <a:alpha val="65000"/>
                    </a:srgbClr>
                  </a:innerShdw>
                </a:effectLst>
              </a:rPr>
              <a:t>Москве и Петербурге, встречая огромную популярность у публики и сочувственные отзывы критиков разной ориентации, в том числе критиков, скептически относившихся к футуризму. Для его лирики характерна смелая для тогдашнего вкуса </a:t>
            </a:r>
            <a:r>
              <a:rPr lang="ru-RU" sz="1600" dirty="0" err="1" smtClean="0">
                <a:ln w="1905"/>
                <a:solidFill>
                  <a:schemeClr val="tx2">
                    <a:lumMod val="50000"/>
                  </a:schemeClr>
                </a:solidFill>
                <a:effectLst>
                  <a:innerShdw blurRad="69850" dist="43180" dir="5400000">
                    <a:srgbClr val="000000">
                      <a:alpha val="65000"/>
                    </a:srgbClr>
                  </a:innerShdw>
                </a:effectLst>
              </a:rPr>
              <a:t>эстетизация</a:t>
            </a:r>
            <a:r>
              <a:rPr lang="ru-RU" sz="1600" dirty="0" smtClean="0">
                <a:ln w="1905"/>
                <a:solidFill>
                  <a:schemeClr val="tx2">
                    <a:lumMod val="50000"/>
                  </a:schemeClr>
                </a:solidFill>
                <a:effectLst>
                  <a:innerShdw blurRad="69850" dist="43180" dir="5400000">
                    <a:srgbClr val="000000">
                      <a:alpha val="65000"/>
                    </a:srgbClr>
                  </a:innerShdw>
                </a:effectLst>
              </a:rPr>
              <a:t> </a:t>
            </a:r>
            <a:r>
              <a:rPr lang="ru-RU" sz="1600" dirty="0">
                <a:ln w="1905"/>
                <a:solidFill>
                  <a:schemeClr val="tx2">
                    <a:lumMod val="50000"/>
                  </a:schemeClr>
                </a:solidFill>
                <a:effectLst>
                  <a:innerShdw blurRad="69850" dist="43180" dir="5400000">
                    <a:srgbClr val="000000">
                      <a:alpha val="65000"/>
                    </a:srgbClr>
                  </a:innerShdw>
                </a:effectLst>
              </a:rPr>
              <a:t>образов салона, современного города </a:t>
            </a:r>
            <a:r>
              <a:rPr lang="ru-RU" sz="1600" dirty="0" smtClean="0">
                <a:ln w="1905"/>
                <a:solidFill>
                  <a:schemeClr val="tx2">
                    <a:lumMod val="50000"/>
                  </a:schemeClr>
                </a:solidFill>
                <a:effectLst>
                  <a:innerShdw blurRad="69850" dist="43180" dir="5400000">
                    <a:srgbClr val="000000">
                      <a:alpha val="65000"/>
                    </a:srgbClr>
                  </a:innerShdw>
                </a:effectLst>
              </a:rPr>
              <a:t>и </a:t>
            </a:r>
            <a:r>
              <a:rPr lang="ru-RU" sz="1600" dirty="0">
                <a:ln w="1905"/>
                <a:solidFill>
                  <a:schemeClr val="tx2">
                    <a:lumMod val="50000"/>
                  </a:schemeClr>
                </a:solidFill>
                <a:effectLst>
                  <a:innerShdw blurRad="69850" dist="43180" dir="5400000">
                    <a:srgbClr val="000000">
                      <a:alpha val="65000"/>
                    </a:srgbClr>
                  </a:innerShdw>
                </a:effectLst>
              </a:rPr>
              <a:t>игра в романтический индивидуализм и «эгоизм</a:t>
            </a:r>
            <a:r>
              <a:rPr lang="ru-RU" sz="1600" dirty="0" smtClean="0">
                <a:ln w="1905"/>
                <a:solidFill>
                  <a:schemeClr val="tx2">
                    <a:lumMod val="50000"/>
                  </a:schemeClr>
                </a:solidFill>
                <a:effectLst>
                  <a:innerShdw blurRad="69850" dist="43180" dir="5400000">
                    <a:srgbClr val="000000">
                      <a:alpha val="65000"/>
                    </a:srgbClr>
                  </a:innerShdw>
                </a:effectLst>
              </a:rPr>
              <a:t>», </a:t>
            </a:r>
            <a:r>
              <a:rPr lang="ru-RU" sz="1600" dirty="0">
                <a:ln w="1905"/>
                <a:solidFill>
                  <a:schemeClr val="tx2">
                    <a:lumMod val="50000"/>
                  </a:schemeClr>
                </a:solidFill>
                <a:effectLst>
                  <a:innerShdw blurRad="69850" dist="43180" dir="5400000">
                    <a:srgbClr val="000000">
                      <a:alpha val="65000"/>
                    </a:srgbClr>
                  </a:innerShdw>
                </a:effectLst>
              </a:rPr>
              <a:t>условные романтически-сказочные образы. Стих Северянина </a:t>
            </a:r>
            <a:r>
              <a:rPr lang="ru-RU" sz="1600" dirty="0" smtClean="0">
                <a:ln w="1905"/>
                <a:solidFill>
                  <a:schemeClr val="tx2">
                    <a:lumMod val="50000"/>
                  </a:schemeClr>
                </a:solidFill>
                <a:effectLst>
                  <a:innerShdw blurRad="69850" dist="43180" dir="5400000">
                    <a:srgbClr val="000000">
                      <a:alpha val="65000"/>
                    </a:srgbClr>
                  </a:innerShdw>
                </a:effectLst>
              </a:rPr>
              <a:t>музыкален, </a:t>
            </a:r>
            <a:r>
              <a:rPr lang="ru-RU" sz="1600" dirty="0">
                <a:ln w="1905"/>
                <a:solidFill>
                  <a:schemeClr val="tx2">
                    <a:lumMod val="50000"/>
                  </a:schemeClr>
                </a:solidFill>
                <a:effectLst>
                  <a:innerShdw blurRad="69850" dist="43180" dir="5400000">
                    <a:srgbClr val="000000">
                      <a:alpha val="65000"/>
                    </a:srgbClr>
                  </a:innerShdw>
                </a:effectLst>
              </a:rPr>
              <a:t>поэт часто использует длинные строки, твёрдые </a:t>
            </a:r>
            <a:r>
              <a:rPr lang="ru-RU" sz="1600" dirty="0" smtClean="0">
                <a:ln w="1905"/>
                <a:solidFill>
                  <a:schemeClr val="tx2">
                    <a:lumMod val="50000"/>
                  </a:schemeClr>
                </a:solidFill>
                <a:effectLst>
                  <a:innerShdw blurRad="69850" dist="43180" dir="5400000">
                    <a:srgbClr val="000000">
                      <a:alpha val="65000"/>
                    </a:srgbClr>
                  </a:innerShdw>
                </a:effectLst>
              </a:rPr>
              <a:t>формы.</a:t>
            </a:r>
            <a:endParaRPr lang="ru-RU" sz="1600" dirty="0">
              <a:ln w="1905"/>
              <a:solidFill>
                <a:schemeClr val="tx2">
                  <a:lumMod val="50000"/>
                </a:schemeClr>
              </a:solidFill>
              <a:effectLst>
                <a:innerShdw blurRad="69850" dist="43180" dir="5400000">
                  <a:srgbClr val="000000">
                    <a:alpha val="65000"/>
                  </a:srgbClr>
                </a:innerShdw>
              </a:effectLst>
            </a:endParaRPr>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004048" y="332656"/>
            <a:ext cx="3682752" cy="555555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2917341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5656" y="980728"/>
            <a:ext cx="6377136" cy="4772000"/>
          </a:xfrm>
        </p:spPr>
        <p:txBody>
          <a:bodyPr/>
          <a:lstStyle/>
          <a:p>
            <a:r>
              <a:rPr lang="ru-RU" sz="2000" dirty="0">
                <a:ln w="1905"/>
                <a:solidFill>
                  <a:schemeClr val="bg2">
                    <a:lumMod val="10000"/>
                  </a:schemeClr>
                </a:solidFill>
                <a:effectLst>
                  <a:innerShdw blurRad="69850" dist="43180" dir="5400000">
                    <a:srgbClr val="000000">
                      <a:alpha val="65000"/>
                    </a:srgbClr>
                  </a:innerShdw>
                </a:effectLst>
              </a:rPr>
              <a:t>Северянин был основателем литературного движения эгофутуризма (начало 1912), однако, поссорившись с претендовавшим на главенство в движении Константином </a:t>
            </a:r>
            <a:r>
              <a:rPr lang="ru-RU" sz="2000" dirty="0" err="1">
                <a:ln w="1905"/>
                <a:solidFill>
                  <a:schemeClr val="bg2">
                    <a:lumMod val="10000"/>
                  </a:schemeClr>
                </a:solidFill>
                <a:effectLst>
                  <a:innerShdw blurRad="69850" dist="43180" dir="5400000">
                    <a:srgbClr val="000000">
                      <a:alpha val="65000"/>
                    </a:srgbClr>
                  </a:innerShdw>
                </a:effectLst>
              </a:rPr>
              <a:t>Олимповым</a:t>
            </a:r>
            <a:r>
              <a:rPr lang="ru-RU" sz="2000" dirty="0">
                <a:ln w="1905"/>
                <a:solidFill>
                  <a:schemeClr val="bg2">
                    <a:lumMod val="10000"/>
                  </a:schemeClr>
                </a:solidFill>
                <a:effectLst>
                  <a:innerShdw blurRad="69850" dist="43180" dir="5400000">
                    <a:srgbClr val="000000">
                      <a:alpha val="65000"/>
                    </a:srgbClr>
                  </a:innerShdw>
                </a:effectLst>
              </a:rPr>
              <a:t> (сыном </a:t>
            </a:r>
            <a:r>
              <a:rPr lang="ru-RU" sz="2000" dirty="0" err="1">
                <a:ln w="1905"/>
                <a:solidFill>
                  <a:schemeClr val="bg2">
                    <a:lumMod val="10000"/>
                  </a:schemeClr>
                </a:solidFill>
                <a:effectLst>
                  <a:innerShdw blurRad="69850" dist="43180" dir="5400000">
                    <a:srgbClr val="000000">
                      <a:alpha val="65000"/>
                    </a:srgbClr>
                  </a:innerShdw>
                </a:effectLst>
              </a:rPr>
              <a:t>Фофанова</a:t>
            </a:r>
            <a:r>
              <a:rPr lang="ru-RU" sz="2000" dirty="0">
                <a:ln w="1905"/>
                <a:solidFill>
                  <a:schemeClr val="bg2">
                    <a:lumMod val="10000"/>
                  </a:schemeClr>
                </a:solidFill>
                <a:effectLst>
                  <a:innerShdw blurRad="69850" dist="43180" dir="5400000">
                    <a:srgbClr val="000000">
                      <a:alpha val="65000"/>
                    </a:srgbClr>
                  </a:innerShdw>
                </a:effectLst>
              </a:rPr>
              <a:t>), осенью 1912 года покинул «академию Эго-поэзии» (о выходе из движения объявил знаменитой «</a:t>
            </a:r>
            <a:r>
              <a:rPr lang="ru-RU" sz="2000" dirty="0" err="1">
                <a:ln w="1905"/>
                <a:solidFill>
                  <a:schemeClr val="bg2">
                    <a:lumMod val="10000"/>
                  </a:schemeClr>
                </a:solidFill>
                <a:effectLst>
                  <a:innerShdw blurRad="69850" dist="43180" dir="5400000">
                    <a:srgbClr val="000000">
                      <a:alpha val="65000"/>
                    </a:srgbClr>
                  </a:innerShdw>
                </a:effectLst>
              </a:rPr>
              <a:t>поэзой</a:t>
            </a:r>
            <a:r>
              <a:rPr lang="ru-RU" sz="2000" dirty="0">
                <a:ln w="1905"/>
                <a:solidFill>
                  <a:schemeClr val="bg2">
                    <a:lumMod val="10000"/>
                  </a:schemeClr>
                </a:solidFill>
                <a:effectLst>
                  <a:innerShdw blurRad="69850" dist="43180" dir="5400000">
                    <a:srgbClr val="000000">
                      <a:alpha val="65000"/>
                    </a:srgbClr>
                  </a:innerShdw>
                </a:effectLst>
              </a:rPr>
              <a:t>», начинающейся словами «Я, гений Игорь-Северянин…»). Впоследствии ездил в турне по России в 1914 г. с </a:t>
            </a:r>
            <a:r>
              <a:rPr lang="ru-RU" sz="2000" dirty="0" err="1">
                <a:ln w="1905"/>
                <a:solidFill>
                  <a:schemeClr val="bg2">
                    <a:lumMod val="10000"/>
                  </a:schemeClr>
                </a:solidFill>
                <a:effectLst>
                  <a:innerShdw blurRad="69850" dist="43180" dir="5400000">
                    <a:srgbClr val="000000">
                      <a:alpha val="65000"/>
                    </a:srgbClr>
                  </a:innerShdw>
                </a:effectLst>
              </a:rPr>
              <a:t>кубофутуристами</a:t>
            </a:r>
            <a:r>
              <a:rPr lang="ru-RU" sz="2000" dirty="0">
                <a:ln w="1905"/>
                <a:solidFill>
                  <a:schemeClr val="bg2">
                    <a:lumMod val="10000"/>
                  </a:schemeClr>
                </a:solidFill>
                <a:effectLst>
                  <a:innerShdw blurRad="69850" dist="43180" dir="5400000">
                    <a:srgbClr val="000000">
                      <a:alpha val="65000"/>
                    </a:srgbClr>
                  </a:innerShdw>
                </a:effectLst>
              </a:rPr>
              <a:t> (Маяковским, Кручёных, </a:t>
            </a:r>
            <a:r>
              <a:rPr lang="ru-RU" sz="2000" dirty="0" err="1">
                <a:ln w="1905"/>
                <a:solidFill>
                  <a:schemeClr val="bg2">
                    <a:lumMod val="10000"/>
                  </a:schemeClr>
                </a:solidFill>
                <a:effectLst>
                  <a:innerShdw blurRad="69850" dist="43180" dir="5400000">
                    <a:srgbClr val="000000">
                      <a:alpha val="65000"/>
                    </a:srgbClr>
                  </a:innerShdw>
                </a:effectLst>
              </a:rPr>
              <a:t>Хлебниковым</a:t>
            </a:r>
            <a:r>
              <a:rPr lang="ru-RU" sz="2000" dirty="0" smtClean="0">
                <a:ln w="1905"/>
                <a:solidFill>
                  <a:schemeClr val="bg2">
                    <a:lumMod val="10000"/>
                  </a:schemeClr>
                </a:solidFill>
                <a:effectLst>
                  <a:innerShdw blurRad="69850" dist="43180" dir="5400000">
                    <a:srgbClr val="000000">
                      <a:alpha val="65000"/>
                    </a:srgbClr>
                  </a:innerShdw>
                </a:effectLst>
              </a:rPr>
              <a:t>).</a:t>
            </a:r>
            <a:br>
              <a:rPr lang="ru-RU" sz="2000" dirty="0" smtClean="0">
                <a:ln w="1905"/>
                <a:solidFill>
                  <a:schemeClr val="bg2">
                    <a:lumMod val="10000"/>
                  </a:schemeClr>
                </a:solidFill>
                <a:effectLst>
                  <a:innerShdw blurRad="69850" dist="43180" dir="5400000">
                    <a:srgbClr val="000000">
                      <a:alpha val="65000"/>
                    </a:srgbClr>
                  </a:innerShdw>
                </a:effectLst>
              </a:rPr>
            </a:br>
            <a:r>
              <a:rPr lang="ru-RU" sz="2000" dirty="0">
                <a:ln w="1905"/>
                <a:solidFill>
                  <a:schemeClr val="bg2">
                    <a:lumMod val="10000"/>
                  </a:schemeClr>
                </a:solidFill>
                <a:effectLst>
                  <a:innerShdw blurRad="69850" dist="43180" dir="5400000">
                    <a:srgbClr val="000000">
                      <a:alpha val="65000"/>
                    </a:srgbClr>
                  </a:innerShdw>
                </a:effectLst>
              </a:rPr>
              <a:t> </a:t>
            </a:r>
            <a:r>
              <a:rPr lang="ru-RU" sz="2000" dirty="0" smtClean="0">
                <a:ln w="1905"/>
                <a:solidFill>
                  <a:schemeClr val="bg2">
                    <a:lumMod val="10000"/>
                  </a:schemeClr>
                </a:solidFill>
                <a:effectLst>
                  <a:innerShdw blurRad="69850" dist="43180" dir="5400000">
                    <a:srgbClr val="000000">
                      <a:alpha val="65000"/>
                    </a:srgbClr>
                  </a:innerShdw>
                </a:effectLst>
              </a:rPr>
              <a:t>      </a:t>
            </a:r>
            <a:endParaRPr lang="ru-RU" sz="2000" dirty="0">
              <a:ln w="1905"/>
              <a:solidFill>
                <a:schemeClr val="bg2">
                  <a:lumMod val="10000"/>
                </a:schemeClr>
              </a:soli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11241585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p:txBody>
          <a:bodyPr/>
          <a:lstStyle/>
          <a:p>
            <a:endParaRPr lang="ru-RU"/>
          </a:p>
        </p:txBody>
      </p:sp>
      <p:sp>
        <p:nvSpPr>
          <p:cNvPr id="3" name="Заголовок 2"/>
          <p:cNvSpPr>
            <a:spLocks noGrp="1"/>
          </p:cNvSpPr>
          <p:nvPr>
            <p:ph type="title"/>
          </p:nvPr>
        </p:nvSpPr>
        <p:spPr>
          <a:xfrm>
            <a:off x="1115616" y="692696"/>
            <a:ext cx="6665168" cy="6068144"/>
          </a:xfrm>
        </p:spPr>
        <p:txBody>
          <a:bodyPr/>
          <a:lstStyle/>
          <a:p>
            <a:r>
              <a:rPr lang="ru-RU" sz="2000" dirty="0">
                <a:ln w="1905"/>
                <a:solidFill>
                  <a:schemeClr val="bg2">
                    <a:lumMod val="10000"/>
                  </a:schemeClr>
                </a:solidFill>
                <a:effectLst>
                  <a:innerShdw blurRad="69850" dist="43180" dir="5400000">
                    <a:srgbClr val="000000">
                      <a:alpha val="65000"/>
                    </a:srgbClr>
                  </a:innerShdw>
                </a:effectLst>
              </a:rPr>
              <a:t>Вышедшие после «Громокипящего кубка» сборники 1914—1915 гг. </a:t>
            </a:r>
            <a:r>
              <a:rPr lang="ru-RU" sz="2000" dirty="0" smtClean="0">
                <a:ln w="1905"/>
                <a:solidFill>
                  <a:schemeClr val="bg2">
                    <a:lumMod val="10000"/>
                  </a:schemeClr>
                </a:solidFill>
                <a:effectLst>
                  <a:innerShdw blurRad="69850" dist="43180" dir="5400000">
                    <a:srgbClr val="000000">
                      <a:alpha val="65000"/>
                    </a:srgbClr>
                  </a:innerShdw>
                </a:effectLst>
              </a:rPr>
              <a:t>воспринимались </a:t>
            </a:r>
            <a:r>
              <a:rPr lang="ru-RU" sz="2000" dirty="0">
                <a:ln w="1905"/>
                <a:solidFill>
                  <a:schemeClr val="bg2">
                    <a:lumMod val="10000"/>
                  </a:schemeClr>
                </a:solidFill>
                <a:effectLst>
                  <a:innerShdw blurRad="69850" dist="43180" dir="5400000">
                    <a:srgbClr val="000000">
                      <a:alpha val="65000"/>
                    </a:srgbClr>
                  </a:innerShdw>
                </a:effectLst>
              </a:rPr>
              <a:t>критикой более прохладно, чем «Кубок»: Северянин включал в них в большом количестве ранние, незрелые «</a:t>
            </a:r>
            <a:r>
              <a:rPr lang="ru-RU" sz="2000" dirty="0" err="1">
                <a:ln w="1905"/>
                <a:solidFill>
                  <a:schemeClr val="bg2">
                    <a:lumMod val="10000"/>
                  </a:schemeClr>
                </a:solidFill>
                <a:effectLst>
                  <a:innerShdw blurRad="69850" dist="43180" dir="5400000">
                    <a:srgbClr val="000000">
                      <a:alpha val="65000"/>
                    </a:srgbClr>
                  </a:innerShdw>
                </a:effectLst>
              </a:rPr>
              <a:t>поэзы</a:t>
            </a:r>
            <a:r>
              <a:rPr lang="ru-RU" sz="2000" dirty="0">
                <a:ln w="1905"/>
                <a:solidFill>
                  <a:schemeClr val="bg2">
                    <a:lumMod val="10000"/>
                  </a:schemeClr>
                </a:solidFill>
                <a:effectLst>
                  <a:innerShdw blurRad="69850" dist="43180" dir="5400000">
                    <a:srgbClr val="000000">
                      <a:alpha val="65000"/>
                    </a:srgbClr>
                  </a:innerShdw>
                </a:effectLst>
              </a:rPr>
              <a:t>», а новые тексты из этих книг во многом эксплуатировали образность «Кубка», не добавляя ничего нового. В 1915—1917 гг. Северянин поддерживал </a:t>
            </a:r>
            <a:r>
              <a:rPr lang="ru-RU" sz="2000" dirty="0" smtClean="0">
                <a:ln w="1905"/>
                <a:solidFill>
                  <a:schemeClr val="bg2">
                    <a:lumMod val="10000"/>
                  </a:schemeClr>
                </a:solidFill>
                <a:effectLst>
                  <a:innerShdw blurRad="69850" dist="43180" dir="5400000">
                    <a:srgbClr val="000000">
                      <a:alpha val="65000"/>
                    </a:srgbClr>
                  </a:innerShdw>
                </a:effectLst>
              </a:rPr>
              <a:t>() </a:t>
            </a:r>
            <a:r>
              <a:rPr lang="ru-RU" sz="2000" dirty="0">
                <a:ln w="1905"/>
                <a:solidFill>
                  <a:schemeClr val="bg2">
                    <a:lumMod val="10000"/>
                  </a:schemeClr>
                </a:solidFill>
                <a:effectLst>
                  <a:innerShdw blurRad="69850" dist="43180" dir="5400000">
                    <a:srgbClr val="000000">
                      <a:alpha val="65000"/>
                    </a:srgbClr>
                  </a:innerShdw>
                </a:effectLst>
              </a:rPr>
              <a:t>ряд молодых авторов, большинство из которых никакого следа в литературе не оставили; самым заметным учеником Северянина этого периода был Георгий Шенгели, который сохранил признательность учителю и после смерти Северянина посвятил его памяти несколько стихотворений. Поэтика Северянина этого периода оказала также определённое влияние на раннее творчество таких известных поэтов, как Георгий Иванов, Вадим </a:t>
            </a:r>
            <a:r>
              <a:rPr lang="ru-RU" sz="2000" dirty="0" err="1">
                <a:ln w="1905"/>
                <a:solidFill>
                  <a:schemeClr val="bg2">
                    <a:lumMod val="10000"/>
                  </a:schemeClr>
                </a:solidFill>
                <a:effectLst>
                  <a:innerShdw blurRad="69850" dist="43180" dir="5400000">
                    <a:srgbClr val="000000">
                      <a:alpha val="65000"/>
                    </a:srgbClr>
                  </a:innerShdw>
                </a:effectLst>
              </a:rPr>
              <a:t>Шершеневич</a:t>
            </a:r>
            <a:r>
              <a:rPr lang="ru-RU" sz="2000" dirty="0">
                <a:ln w="1905"/>
                <a:solidFill>
                  <a:schemeClr val="bg2">
                    <a:lumMod val="10000"/>
                  </a:schemeClr>
                </a:solidFill>
                <a:effectLst>
                  <a:innerShdw blurRad="69850" dist="43180" dir="5400000">
                    <a:srgbClr val="000000">
                      <a:alpha val="65000"/>
                    </a:srgbClr>
                  </a:innerShdw>
                </a:effectLst>
              </a:rPr>
              <a:t>, Рюрик Ивнев, впоследствии примкнувших к другим направлениям.</a:t>
            </a:r>
          </a:p>
        </p:txBody>
      </p:sp>
    </p:spTree>
    <p:extLst>
      <p:ext uri="{BB962C8B-B14F-4D97-AF65-F5344CB8AC3E}">
        <p14:creationId xmlns:p14="http://schemas.microsoft.com/office/powerpoint/2010/main" val="38937091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60648"/>
            <a:ext cx="4360912" cy="5996136"/>
          </a:xfrm>
        </p:spPr>
        <p:txBody>
          <a:bodyPr/>
          <a:lstStyle/>
          <a:p>
            <a:r>
              <a:rPr lang="ru-RU" sz="2000" dirty="0">
                <a:ln w="1905"/>
                <a:solidFill>
                  <a:schemeClr val="bg2">
                    <a:lumMod val="10000"/>
                  </a:schemeClr>
                </a:solidFill>
                <a:effectLst>
                  <a:innerShdw blurRad="69850" dist="43180" dir="5400000">
                    <a:srgbClr val="000000">
                      <a:alpha val="65000"/>
                    </a:srgbClr>
                  </a:innerShdw>
                </a:effectLst>
              </a:rPr>
              <a:t>27 февраля 1918 года в Большой аудитории московского Политехнического музея прошел «</a:t>
            </a:r>
            <a:r>
              <a:rPr lang="ru-RU" sz="2000" dirty="0" err="1">
                <a:ln w="1905"/>
                <a:solidFill>
                  <a:schemeClr val="bg2">
                    <a:lumMod val="10000"/>
                  </a:schemeClr>
                </a:solidFill>
                <a:effectLst>
                  <a:innerShdw blurRad="69850" dist="43180" dir="5400000">
                    <a:srgbClr val="000000">
                      <a:alpha val="65000"/>
                    </a:srgbClr>
                  </a:innerShdw>
                </a:effectLst>
              </a:rPr>
              <a:t>поэзовечер</a:t>
            </a:r>
            <a:r>
              <a:rPr lang="ru-RU" sz="2000" dirty="0">
                <a:ln w="1905"/>
                <a:solidFill>
                  <a:schemeClr val="bg2">
                    <a:lumMod val="10000"/>
                  </a:schemeClr>
                </a:solidFill>
                <a:effectLst>
                  <a:innerShdw blurRad="69850" dist="43180" dir="5400000">
                    <a:srgbClr val="000000">
                      <a:alpha val="65000"/>
                    </a:srgbClr>
                  </a:innerShdw>
                </a:effectLst>
              </a:rPr>
              <a:t>», на котором состоялось «Избрание Короля поэтов». Венком и мантией «Короля поэтов» публика увенчала Игоря Северянина. Вторым был Владимир Маяковский, третьим — Василий Каменский.</a:t>
            </a:r>
            <a:br>
              <a:rPr lang="ru-RU" sz="2000" dirty="0">
                <a:ln w="1905"/>
                <a:solidFill>
                  <a:schemeClr val="bg2">
                    <a:lumMod val="10000"/>
                  </a:schemeClr>
                </a:solidFill>
                <a:effectLst>
                  <a:innerShdw blurRad="69850" dist="43180" dir="5400000">
                    <a:srgbClr val="000000">
                      <a:alpha val="65000"/>
                    </a:srgbClr>
                  </a:innerShdw>
                </a:effectLst>
              </a:rPr>
            </a:br>
            <a:endParaRPr lang="ru-RU" sz="2000" dirty="0">
              <a:ln w="1905"/>
              <a:solidFill>
                <a:schemeClr val="bg2">
                  <a:lumMod val="10000"/>
                </a:schemeClr>
              </a:solidFill>
              <a:effectLst>
                <a:innerShdw blurRad="69850" dist="43180" dir="5400000">
                  <a:srgbClr val="000000">
                    <a:alpha val="65000"/>
                  </a:srgbClr>
                </a:innerShdw>
              </a:effectLst>
            </a:endParaRPr>
          </a:p>
        </p:txBody>
      </p:sp>
      <p:pic>
        <p:nvPicPr>
          <p:cNvPr id="6" name="Рисунок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76056" y="188640"/>
            <a:ext cx="3833292" cy="616284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42052490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1219200" y="404664"/>
            <a:ext cx="4936976" cy="5996136"/>
          </a:xfrm>
        </p:spPr>
        <p:txBody>
          <a:bodyPr/>
          <a:lstStyle/>
          <a:p>
            <a:r>
              <a:rPr lang="ru-RU" sz="2000" dirty="0">
                <a:ln w="1905"/>
                <a:solidFill>
                  <a:schemeClr val="bg2">
                    <a:lumMod val="10000"/>
                  </a:schemeClr>
                </a:solidFill>
                <a:effectLst>
                  <a:innerShdw blurRad="69850" dist="43180" dir="5400000">
                    <a:srgbClr val="000000">
                      <a:alpha val="65000"/>
                    </a:srgbClr>
                  </a:innerShdw>
                </a:effectLst>
              </a:rPr>
              <a:t>Из тридцати восьми лет литературной деятельности Северянин почти двадцать четыре года прожил в Эстонии, где ещё до революции купил дачу в местечке </a:t>
            </a:r>
            <a:r>
              <a:rPr lang="ru-RU" sz="2000" dirty="0" err="1">
                <a:ln w="1905"/>
                <a:solidFill>
                  <a:schemeClr val="bg2">
                    <a:lumMod val="10000"/>
                  </a:schemeClr>
                </a:solidFill>
                <a:effectLst>
                  <a:innerShdw blurRad="69850" dist="43180" dir="5400000">
                    <a:srgbClr val="000000">
                      <a:alpha val="65000"/>
                    </a:srgbClr>
                  </a:innerShdw>
                </a:effectLst>
              </a:rPr>
              <a:t>Тойла</a:t>
            </a:r>
            <a:r>
              <a:rPr lang="ru-RU" sz="2000" dirty="0">
                <a:ln w="1905"/>
                <a:solidFill>
                  <a:schemeClr val="bg2">
                    <a:lumMod val="10000"/>
                  </a:schemeClr>
                </a:solidFill>
                <a:effectLst>
                  <a:innerShdw blurRad="69850" dist="43180" dir="5400000">
                    <a:srgbClr val="000000">
                      <a:alpha val="65000"/>
                    </a:srgbClr>
                  </a:innerShdw>
                </a:effectLst>
              </a:rPr>
              <a:t> и куда переехал в 1918 г. В 1921 г женился на эстонке </a:t>
            </a:r>
            <a:r>
              <a:rPr lang="ru-RU" sz="2000" dirty="0" err="1">
                <a:ln w="1905"/>
                <a:solidFill>
                  <a:schemeClr val="bg2">
                    <a:lumMod val="10000"/>
                  </a:schemeClr>
                </a:solidFill>
                <a:effectLst>
                  <a:innerShdw blurRad="69850" dist="43180" dir="5400000">
                    <a:srgbClr val="000000">
                      <a:alpha val="65000"/>
                    </a:srgbClr>
                  </a:innerShdw>
                </a:effectLst>
              </a:rPr>
              <a:t>Фелиссе</a:t>
            </a:r>
            <a:r>
              <a:rPr lang="ru-RU" sz="2000" dirty="0">
                <a:ln w="1905"/>
                <a:solidFill>
                  <a:schemeClr val="bg2">
                    <a:lumMod val="10000"/>
                  </a:schemeClr>
                </a:solidFill>
                <a:effectLst>
                  <a:innerShdw blurRad="69850" dist="43180" dir="5400000">
                    <a:srgbClr val="000000">
                      <a:alpha val="65000"/>
                    </a:srgbClr>
                  </a:innerShdw>
                </a:effectLst>
              </a:rPr>
              <a:t> </a:t>
            </a:r>
            <a:r>
              <a:rPr lang="ru-RU" sz="2000" dirty="0" err="1">
                <a:ln w="1905"/>
                <a:solidFill>
                  <a:schemeClr val="bg2">
                    <a:lumMod val="10000"/>
                  </a:schemeClr>
                </a:solidFill>
                <a:effectLst>
                  <a:innerShdw blurRad="69850" dist="43180" dir="5400000">
                    <a:srgbClr val="000000">
                      <a:alpha val="65000"/>
                    </a:srgbClr>
                  </a:innerShdw>
                </a:effectLst>
              </a:rPr>
              <a:t>Круут</a:t>
            </a:r>
            <a:r>
              <a:rPr lang="ru-RU" sz="2000" dirty="0">
                <a:ln w="1905"/>
                <a:solidFill>
                  <a:schemeClr val="bg2">
                    <a:lumMod val="10000"/>
                  </a:schemeClr>
                </a:solidFill>
                <a:effectLst>
                  <a:innerShdw blurRad="69850" dist="43180" dir="5400000">
                    <a:srgbClr val="000000">
                      <a:alpha val="65000"/>
                    </a:srgbClr>
                  </a:innerShdw>
                </a:effectLst>
              </a:rPr>
              <a:t> (единственный его зарегистрированный брак). Ездил в дальнейшем с </a:t>
            </a:r>
            <a:r>
              <a:rPr lang="ru-RU" sz="2000" dirty="0" smtClean="0">
                <a:ln w="1905"/>
                <a:solidFill>
                  <a:schemeClr val="bg2">
                    <a:lumMod val="10000"/>
                  </a:schemeClr>
                </a:solidFill>
                <a:effectLst>
                  <a:innerShdw blurRad="69850" dist="43180" dir="5400000">
                    <a:srgbClr val="000000">
                      <a:alpha val="65000"/>
                    </a:srgbClr>
                  </a:innerShdw>
                </a:effectLst>
              </a:rPr>
              <a:t>выступлениями </a:t>
            </a:r>
            <a:r>
              <a:rPr lang="ru-RU" sz="2000" dirty="0">
                <a:ln w="1905"/>
                <a:solidFill>
                  <a:schemeClr val="bg2">
                    <a:lumMod val="10000"/>
                  </a:schemeClr>
                </a:solidFill>
                <a:effectLst>
                  <a:innerShdw blurRad="69850" dist="43180" dir="5400000">
                    <a:srgbClr val="000000">
                      <a:alpha val="65000"/>
                    </a:srgbClr>
                  </a:innerShdw>
                </a:effectLst>
              </a:rPr>
              <a:t>во Францию и в Югославию</a:t>
            </a:r>
            <a:r>
              <a:rPr lang="ru-RU" sz="2000" dirty="0" smtClean="0">
                <a:ln w="1905"/>
                <a:solidFill>
                  <a:schemeClr val="bg2">
                    <a:lumMod val="10000"/>
                  </a:schemeClr>
                </a:solidFill>
                <a:effectLst>
                  <a:innerShdw blurRad="69850" dist="43180" dir="5400000">
                    <a:srgbClr val="000000">
                      <a:alpha val="65000"/>
                    </a:srgbClr>
                  </a:innerShdw>
                </a:effectLst>
              </a:rPr>
              <a:t>.</a:t>
            </a:r>
            <a:br>
              <a:rPr lang="ru-RU" sz="2000" dirty="0" smtClean="0">
                <a:ln w="1905"/>
                <a:solidFill>
                  <a:schemeClr val="bg2">
                    <a:lumMod val="10000"/>
                  </a:schemeClr>
                </a:solidFill>
                <a:effectLst>
                  <a:innerShdw blurRad="69850" dist="43180" dir="5400000">
                    <a:srgbClr val="000000">
                      <a:alpha val="65000"/>
                    </a:srgbClr>
                  </a:innerShdw>
                </a:effectLst>
              </a:rPr>
            </a:br>
            <a:r>
              <a:rPr lang="ru-RU" sz="2000" dirty="0">
                <a:ln w="1905"/>
                <a:solidFill>
                  <a:schemeClr val="bg2">
                    <a:lumMod val="10000"/>
                  </a:schemeClr>
                </a:solidFill>
                <a:effectLst>
                  <a:innerShdw blurRad="69850" dist="43180" dir="5400000">
                    <a:srgbClr val="000000">
                      <a:alpha val="65000"/>
                    </a:srgbClr>
                  </a:innerShdw>
                </a:effectLst>
              </a:rPr>
              <a:t>  Ни один другой русский поэт не отразил столь широко в своих стихах природу и жизнь Эстонии, как Игорь Северянин. Он же стал крупнейшим переводчиком эстонской поэзии на русский язык</a:t>
            </a:r>
          </a:p>
        </p:txBody>
      </p:sp>
    </p:spTree>
    <p:extLst>
      <p:ext uri="{BB962C8B-B14F-4D97-AF65-F5344CB8AC3E}">
        <p14:creationId xmlns:p14="http://schemas.microsoft.com/office/powerpoint/2010/main" val="9894048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H="1">
            <a:off x="1259632" y="5013176"/>
            <a:ext cx="5256584" cy="1844824"/>
          </a:xfrm>
        </p:spPr>
        <p:txBody>
          <a:bodyPr/>
          <a:lstStyle/>
          <a:p>
            <a:r>
              <a:rPr lang="ru-RU" sz="2000" dirty="0">
                <a:ln w="1905"/>
                <a:solidFill>
                  <a:schemeClr val="bg2">
                    <a:lumMod val="10000"/>
                  </a:schemeClr>
                </a:solidFill>
                <a:effectLst>
                  <a:innerShdw blurRad="69850" dist="43180" dir="5400000">
                    <a:srgbClr val="000000">
                      <a:alpha val="65000"/>
                    </a:srgbClr>
                  </a:innerShdw>
                </a:effectLst>
              </a:rPr>
              <a:t>После присоединения Эстонии к Советскому Союзу в 1940 году возобновил творческую активность, пытаясь публиковаться в советской печати</a:t>
            </a:r>
            <a:r>
              <a:rPr lang="ru-RU" sz="2000" dirty="0" smtClean="0">
                <a:ln w="1905"/>
                <a:solidFill>
                  <a:schemeClr val="bg2">
                    <a:lumMod val="10000"/>
                  </a:schemeClr>
                </a:solidFill>
                <a:effectLst>
                  <a:innerShdw blurRad="69850" dist="43180" dir="5400000">
                    <a:srgbClr val="000000">
                      <a:alpha val="65000"/>
                    </a:srgbClr>
                  </a:innerShdw>
                </a:effectLst>
              </a:rPr>
              <a:t>.</a:t>
            </a:r>
            <a:br>
              <a:rPr lang="ru-RU" sz="2000" dirty="0" smtClean="0">
                <a:ln w="1905"/>
                <a:solidFill>
                  <a:schemeClr val="bg2">
                    <a:lumMod val="10000"/>
                  </a:schemeClr>
                </a:solidFill>
                <a:effectLst>
                  <a:innerShdw blurRad="69850" dist="43180" dir="5400000">
                    <a:srgbClr val="000000">
                      <a:alpha val="65000"/>
                    </a:srgbClr>
                  </a:innerShdw>
                </a:effectLst>
              </a:rPr>
            </a:br>
            <a:r>
              <a:rPr lang="ru-RU" sz="2000" dirty="0">
                <a:ln w="1905"/>
                <a:solidFill>
                  <a:schemeClr val="bg2">
                    <a:lumMod val="10000"/>
                  </a:schemeClr>
                </a:solidFill>
                <a:effectLst>
                  <a:innerShdw blurRad="69850" dist="43180" dir="5400000">
                    <a:srgbClr val="000000">
                      <a:alpha val="65000"/>
                    </a:srgbClr>
                  </a:innerShdw>
                </a:effectLst>
              </a:rPr>
              <a:t> </a:t>
            </a:r>
            <a:r>
              <a:rPr lang="ru-RU" sz="2000" dirty="0" smtClean="0">
                <a:ln w="1905"/>
                <a:solidFill>
                  <a:schemeClr val="bg2">
                    <a:lumMod val="10000"/>
                  </a:schemeClr>
                </a:solidFill>
                <a:effectLst>
                  <a:innerShdw blurRad="69850" dist="43180" dir="5400000">
                    <a:srgbClr val="000000">
                      <a:alpha val="65000"/>
                    </a:srgbClr>
                  </a:innerShdw>
                </a:effectLst>
              </a:rPr>
              <a:t>  </a:t>
            </a:r>
            <a:endParaRPr lang="ru-RU" sz="2000" dirty="0">
              <a:ln w="1905"/>
              <a:solidFill>
                <a:schemeClr val="bg2">
                  <a:lumMod val="10000"/>
                </a:schemeClr>
              </a:solidFill>
              <a:effectLst>
                <a:innerShdw blurRad="69850" dist="43180" dir="5400000">
                  <a:srgbClr val="000000">
                    <a:alpha val="65000"/>
                  </a:srgbClr>
                </a:innerShdw>
              </a:effectLst>
            </a:endParaRPr>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1600" y="9275"/>
            <a:ext cx="6290946" cy="4720183"/>
          </a:xfrm>
          <a:prstGeom prst="rect">
            <a:avLst/>
          </a:prstGeom>
          <a:ln>
            <a:noFill/>
          </a:ln>
          <a:effectLst>
            <a:softEdge rad="112500"/>
          </a:effectLst>
        </p:spPr>
      </p:pic>
    </p:spTree>
    <p:extLst>
      <p:ext uri="{BB962C8B-B14F-4D97-AF65-F5344CB8AC3E}">
        <p14:creationId xmlns:p14="http://schemas.microsoft.com/office/powerpoint/2010/main" val="93517345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rmal">
  <a:themeElements>
    <a:clrScheme name="Thermal">
      <a:dk1>
        <a:srgbClr val="4D5B6B"/>
      </a:dk1>
      <a:lt1>
        <a:srgbClr val="FFFFFF"/>
      </a:lt1>
      <a:dk2>
        <a:srgbClr val="675D59"/>
      </a:dk2>
      <a:lt2>
        <a:srgbClr val="E8DED8"/>
      </a:lt2>
      <a:accent1>
        <a:srgbClr val="FF7605"/>
      </a:accent1>
      <a:accent2>
        <a:srgbClr val="7F7F7F"/>
      </a:accent2>
      <a:accent3>
        <a:srgbClr val="7F5185"/>
      </a:accent3>
      <a:accent4>
        <a:srgbClr val="89AAD3"/>
      </a:accent4>
      <a:accent5>
        <a:srgbClr val="8F5B4B"/>
      </a:accent5>
      <a:accent6>
        <a:srgbClr val="C84340"/>
      </a:accent6>
      <a:hlink>
        <a:srgbClr val="89AAD3"/>
      </a:hlink>
      <a:folHlink>
        <a:srgbClr val="795185"/>
      </a:folHlink>
    </a:clrScheme>
    <a:fontScheme name="Thermal">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erma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3175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63500" dist="38100" dir="8100000" rotWithShape="0">
              <a:srgbClr val="000000">
                <a:alpha val="45000"/>
              </a:srgbClr>
            </a:outerShdw>
          </a:effectLst>
        </a:effectStyle>
        <a:effectStyle>
          <a:effectLst>
            <a:outerShdw blurRad="101600" dist="63500" dir="8100000" rotWithShape="0">
              <a:srgbClr val="000000">
                <a:alpha val="40000"/>
              </a:srgbClr>
            </a:outerShdw>
          </a:effectLst>
          <a:scene3d>
            <a:camera prst="orthographicFront">
              <a:rot lat="0" lon="0" rev="0"/>
            </a:camera>
            <a:lightRig rig="threePt" dir="t">
              <a:rot lat="0" lon="0" rev="3000000"/>
            </a:lightRig>
          </a:scene3d>
          <a:sp3d>
            <a:bevelT h="19050"/>
          </a:sp3d>
        </a:effectStyle>
      </a:effectStyleLst>
      <a:bgFillStyleLst>
        <a:solidFill>
          <a:schemeClr val="phClr"/>
        </a:solidFill>
        <a:gradFill rotWithShape="1">
          <a:gsLst>
            <a:gs pos="0">
              <a:schemeClr val="phClr">
                <a:tint val="100000"/>
                <a:lumMod val="125000"/>
              </a:schemeClr>
            </a:gs>
            <a:gs pos="55000">
              <a:schemeClr val="phClr">
                <a:shade val="100000"/>
                <a:satMod val="100000"/>
                <a:lumMod val="100000"/>
              </a:schemeClr>
            </a:gs>
            <a:gs pos="100000">
              <a:schemeClr val="phClr">
                <a:shade val="90000"/>
                <a:satMod val="300000"/>
                <a:lumMod val="95000"/>
              </a:schemeClr>
            </a:gs>
          </a:gsLst>
          <a:lin ang="5400000" scaled="0"/>
        </a:gradFill>
        <a:blipFill>
          <a:blip xmlns:r="http://schemas.openxmlformats.org/officeDocument/2006/relationships" r:embed="rId1">
            <a:duotone>
              <a:schemeClr val="phClr">
                <a:shade val="80000"/>
              </a:schemeClr>
              <a:schemeClr val="phClr">
                <a:tint val="98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Термический</Template>
  <TotalTime>89</TotalTime>
  <Words>525</Words>
  <Application>Microsoft Office PowerPoint</Application>
  <PresentationFormat>Экран (4:3)</PresentationFormat>
  <Paragraphs>10</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Thermal</vt:lpstr>
      <vt:lpstr>Игорь Северянин   1887-1941 </vt:lpstr>
      <vt:lpstr>Родился в Петербурге в семье военного инженера Василия Петровича Лотарёва.  Первые 9 лет провёл в Петербурге. После разрыва родителей жил у тётки и дяди в их имении Владимировке в Новгородской губернии (ныне Вологодская область, под Череповцом, в этом имении сейчас находится музей Игоря Северянина). Закончив четыре класса Череповецкого реального училища, в 1904 году уехал с отцом на Дальний Восток. Затем вернулся назад в Петербург, к матери.</vt:lpstr>
      <vt:lpstr>Первые публикации появились в 1904 году (за свой счёт), в дальнейшем на протяжении девяти лет Северянин издавал тонкие брошюры со стихами, приносившие долгое время лишь скандальную известность (например, растиражированный возмущённый отзыв Льва Толстого на одно из его стихотворений в начале 1910 года). Из поэтов старшего поколения поначалу обратил внимание на молодого Северянина лишь Константин Фофанов.</vt:lpstr>
      <vt:lpstr>Успех пришёл к поэту после выхода сборника «Громокипящий кубок». В течение 1913—1914 гг. Северянин выступал со многими вечерами в Москве и Петербурге, встречая огромную популярность у публики и сочувственные отзывы критиков разной ориентации, в том числе критиков, скептически относившихся к футуризму. Для его лирики характерна смелая для тогдашнего вкуса эстетизация образов салона, современного города и игра в романтический индивидуализм и «эгоизм», условные романтически-сказочные образы. Стих Северянина музыкален, поэт часто использует длинные строки, твёрдые формы.</vt:lpstr>
      <vt:lpstr>Северянин был основателем литературного движения эгофутуризма (начало 1912), однако, поссорившись с претендовавшим на главенство в движении Константином Олимповым (сыном Фофанова), осенью 1912 года покинул «академию Эго-поэзии» (о выходе из движения объявил знаменитой «поэзой», начинающейся словами «Я, гений Игорь-Северянин…»). Впоследствии ездил в турне по России в 1914 г. с кубофутуристами (Маяковским, Кручёных, Хлебниковым).        </vt:lpstr>
      <vt:lpstr>Вышедшие после «Громокипящего кубка» сборники 1914—1915 гг. воспринимались критикой более прохладно, чем «Кубок»: Северянин включал в них в большом количестве ранние, незрелые «поэзы», а новые тексты из этих книг во многом эксплуатировали образность «Кубка», не добавляя ничего нового. В 1915—1917 гг. Северянин поддерживал () ряд молодых авторов, большинство из которых никакого следа в литературе не оставили; самым заметным учеником Северянина этого периода был Георгий Шенгели, который сохранил признательность учителю и после смерти Северянина посвятил его памяти несколько стихотворений. Поэтика Северянина этого периода оказала также определённое влияние на раннее творчество таких известных поэтов, как Георгий Иванов, Вадим Шершеневич, Рюрик Ивнев, впоследствии примкнувших к другим направлениям.</vt:lpstr>
      <vt:lpstr>27 февраля 1918 года в Большой аудитории московского Политехнического музея прошел «поэзовечер», на котором состоялось «Избрание Короля поэтов». Венком и мантией «Короля поэтов» публика увенчала Игоря Северянина. Вторым был Владимир Маяковский, третьим — Василий Каменский. </vt:lpstr>
      <vt:lpstr>Из тридцати восьми лет литературной деятельности Северянин почти двадцать четыре года прожил в Эстонии, где ещё до революции купил дачу в местечке Тойла и куда переехал в 1918 г. В 1921 г женился на эстонке Фелиссе Круут (единственный его зарегистрированный брак). Ездил в дальнейшем с выступлениями во Францию и в Югославию.   Ни один другой русский поэт не отразил столь широко в своих стихах природу и жизнь Эстонии, как Игорь Северянин. Он же стал крупнейшим переводчиком эстонской поэзии на русский язык</vt:lpstr>
      <vt:lpstr>После присоединения Эстонии к Советскому Союзу в 1940 году возобновил творческую активность, пытаясь публиковаться в советской печати.    </vt:lpstr>
      <vt:lpstr>Тяжело переживал преследования со стороны эстонских националистов и Гестапо.Умер 20 декабря 1941 в оккупированном немцами Таллине от сердечного приступа, в присутствии Валерии, младшей сестры своей гражданской жены Веры Борисовны Коренди (девичья фамилия — Запольская, Коренди — эстонизированная фамилия её первого мужа Коренова). Похоронен на Александро-Невском кладбище в Таллине.</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Светлик МОЙ ))))</cp:lastModifiedBy>
  <cp:revision>10</cp:revision>
  <dcterms:created xsi:type="dcterms:W3CDTF">2013-11-21T15:31:12Z</dcterms:created>
  <dcterms:modified xsi:type="dcterms:W3CDTF">2014-01-27T16:20:22Z</dcterms:modified>
</cp:coreProperties>
</file>