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7" r:id="rId8"/>
    <p:sldId id="268" r:id="rId9"/>
    <p:sldId id="276" r:id="rId10"/>
    <p:sldId id="277" r:id="rId11"/>
    <p:sldId id="278" r:id="rId12"/>
    <p:sldId id="279" r:id="rId13"/>
    <p:sldId id="280" r:id="rId14"/>
    <p:sldId id="282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391F-F508-47A9-A71B-F23EDFAAD4B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9C6-1B9A-4501-AA9E-E77F3C5E974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391F-F508-47A9-A71B-F23EDFAAD4B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9C6-1B9A-4501-AA9E-E77F3C5E97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391F-F508-47A9-A71B-F23EDFAAD4B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9C6-1B9A-4501-AA9E-E77F3C5E97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391F-F508-47A9-A71B-F23EDFAAD4B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9C6-1B9A-4501-AA9E-E77F3C5E97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391F-F508-47A9-A71B-F23EDFAAD4B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9C6-1B9A-4501-AA9E-E77F3C5E97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391F-F508-47A9-A71B-F23EDFAAD4B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9C6-1B9A-4501-AA9E-E77F3C5E97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391F-F508-47A9-A71B-F23EDFAAD4B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9C6-1B9A-4501-AA9E-E77F3C5E97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391F-F508-47A9-A71B-F23EDFAAD4B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9C6-1B9A-4501-AA9E-E77F3C5E97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391F-F508-47A9-A71B-F23EDFAAD4B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9C6-1B9A-4501-AA9E-E77F3C5E97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391F-F508-47A9-A71B-F23EDFAAD4B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9C6-1B9A-4501-AA9E-E77F3C5E97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391F-F508-47A9-A71B-F23EDFAAD4B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9C6-1B9A-4501-AA9E-E77F3C5E97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800391F-F508-47A9-A71B-F23EDFAAD4B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68619C6-1B9A-4501-AA9E-E77F3C5E974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1828800"/>
          </a:xfrm>
        </p:spPr>
        <p:txBody>
          <a:bodyPr/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Фуллерены: аллотропы углерода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3717032"/>
            <a:ext cx="52565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Авторы</a:t>
            </a:r>
            <a:r>
              <a:rPr lang="ru-RU" sz="2800" dirty="0" smtClean="0"/>
              <a:t>:  Левчук Андрей 11 «А»</a:t>
            </a:r>
          </a:p>
          <a:p>
            <a:r>
              <a:rPr lang="ru-RU" sz="2800" dirty="0" smtClean="0"/>
              <a:t>и </a:t>
            </a:r>
          </a:p>
          <a:p>
            <a:r>
              <a:rPr lang="ru-RU" sz="2800" dirty="0" smtClean="0"/>
              <a:t>Тагиев Эльвин 11 «Б»</a:t>
            </a:r>
          </a:p>
          <a:p>
            <a:endParaRPr lang="ru-RU" sz="2800" dirty="0" smtClean="0"/>
          </a:p>
          <a:p>
            <a:r>
              <a:rPr lang="ru-RU" sz="2800" i="1" dirty="0" smtClean="0"/>
              <a:t>Руководитель</a:t>
            </a:r>
            <a:r>
              <a:rPr lang="ru-RU" sz="2800" dirty="0" smtClean="0"/>
              <a:t>: Бочарова О.Н.</a:t>
            </a:r>
          </a:p>
          <a:p>
            <a:r>
              <a:rPr lang="ru-RU" sz="2800" dirty="0" smtClean="0"/>
              <a:t>ГБОУ СОШ 1008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Москва 2014г.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93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6" y="0"/>
            <a:ext cx="7924800" cy="83671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новых материалов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4248472" cy="6021288"/>
          </a:xfrm>
        </p:spPr>
        <p:txBody>
          <a:bodyPr>
            <a:normAutofit/>
          </a:bodyPr>
          <a:lstStyle/>
          <a:p>
            <a:r>
              <a:rPr lang="ru-RU" sz="2400" dirty="0"/>
              <a:t>Материалы защитных экранов </a:t>
            </a:r>
            <a:endParaRPr lang="ru-RU" sz="2400" dirty="0" smtClean="0"/>
          </a:p>
          <a:p>
            <a:r>
              <a:rPr lang="ru-RU" sz="2400" dirty="0" smtClean="0"/>
              <a:t>Материалы </a:t>
            </a:r>
            <a:r>
              <a:rPr lang="ru-RU" sz="2400" dirty="0"/>
              <a:t>для </a:t>
            </a:r>
            <a:r>
              <a:rPr lang="ru-RU" sz="2400" dirty="0" err="1" smtClean="0"/>
              <a:t>стелс</a:t>
            </a:r>
            <a:r>
              <a:rPr lang="ru-RU" sz="2400" dirty="0"/>
              <a:t>-технологий (</a:t>
            </a:r>
            <a:r>
              <a:rPr lang="ru-RU" sz="2400" dirty="0" smtClean="0"/>
              <a:t>снижение </a:t>
            </a:r>
            <a:r>
              <a:rPr lang="ru-RU" sz="2400" dirty="0"/>
              <a:t>заметности боевых </a:t>
            </a:r>
            <a:r>
              <a:rPr lang="ru-RU" sz="2400" dirty="0" smtClean="0"/>
              <a:t>машин)</a:t>
            </a:r>
            <a:endParaRPr lang="ru-RU" sz="2400" dirty="0"/>
          </a:p>
          <a:p>
            <a:r>
              <a:rPr lang="ru-RU" sz="2400" dirty="0" smtClean="0"/>
              <a:t>Материалы для наблюдения </a:t>
            </a:r>
            <a:r>
              <a:rPr lang="ru-RU" sz="2400" dirty="0"/>
              <a:t>и обработки спутниковой информации (высокоразрешающие динамические голограммы).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417646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23067" y="3131676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Стелс</a:t>
            </a:r>
            <a:r>
              <a:rPr lang="ru-RU" dirty="0" smtClean="0">
                <a:solidFill>
                  <a:schemeClr val="bg1"/>
                </a:solidFill>
              </a:rPr>
              <a:t>-технологии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97257"/>
            <a:ext cx="417646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8213" y="5648205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Защитные экраны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388424" y="6309320"/>
            <a:ext cx="69818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55" y="0"/>
            <a:ext cx="7924800" cy="940966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 эксплуатации техники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1340768"/>
            <a:ext cx="4392488" cy="5400600"/>
          </a:xfrm>
        </p:spPr>
        <p:txBody>
          <a:bodyPr>
            <a:normAutofit/>
          </a:bodyPr>
          <a:lstStyle/>
          <a:p>
            <a:r>
              <a:rPr lang="ru-RU" sz="2400" dirty="0"/>
              <a:t>Материалы для снижения износа в условиях сухого </a:t>
            </a:r>
            <a:r>
              <a:rPr lang="ru-RU" sz="2400" dirty="0" smtClean="0"/>
              <a:t>трения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оставы </a:t>
            </a:r>
            <a:r>
              <a:rPr lang="ru-RU" sz="2400" dirty="0"/>
              <a:t>для </a:t>
            </a:r>
            <a:r>
              <a:rPr lang="ru-RU" sz="2400" dirty="0" smtClean="0"/>
              <a:t>машин, работающих </a:t>
            </a:r>
            <a:r>
              <a:rPr lang="ru-RU" sz="2400" dirty="0"/>
              <a:t>в условиях повышенных </a:t>
            </a:r>
            <a:r>
              <a:rPr lang="ru-RU" sz="2400" dirty="0" smtClean="0"/>
              <a:t>нагрузок</a:t>
            </a:r>
          </a:p>
          <a:p>
            <a:r>
              <a:rPr lang="ru-RU" sz="2400" dirty="0"/>
              <a:t>Смазывающе-охлаждающие технологические </a:t>
            </a:r>
            <a:r>
              <a:rPr lang="ru-RU" sz="2400" dirty="0" smtClean="0"/>
              <a:t>составы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63" y="1987897"/>
            <a:ext cx="3528392" cy="264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7366" y="4264860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Водный </a:t>
            </a:r>
            <a:r>
              <a:rPr lang="ru-RU" dirty="0">
                <a:solidFill>
                  <a:schemeClr val="bg1"/>
                </a:solidFill>
              </a:rPr>
              <a:t>раствор </a:t>
            </a:r>
            <a:r>
              <a:rPr lang="en-US" dirty="0">
                <a:solidFill>
                  <a:schemeClr val="bg1"/>
                </a:solidFill>
              </a:rPr>
              <a:t>C60HyFn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69818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9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005" y="0"/>
            <a:ext cx="7924800" cy="652934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Углеродные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нанотрубки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27984" y="866313"/>
            <a:ext cx="4536504" cy="52565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УН - это </a:t>
            </a:r>
            <a:r>
              <a:rPr lang="ru-RU" sz="2400" dirty="0"/>
              <a:t>протяжённые цилиндрические </a:t>
            </a:r>
            <a:r>
              <a:rPr lang="ru-RU" sz="2400" dirty="0" smtClean="0"/>
              <a:t>структуры, имеющие в своем составе молекулы фуллеренов</a:t>
            </a:r>
          </a:p>
          <a:p>
            <a:r>
              <a:rPr lang="ru-RU" sz="2400" dirty="0"/>
              <a:t>Оптические применения: дисплеи, </a:t>
            </a:r>
            <a:r>
              <a:rPr lang="ru-RU" sz="2400" dirty="0" smtClean="0"/>
              <a:t>светодиоды</a:t>
            </a:r>
          </a:p>
          <a:p>
            <a:r>
              <a:rPr lang="ru-RU" sz="2400" dirty="0"/>
              <a:t>Искусственные мышцы (команде ученых из университета Техаса удалось создать искусственную мышцу, которая в 85 раз сильнее </a:t>
            </a:r>
            <a:r>
              <a:rPr lang="ru-RU" sz="2400" dirty="0" smtClean="0"/>
              <a:t>человеческой)</a:t>
            </a:r>
          </a:p>
          <a:p>
            <a:r>
              <a:rPr lang="ru-RU" sz="2400" dirty="0"/>
              <a:t>Генераторы энергии и двигатели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4" y="980728"/>
            <a:ext cx="206270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4" y="2924944"/>
            <a:ext cx="27831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80728"/>
            <a:ext cx="206197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88424" y="6309320"/>
            <a:ext cx="69818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78" y="119505"/>
            <a:ext cx="7924800" cy="1070992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новых конструкционных материалов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4392488" cy="5400600"/>
          </a:xfrm>
        </p:spPr>
        <p:txBody>
          <a:bodyPr>
            <a:normAutofit/>
          </a:bodyPr>
          <a:lstStyle/>
          <a:p>
            <a:r>
              <a:rPr lang="ru-RU" sz="2400" dirty="0"/>
              <a:t>Тканые </a:t>
            </a:r>
            <a:r>
              <a:rPr lang="ru-RU" sz="2400" dirty="0" smtClean="0"/>
              <a:t>материалы (ленты</a:t>
            </a:r>
            <a:r>
              <a:rPr lang="ru-RU" sz="2400" dirty="0"/>
              <a:t>, полотна, паруса, канаты, сверхпрочные нити</a:t>
            </a:r>
            <a:r>
              <a:rPr lang="ru-RU" sz="2400" dirty="0" smtClean="0"/>
              <a:t>)</a:t>
            </a:r>
          </a:p>
          <a:p>
            <a:r>
              <a:rPr lang="ru-RU" sz="2400" dirty="0" err="1" smtClean="0"/>
              <a:t>Бетонополимеры</a:t>
            </a:r>
            <a:r>
              <a:rPr lang="ru-RU" sz="2400" dirty="0" smtClean="0"/>
              <a:t> </a:t>
            </a:r>
            <a:r>
              <a:rPr lang="ru-RU" sz="2400" dirty="0"/>
              <a:t>повышенной </a:t>
            </a:r>
            <a:r>
              <a:rPr lang="ru-RU" sz="2400" dirty="0" smtClean="0"/>
              <a:t>прочности</a:t>
            </a:r>
          </a:p>
          <a:p>
            <a:r>
              <a:rPr lang="ru-RU" sz="2400" dirty="0"/>
              <a:t>Радиозащитные </a:t>
            </a:r>
            <a:r>
              <a:rPr lang="ru-RU" sz="2400" dirty="0" smtClean="0"/>
              <a:t>материалы</a:t>
            </a:r>
          </a:p>
          <a:p>
            <a:r>
              <a:rPr lang="ru-RU" sz="2400" dirty="0" smtClean="0"/>
              <a:t>Уплотняющие </a:t>
            </a:r>
            <a:r>
              <a:rPr lang="ru-RU" sz="2400" dirty="0"/>
              <a:t>материалы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26071"/>
            <a:ext cx="2857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31217" y="308891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Бетон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77946"/>
            <a:ext cx="2857500" cy="239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02049" y="3900171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Парус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388424" y="6309320"/>
            <a:ext cx="69818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79695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7924800" cy="5400600"/>
          </a:xfrm>
        </p:spPr>
        <p:txBody>
          <a:bodyPr>
            <a:norm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уществование </a:t>
            </a:r>
            <a:r>
              <a:rPr lang="ru-RU" sz="2400" dirty="0"/>
              <a:t>аллотропных форм углерода, как и многих других явлений, было предсказано еще до их открытия;</a:t>
            </a:r>
          </a:p>
          <a:p>
            <a:r>
              <a:rPr lang="ru-RU" sz="2400" dirty="0"/>
              <a:t>Ф</a:t>
            </a:r>
            <a:r>
              <a:rPr lang="ru-RU" sz="2400" dirty="0" smtClean="0"/>
              <a:t>уллерены </a:t>
            </a:r>
            <a:r>
              <a:rPr lang="ru-RU" sz="2400" dirty="0"/>
              <a:t>представляют собой замкнутые многоугольники, в вершинах которых находятся </a:t>
            </a:r>
            <a:r>
              <a:rPr lang="ru-RU" sz="2400" dirty="0" smtClean="0"/>
              <a:t>атомы углерода. </a:t>
            </a:r>
            <a:r>
              <a:rPr lang="ru-RU" sz="2400" dirty="0"/>
              <a:t>Т</a:t>
            </a:r>
            <a:r>
              <a:rPr lang="ru-RU" sz="2400" dirty="0" smtClean="0"/>
              <a:t>акая </a:t>
            </a:r>
            <a:r>
              <a:rPr lang="ru-RU" sz="2400" dirty="0"/>
              <a:t>структура делает их очень прочными, и самым эффективным методом их синтеза является сжигание графитовых электродов в электрической дуге;</a:t>
            </a:r>
          </a:p>
          <a:p>
            <a:r>
              <a:rPr lang="ru-RU" sz="2400" dirty="0" smtClean="0"/>
              <a:t>Благодаря </a:t>
            </a:r>
            <a:r>
              <a:rPr lang="ru-RU" sz="2400" dirty="0"/>
              <a:t>своим качествам, фуллерены могут применяться в самых </a:t>
            </a:r>
            <a:r>
              <a:rPr lang="ru-RU" sz="2400" dirty="0" smtClean="0"/>
              <a:t>различных </a:t>
            </a:r>
            <a:r>
              <a:rPr lang="ru-RU" sz="2400" dirty="0"/>
              <a:t>сферах, </a:t>
            </a:r>
            <a:r>
              <a:rPr lang="ru-RU" sz="2400" dirty="0" smtClean="0"/>
              <a:t>например, </a:t>
            </a:r>
            <a:r>
              <a:rPr lang="ru-RU" sz="2400" dirty="0"/>
              <a:t>в конструировании, создании сверхпрочных материалов, медицине и т.д.</a:t>
            </a:r>
          </a:p>
          <a:p>
            <a:r>
              <a:rPr lang="ru-RU" sz="2400" dirty="0"/>
              <a:t>Е</a:t>
            </a:r>
            <a:r>
              <a:rPr lang="ru-RU" sz="2400" dirty="0" smtClean="0"/>
              <a:t>динственным </a:t>
            </a:r>
            <a:r>
              <a:rPr lang="ru-RU" sz="2400" dirty="0"/>
              <a:t>недостатком фуллерена является сложность </a:t>
            </a:r>
            <a:r>
              <a:rPr lang="ru-RU" sz="2400" dirty="0" smtClean="0"/>
              <a:t>и большая </a:t>
            </a:r>
            <a:r>
              <a:rPr lang="ru-RU" sz="2400" dirty="0"/>
              <a:t>стоимость его получения в нужных количествах.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88424" y="6309320"/>
            <a:ext cx="69818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64704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СПАСИБО ЗА ВНИМАНИЕ!</a:t>
            </a:r>
          </a:p>
          <a:p>
            <a:pPr marL="0" indent="0">
              <a:buNone/>
            </a:pPr>
            <a:endParaRPr lang="ru-RU" sz="4400" b="1" dirty="0"/>
          </a:p>
          <a:p>
            <a:pPr marL="0" indent="0">
              <a:buNone/>
            </a:pPr>
            <a:endParaRPr lang="ru-RU" sz="4400" b="1" dirty="0"/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2000" dirty="0" smtClean="0"/>
              <a:t>Использованные материалы: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Сеть Интернет,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Новейший полный справочник школьника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Сайт </a:t>
            </a:r>
            <a:r>
              <a:rPr lang="en-US" sz="2000" dirty="0" smtClean="0"/>
              <a:t>Youtube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798155" cy="2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157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5719" y="836712"/>
            <a:ext cx="8856984" cy="60212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5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Фуллерен. Что это?</a:t>
            </a:r>
            <a:endParaRPr lang="ru-RU" sz="255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5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Немного из истории</a:t>
            </a:r>
            <a:endParaRPr lang="ru-RU" sz="255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5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Предыстория</a:t>
            </a:r>
            <a:endParaRPr lang="ru-RU" sz="255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5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Структурные свойства. </a:t>
            </a:r>
            <a:r>
              <a:rPr lang="ru-RU" sz="255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Фуллерит</a:t>
            </a:r>
            <a:endParaRPr lang="ru-RU" sz="255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5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Основные производные </a:t>
            </a:r>
            <a:endParaRPr lang="ru-RU" sz="255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5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Фуллерен – удивительная молекула</a:t>
            </a:r>
            <a:endParaRPr lang="ru-RU" sz="255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5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Синтез фуллерена С60</a:t>
            </a:r>
            <a:endParaRPr lang="ru-RU" sz="255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5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Современный промышленный синтез</a:t>
            </a:r>
            <a:endParaRPr lang="ru-RU" sz="255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5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Физические свойства</a:t>
            </a:r>
            <a:endParaRPr lang="ru-RU" sz="255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5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Особые свойства</a:t>
            </a:r>
            <a:endParaRPr lang="ru-RU" sz="255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5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Применение </a:t>
            </a:r>
            <a:endParaRPr lang="ru-RU" sz="255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2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Фуллерен. Что это?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4824536" cy="5400600"/>
          </a:xfrm>
        </p:spPr>
        <p:txBody>
          <a:bodyPr>
            <a:normAutofit/>
          </a:bodyPr>
          <a:lstStyle/>
          <a:p>
            <a:r>
              <a:rPr lang="ru-RU" sz="2800" b="1" spc="100" dirty="0" smtClean="0">
                <a:latin typeface="Times New Roman" pitchFamily="18" charset="0"/>
                <a:cs typeface="Times New Roman" pitchFamily="18" charset="0"/>
              </a:rPr>
              <a:t>Фуллерен</a:t>
            </a:r>
            <a:r>
              <a:rPr lang="ru-RU" sz="2800" spc="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spc="100" dirty="0" err="1" smtClean="0">
                <a:latin typeface="Times New Roman" pitchFamily="18" charset="0"/>
                <a:cs typeface="Times New Roman" pitchFamily="18" charset="0"/>
              </a:rPr>
              <a:t>бакибол</a:t>
            </a:r>
            <a:r>
              <a:rPr lang="ru-RU" sz="2800" spc="100" dirty="0">
                <a:latin typeface="Times New Roman" pitchFamily="18" charset="0"/>
                <a:cs typeface="Times New Roman" pitchFamily="18" charset="0"/>
              </a:rPr>
              <a:t>) – это молекулярное соединение, принадлежащее классу аллотропных форм </a:t>
            </a:r>
            <a:r>
              <a:rPr lang="ru-RU" sz="2800" spc="100" dirty="0" smtClean="0">
                <a:latin typeface="Times New Roman" pitchFamily="18" charset="0"/>
                <a:cs typeface="Times New Roman" pitchFamily="18" charset="0"/>
              </a:rPr>
              <a:t>углерода и </a:t>
            </a:r>
            <a:r>
              <a:rPr lang="ru-RU" sz="2800" spc="100" dirty="0">
                <a:latin typeface="Times New Roman" pitchFamily="18" charset="0"/>
                <a:cs typeface="Times New Roman" pitchFamily="18" charset="0"/>
              </a:rPr>
              <a:t>представляющее собой выпуклые замкнутые </a:t>
            </a:r>
            <a:r>
              <a:rPr lang="ru-RU" sz="2800" spc="100" dirty="0" smtClean="0">
                <a:latin typeface="Times New Roman" pitchFamily="18" charset="0"/>
                <a:cs typeface="Times New Roman" pitchFamily="18" charset="0"/>
              </a:rPr>
              <a:t>многогранники.</a:t>
            </a:r>
            <a:endParaRPr lang="ru-RU" sz="2800" spc="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554528" cy="348083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9818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52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76064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из истории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980728"/>
            <a:ext cx="4680520" cy="5760640"/>
          </a:xfrm>
        </p:spPr>
        <p:txBody>
          <a:bodyPr>
            <a:normAutofit/>
          </a:bodyPr>
          <a:lstStyle/>
          <a:p>
            <a:r>
              <a:rPr lang="ru-RU" sz="2800" dirty="0"/>
              <a:t>В 1985 году группа исследователей — Роберт </a:t>
            </a:r>
            <a:r>
              <a:rPr lang="ru-RU" sz="2800" dirty="0" err="1"/>
              <a:t>Кёрл</a:t>
            </a:r>
            <a:r>
              <a:rPr lang="ru-RU" sz="2800" dirty="0"/>
              <a:t>, </a:t>
            </a:r>
            <a:r>
              <a:rPr lang="ru-RU" sz="2800" dirty="0" err="1"/>
              <a:t>Харольд</a:t>
            </a:r>
            <a:r>
              <a:rPr lang="ru-RU" sz="2800" dirty="0"/>
              <a:t> </a:t>
            </a:r>
            <a:r>
              <a:rPr lang="ru-RU" sz="2800" dirty="0" err="1"/>
              <a:t>Крото</a:t>
            </a:r>
            <a:r>
              <a:rPr lang="ru-RU" sz="2800" dirty="0"/>
              <a:t>, Ричард </a:t>
            </a:r>
            <a:r>
              <a:rPr lang="ru-RU" sz="2800" dirty="0" err="1"/>
              <a:t>Смолли</a:t>
            </a:r>
            <a:r>
              <a:rPr lang="ru-RU" sz="2800" dirty="0"/>
              <a:t>, </a:t>
            </a:r>
            <a:r>
              <a:rPr lang="ru-RU" sz="2800" dirty="0" err="1"/>
              <a:t>Хис</a:t>
            </a:r>
            <a:r>
              <a:rPr lang="ru-RU" sz="2800" dirty="0"/>
              <a:t> и </a:t>
            </a:r>
            <a:r>
              <a:rPr lang="ru-RU" sz="2800" dirty="0" err="1"/>
              <a:t>О’Брайен</a:t>
            </a:r>
            <a:r>
              <a:rPr lang="ru-RU" sz="2800" dirty="0"/>
              <a:t> исследовали масс-спектры паров графита, полученных при лазерном облучении (абляции) твёрдого образца, и обнаружили </a:t>
            </a:r>
            <a:r>
              <a:rPr lang="ru-RU" sz="2800" dirty="0" smtClean="0"/>
              <a:t>полиэдрические кластеры углерода, которые получили название фуллеренов.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10" y="1124744"/>
            <a:ext cx="3647341" cy="2664296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10" y="3933056"/>
            <a:ext cx="3647341" cy="27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омой 6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9818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Предистория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4634824" cy="590465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Возможность существования </a:t>
            </a:r>
            <a:r>
              <a:rPr lang="ru-RU" sz="2400" b="1" dirty="0" err="1" smtClean="0"/>
              <a:t>бакиболов</a:t>
            </a:r>
            <a:r>
              <a:rPr lang="ru-RU" sz="2400" dirty="0" smtClean="0"/>
              <a:t> </a:t>
            </a:r>
            <a:r>
              <a:rPr lang="ru-RU" sz="2400" dirty="0"/>
              <a:t>была предсказана </a:t>
            </a:r>
            <a:r>
              <a:rPr lang="ru-RU" sz="2400" dirty="0" smtClean="0"/>
              <a:t>в </a:t>
            </a:r>
            <a:r>
              <a:rPr lang="ru-RU" sz="2400" dirty="0"/>
              <a:t>1971 году в Японии и теоретически обоснована в 1973 году в СССР. </a:t>
            </a:r>
            <a:r>
              <a:rPr lang="ru-RU" sz="2400" dirty="0" smtClean="0"/>
              <a:t>Единственным </a:t>
            </a:r>
            <a:r>
              <a:rPr lang="ru-RU" sz="2400" dirty="0"/>
              <a:t>способом получения </a:t>
            </a:r>
            <a:r>
              <a:rPr lang="ru-RU" sz="2400" dirty="0" smtClean="0"/>
              <a:t>фуллеренов на октябрь 2007 </a:t>
            </a:r>
            <a:r>
              <a:rPr lang="ru-RU" sz="2400" dirty="0"/>
              <a:t>является их </a:t>
            </a:r>
            <a:r>
              <a:rPr lang="ru-RU" sz="2400" b="1" dirty="0"/>
              <a:t>искусственный синтез</a:t>
            </a:r>
            <a:r>
              <a:rPr lang="ru-RU" sz="2400" dirty="0"/>
              <a:t>. Установлено, что фуллерены в значительном количестве содержатся в саже, образующейся в дуговом разряде на графитовых электродах — их раньше просто не замечали.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37" y="1182117"/>
            <a:ext cx="3380763" cy="21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00" y="3387661"/>
            <a:ext cx="2095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24" y="3387661"/>
            <a:ext cx="224143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87337" y="1182117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Гарольд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Крото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0775" y="3406057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Ричард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Смолли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4824" y="3406057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Роберт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домой 10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9818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292" y="116632"/>
            <a:ext cx="8229600" cy="68680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Фуллерен – удивительная молекула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89804"/>
            <a:ext cx="4824536" cy="5551563"/>
          </a:xfrm>
        </p:spPr>
        <p:txBody>
          <a:bodyPr>
            <a:normAutofit/>
          </a:bodyPr>
          <a:lstStyle/>
          <a:p>
            <a:r>
              <a:rPr lang="ru-RU" sz="2400" dirty="0"/>
              <a:t>Первые фуллерены выделяли из конденсированных паров графита, получаемых при лазерном облучении твёрдых графитовых </a:t>
            </a:r>
            <a:r>
              <a:rPr lang="ru-RU" sz="2400" dirty="0" smtClean="0"/>
              <a:t>образцов. Следующий </a:t>
            </a:r>
            <a:r>
              <a:rPr lang="ru-RU" sz="2400" dirty="0"/>
              <a:t>важный шаг был сделан в 1990 году </a:t>
            </a:r>
            <a:r>
              <a:rPr lang="ru-RU" sz="2400" b="1" dirty="0"/>
              <a:t>В. </a:t>
            </a:r>
            <a:r>
              <a:rPr lang="ru-RU" sz="2400" b="1" dirty="0" err="1"/>
              <a:t>Кретчмером</a:t>
            </a:r>
            <a:r>
              <a:rPr lang="ru-RU" sz="2400" b="1" dirty="0"/>
              <a:t>, Лэмбом, Д. Хаффманом и др.</a:t>
            </a:r>
            <a:r>
              <a:rPr lang="ru-RU" sz="2400" dirty="0"/>
              <a:t> Они получили некоторое количество фуллеренов путем сжигания графитовых электродов.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92" y="1340768"/>
            <a:ext cx="367240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70676" y="3779748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Графитовые электроды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48" y="4253611"/>
            <a:ext cx="3658410" cy="248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91555" y="436510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Графит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Управляющая кнопка: домой 8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9818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684"/>
            <a:ext cx="8229600" cy="7540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промышленный синтез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980728"/>
            <a:ext cx="4824536" cy="5733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Современный подход </a:t>
            </a:r>
            <a:r>
              <a:rPr lang="ru-RU" sz="2400" dirty="0"/>
              <a:t>состоит в следующем: сажу, полученную при сжигании графита, смешивают с толуолом или другим органическим </a:t>
            </a:r>
            <a:r>
              <a:rPr lang="ru-RU" sz="2400" dirty="0" smtClean="0"/>
              <a:t>растворителем</a:t>
            </a:r>
            <a:r>
              <a:rPr lang="ru-RU" sz="2400" dirty="0"/>
              <a:t>, затем смесь фильтруют или отгоняют на центрифуге, а оставшийся раствор выпаривают. После удаления растворителя остается тёмный мелкокристаллический осадок — смесь фуллеренов, называемый обычно </a:t>
            </a:r>
            <a:r>
              <a:rPr lang="ru-RU" sz="2400" b="1" dirty="0" err="1"/>
              <a:t>фуллеритом</a:t>
            </a:r>
            <a:r>
              <a:rPr lang="ru-RU" sz="2400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65" y="1340768"/>
            <a:ext cx="3122832" cy="26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55261" y="352740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Сажа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65" y="4149080"/>
            <a:ext cx="312283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77727" y="414908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Толуол</a:t>
            </a:r>
            <a:endParaRPr lang="ru-RU" dirty="0"/>
          </a:p>
        </p:txBody>
      </p:sp>
      <p:sp>
        <p:nvSpPr>
          <p:cNvPr id="9" name="Управляющая кнопка: домой 8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9818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2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12" y="11663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64704"/>
            <a:ext cx="4100266" cy="5971282"/>
          </a:xfrm>
        </p:spPr>
        <p:txBody>
          <a:bodyPr>
            <a:normAutofit/>
          </a:bodyPr>
          <a:lstStyle/>
          <a:p>
            <a:r>
              <a:rPr lang="ru-RU" sz="2400" dirty="0"/>
              <a:t>Атомы углерода в молекуле фуллерена связаны </a:t>
            </a:r>
            <a:r>
              <a:rPr lang="el-GR" sz="2400" dirty="0"/>
              <a:t>σ- </a:t>
            </a:r>
            <a:r>
              <a:rPr lang="ru-RU" sz="2400" dirty="0"/>
              <a:t>и </a:t>
            </a:r>
            <a:r>
              <a:rPr lang="el-GR" sz="2400" dirty="0"/>
              <a:t>π-</a:t>
            </a:r>
            <a:r>
              <a:rPr lang="ru-RU" sz="2400" dirty="0" smtClean="0"/>
              <a:t>связями</a:t>
            </a:r>
          </a:p>
          <a:p>
            <a:r>
              <a:rPr lang="ru-RU" sz="2400" dirty="0"/>
              <a:t>Молекулы удерживаются в кристалле силами </a:t>
            </a:r>
            <a:r>
              <a:rPr lang="ru-RU" sz="2400" dirty="0" smtClean="0"/>
              <a:t>Ван-дер-Ваальса</a:t>
            </a:r>
          </a:p>
          <a:p>
            <a:r>
              <a:rPr lang="ru-RU" sz="2400" dirty="0"/>
              <a:t>При комнатных температурах кристалл С60 имеет </a:t>
            </a:r>
            <a:r>
              <a:rPr lang="ru-RU" sz="2400" dirty="0" smtClean="0"/>
              <a:t>гранецентрированную (ГЦК) </a:t>
            </a:r>
            <a:r>
              <a:rPr lang="ru-RU" sz="2400" dirty="0"/>
              <a:t>кубическую </a:t>
            </a:r>
            <a:r>
              <a:rPr lang="ru-RU" sz="2400" dirty="0" smtClean="0"/>
              <a:t>решётку, при понижении температуры – кубическая решетка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8814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3491716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Кубическая решетка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288146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354" y="598063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ГЦК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Управляющая кнопка: домой 8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9818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0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71"/>
            <a:ext cx="7924800" cy="833641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в медицине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74897"/>
            <a:ext cx="4572000" cy="5760640"/>
          </a:xfrm>
        </p:spPr>
        <p:txBody>
          <a:bodyPr>
            <a:normAutofit/>
          </a:bodyPr>
          <a:lstStyle/>
          <a:p>
            <a:r>
              <a:rPr lang="ru-RU" sz="2400" dirty="0"/>
              <a:t>Ф</a:t>
            </a:r>
            <a:r>
              <a:rPr lang="ru-RU" sz="2400" dirty="0" smtClean="0"/>
              <a:t>уллерен </a:t>
            </a:r>
            <a:r>
              <a:rPr lang="ru-RU" sz="2400" dirty="0"/>
              <a:t>может понижать активность </a:t>
            </a:r>
            <a:r>
              <a:rPr lang="ru-RU" sz="2400" dirty="0" smtClean="0"/>
              <a:t>ВИЧ</a:t>
            </a:r>
          </a:p>
          <a:p>
            <a:r>
              <a:rPr lang="ru-RU" sz="2400" dirty="0" smtClean="0"/>
              <a:t>С помощью фуллеренов можно создавать противоаллергические средства</a:t>
            </a:r>
          </a:p>
          <a:p>
            <a:r>
              <a:rPr lang="ru-RU" sz="2400" dirty="0" smtClean="0"/>
              <a:t>Удобно </a:t>
            </a:r>
            <a:r>
              <a:rPr lang="ru-RU" sz="2400" dirty="0"/>
              <a:t>использовать молекулу фуллерена в качестве вектора для доставки </a:t>
            </a:r>
            <a:r>
              <a:rPr lang="ru-RU" sz="2400" dirty="0" smtClean="0"/>
              <a:t>лекарств</a:t>
            </a:r>
          </a:p>
          <a:p>
            <a:r>
              <a:rPr lang="ru-RU" sz="2400" dirty="0" smtClean="0"/>
              <a:t>Создание новых лекарств, влияющих на здоровье человека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56" y="1618419"/>
            <a:ext cx="4104456" cy="390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5229200"/>
            <a:ext cx="36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Биологические активности фуллеренов</a:t>
            </a: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69818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8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385</TotalTime>
  <Words>613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Горизонт</vt:lpstr>
      <vt:lpstr>Фуллерены: аллотропы углерода</vt:lpstr>
      <vt:lpstr>Содержание</vt:lpstr>
      <vt:lpstr>Фуллерен. Что это?</vt:lpstr>
      <vt:lpstr>Немного из истории</vt:lpstr>
      <vt:lpstr>Предистория</vt:lpstr>
      <vt:lpstr>Фуллерен – удивительная молекула</vt:lpstr>
      <vt:lpstr>Современный промышленный синтез</vt:lpstr>
      <vt:lpstr>Физические свойства</vt:lpstr>
      <vt:lpstr>Применение в медицине</vt:lpstr>
      <vt:lpstr>Получение новых материалов</vt:lpstr>
      <vt:lpstr>Улучшение эксплуатации техники</vt:lpstr>
      <vt:lpstr>Углеродные нанотрубки</vt:lpstr>
      <vt:lpstr>Создание новых конструкционных материалов</vt:lpstr>
      <vt:lpstr>Итоги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Фуллерены: аллотропы углерода</dc:title>
  <dc:creator>чсвфыс</dc:creator>
  <cp:lastModifiedBy>Владелец</cp:lastModifiedBy>
  <cp:revision>52</cp:revision>
  <dcterms:created xsi:type="dcterms:W3CDTF">2013-02-20T17:46:15Z</dcterms:created>
  <dcterms:modified xsi:type="dcterms:W3CDTF">2015-01-09T16:40:40Z</dcterms:modified>
</cp:coreProperties>
</file>