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A4933-46FD-426A-ACE7-98C13650B507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60446-37CC-4ED0-A04D-891271EAF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3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5C0C2E-3BC5-4C17-889D-B83A6100760E}" type="slidenum"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61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6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526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62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0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01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61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1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4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6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4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0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2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1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2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486400"/>
          </a:xfrm>
        </p:spPr>
        <p:txBody>
          <a:bodyPr>
            <a:normAutofit/>
          </a:bodyPr>
          <a:lstStyle/>
          <a:p>
            <a:pPr algn="ctr"/>
            <a:r>
              <a:rPr lang="ru-RU" sz="8800" i="1" dirty="0" smtClean="0">
                <a:latin typeface="Calibri" panose="020F0502020204030204" pitchFamily="34" charset="0"/>
              </a:rPr>
              <a:t>Природные источники углеводородов</a:t>
            </a:r>
            <a:endParaRPr lang="ru-RU" sz="8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807676"/>
          </a:xfrm>
        </p:spPr>
        <p:txBody>
          <a:bodyPr/>
          <a:lstStyle/>
          <a:p>
            <a:pPr lvl="0"/>
            <a:r>
              <a:rPr lang="ru-RU" i="1" dirty="0">
                <a:latin typeface="Calibri" panose="020F0502020204030204" pitchFamily="34" charset="0"/>
              </a:rPr>
              <a:t>Нефть – это «сгусток энергии». С помощью всего лишь 1 мл нефти можно нагреть на один градус целое ведро воды. По концентрации энергии в единице объема нефть занимает первое место среди природных </a:t>
            </a:r>
            <a:r>
              <a:rPr lang="ru-RU" i="1" dirty="0" smtClean="0">
                <a:latin typeface="Calibri" panose="020F0502020204030204" pitchFamily="34" charset="0"/>
              </a:rPr>
              <a:t>веществ</a:t>
            </a:r>
            <a:r>
              <a:rPr lang="ru-RU" i="1" dirty="0">
                <a:latin typeface="Calibri" panose="020F0502020204030204" pitchFamily="34" charset="0"/>
              </a:rPr>
              <a:t/>
            </a:r>
            <a:br>
              <a:rPr lang="ru-RU" i="1" dirty="0">
                <a:latin typeface="Calibri" panose="020F0502020204030204" pitchFamily="34" charset="0"/>
              </a:rPr>
            </a:br>
            <a:endParaRPr lang="ru-RU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92346"/>
          </a:xfrm>
        </p:spPr>
        <p:txBody>
          <a:bodyPr/>
          <a:lstStyle/>
          <a:p>
            <a:pPr lvl="0"/>
            <a:r>
              <a:rPr lang="ru-RU" i="1" dirty="0">
                <a:latin typeface="Calibri" panose="020F0502020204030204" pitchFamily="34" charset="0"/>
              </a:rPr>
              <a:t>В каждой капле нефти содержится более 900 различных химических соединений, более половины химических элементов периодической </a:t>
            </a:r>
            <a:r>
              <a:rPr lang="ru-RU" i="1" dirty="0" smtClean="0">
                <a:latin typeface="Calibri" panose="020F0502020204030204" pitchFamily="34" charset="0"/>
              </a:rPr>
              <a:t>системы</a:t>
            </a:r>
            <a:r>
              <a:rPr lang="ru-RU" i="1" dirty="0">
                <a:latin typeface="Calibri" panose="020F0502020204030204" pitchFamily="34" charset="0"/>
              </a:rPr>
              <a:t/>
            </a:r>
            <a:br>
              <a:rPr lang="ru-RU" i="1" dirty="0">
                <a:latin typeface="Calibri" panose="020F0502020204030204" pitchFamily="34" charset="0"/>
              </a:rPr>
            </a:br>
            <a:endParaRPr lang="ru-RU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4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135" y="378940"/>
            <a:ext cx="6203091" cy="5725297"/>
          </a:xfrm>
        </p:spPr>
        <p:txBody>
          <a:bodyPr/>
          <a:lstStyle/>
          <a:p>
            <a:pPr lvl="0"/>
            <a:r>
              <a:rPr lang="ru-RU" i="1" dirty="0">
                <a:latin typeface="Calibri" panose="020F0502020204030204" pitchFamily="34" charset="0"/>
              </a:rPr>
              <a:t>Дерево </a:t>
            </a:r>
            <a:r>
              <a:rPr lang="ru-RU" i="1" dirty="0" err="1">
                <a:latin typeface="Calibri" panose="020F0502020204030204" pitchFamily="34" charset="0"/>
              </a:rPr>
              <a:t>ханга</a:t>
            </a:r>
            <a:r>
              <a:rPr lang="ru-RU" i="1" dirty="0">
                <a:latin typeface="Calibri" panose="020F0502020204030204" pitchFamily="34" charset="0"/>
              </a:rPr>
              <a:t> </a:t>
            </a:r>
            <a:r>
              <a:rPr lang="ru-RU" i="1" dirty="0">
                <a:latin typeface="Calibri" panose="020F0502020204030204" pitchFamily="34" charset="0"/>
              </a:rPr>
              <a:t> </a:t>
            </a:r>
            <a:r>
              <a:rPr lang="ru-RU" i="1" dirty="0" smtClean="0">
                <a:latin typeface="Calibri" panose="020F0502020204030204" pitchFamily="34" charset="0"/>
              </a:rPr>
              <a:t>(</a:t>
            </a:r>
            <a:r>
              <a:rPr lang="ru-RU" i="1" dirty="0" err="1" smtClean="0">
                <a:latin typeface="Calibri" panose="020F0502020204030204" pitchFamily="34" charset="0"/>
              </a:rPr>
              <a:t>Питтоспорум</a:t>
            </a:r>
            <a:r>
              <a:rPr lang="ru-RU" i="1" dirty="0" smtClean="0">
                <a:latin typeface="Calibri" panose="020F0502020204030204" pitchFamily="34" charset="0"/>
              </a:rPr>
              <a:t> смолоносный</a:t>
            </a:r>
            <a:r>
              <a:rPr lang="ru-RU" dirty="0" smtClean="0"/>
              <a:t> </a:t>
            </a:r>
            <a:r>
              <a:rPr lang="ru-RU" i="1" dirty="0">
                <a:latin typeface="Calibri" panose="020F0502020204030204" pitchFamily="34" charset="0"/>
              </a:rPr>
              <a:t>нефтяное дерево - род </a:t>
            </a:r>
            <a:r>
              <a:rPr lang="ru-RU" i="1" dirty="0" smtClean="0">
                <a:latin typeface="Calibri" panose="020F0502020204030204" pitchFamily="34" charset="0"/>
              </a:rPr>
              <a:t>вечнозелёных)на </a:t>
            </a:r>
            <a:r>
              <a:rPr lang="ru-RU" i="1" dirty="0">
                <a:latin typeface="Calibri" panose="020F0502020204030204" pitchFamily="34" charset="0"/>
              </a:rPr>
              <a:t>Филиппинах содержит практически чистую нефть.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558" y="2520778"/>
            <a:ext cx="5066270" cy="406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211" y="1013253"/>
            <a:ext cx="9875520" cy="5741773"/>
          </a:xfrm>
        </p:spPr>
        <p:txBody>
          <a:bodyPr>
            <a:noAutofit/>
          </a:bodyPr>
          <a:lstStyle/>
          <a:p>
            <a:pPr lvl="0"/>
            <a:r>
              <a:rPr lang="ru-RU" i="1" dirty="0">
                <a:latin typeface="Calibri" panose="020F0502020204030204" pitchFamily="34" charset="0"/>
              </a:rPr>
              <a:t>Из нефти получают даже продукты питания – искусственные масла, синтетический белок, которым подкармливают животных и птиц. Эксперты ВОЗ предполагают, что в ХХ</a:t>
            </a:r>
            <a:r>
              <a:rPr lang="en-US" i="1" dirty="0">
                <a:latin typeface="Calibri" panose="020F0502020204030204" pitchFamily="34" charset="0"/>
              </a:rPr>
              <a:t>I</a:t>
            </a:r>
            <a:r>
              <a:rPr lang="ru-RU" i="1" dirty="0">
                <a:latin typeface="Calibri" panose="020F0502020204030204" pitchFamily="34" charset="0"/>
              </a:rPr>
              <a:t> – </a:t>
            </a:r>
            <a:r>
              <a:rPr lang="en-US" i="1" dirty="0">
                <a:latin typeface="Calibri" panose="020F0502020204030204" pitchFamily="34" charset="0"/>
              </a:rPr>
              <a:t>XXII </a:t>
            </a:r>
            <a:r>
              <a:rPr lang="ru-RU" i="1" dirty="0">
                <a:latin typeface="Calibri" panose="020F0502020204030204" pitchFamily="34" charset="0"/>
              </a:rPr>
              <a:t>в. Рацион каждого человека на 25-30 % будет состоять из заменителей мяса и </a:t>
            </a:r>
            <a:r>
              <a:rPr lang="ru-RU" i="1" dirty="0" smtClean="0">
                <a:latin typeface="Calibri" panose="020F0502020204030204" pitchFamily="34" charset="0"/>
              </a:rPr>
              <a:t>молока</a:t>
            </a:r>
            <a:r>
              <a:rPr lang="ru-RU" i="1" dirty="0">
                <a:latin typeface="Calibri" panose="020F0502020204030204" pitchFamily="34" charset="0"/>
              </a:rPr>
              <a:t/>
            </a:r>
            <a:br>
              <a:rPr lang="ru-RU" i="1" dirty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> </a:t>
            </a:r>
            <a:br>
              <a:rPr lang="ru-RU" dirty="0">
                <a:latin typeface="Calibri" panose="020F0502020204030204" pitchFamily="34" charset="0"/>
              </a:rPr>
            </a:b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0578" y="650790"/>
            <a:ext cx="9875520" cy="5799438"/>
          </a:xfrm>
        </p:spPr>
        <p:txBody>
          <a:bodyPr/>
          <a:lstStyle/>
          <a:p>
            <a:pPr lvl="0"/>
            <a:r>
              <a:rPr lang="ru-RU" i="1" dirty="0">
                <a:latin typeface="Calibri" panose="020F0502020204030204" pitchFamily="34" charset="0"/>
              </a:rPr>
              <a:t>Нефть бывает чрезвычайно вязкой, плотной, очень неудобной для добычи. Например, из омской нефти можно вырезать кубик, который сохраняет свою форму несколько дней, мангышлакская нефть не вытекает даже из перевернутого </a:t>
            </a:r>
            <a:r>
              <a:rPr lang="ru-RU" i="1" dirty="0" smtClean="0">
                <a:latin typeface="Calibri" panose="020F0502020204030204" pitchFamily="34" charset="0"/>
              </a:rPr>
              <a:t>сосуда</a:t>
            </a:r>
            <a:r>
              <a:rPr lang="ru-RU" i="1" dirty="0">
                <a:latin typeface="Calibri" panose="020F0502020204030204" pitchFamily="34" charset="0"/>
              </a:rPr>
              <a:t/>
            </a:r>
            <a:br>
              <a:rPr lang="ru-RU" i="1" dirty="0">
                <a:latin typeface="Calibri" panose="020F0502020204030204" pitchFamily="34" charset="0"/>
              </a:rPr>
            </a:br>
            <a:endParaRPr lang="ru-RU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2937"/>
              </p:ext>
            </p:extLst>
          </p:nvPr>
        </p:nvGraphicFramePr>
        <p:xfrm>
          <a:off x="988539" y="476675"/>
          <a:ext cx="10363201" cy="622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7765"/>
                <a:gridCol w="3024636"/>
                <a:gridCol w="2590800"/>
              </a:tblGrid>
              <a:tr h="3527167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Состав:</a:t>
                      </a:r>
                    </a:p>
                    <a:p>
                      <a:endParaRPr lang="ru-RU" u="sng" dirty="0" smtClean="0"/>
                    </a:p>
                    <a:p>
                      <a:r>
                        <a:rPr lang="ru-RU" dirty="0" smtClean="0"/>
                        <a:t>Каменный уголь-это горючая порода растительного происхождения, основным</a:t>
                      </a:r>
                      <a:r>
                        <a:rPr lang="ru-RU" baseline="0" dirty="0" smtClean="0"/>
                        <a:t> элементом который является углерод.</a:t>
                      </a:r>
                    </a:p>
                    <a:p>
                      <a:r>
                        <a:rPr lang="ru-RU" baseline="0" dirty="0" smtClean="0"/>
                        <a:t>1.Свободный углерод-до 100%</a:t>
                      </a:r>
                    </a:p>
                    <a:p>
                      <a:r>
                        <a:rPr lang="ru-RU" baseline="0" dirty="0" smtClean="0"/>
                        <a:t>2.Циклические органические соединения, содержащие</a:t>
                      </a:r>
                      <a:r>
                        <a:rPr lang="en-US" baseline="0" dirty="0" smtClean="0"/>
                        <a:t> C</a:t>
                      </a:r>
                      <a:r>
                        <a:rPr lang="ru-RU" baseline="0" dirty="0" smtClean="0"/>
                        <a:t>, </a:t>
                      </a:r>
                      <a:r>
                        <a:rPr lang="en-US" baseline="0" dirty="0" smtClean="0"/>
                        <a:t>H</a:t>
                      </a:r>
                      <a:r>
                        <a:rPr lang="ru-RU" baseline="0" dirty="0" smtClean="0"/>
                        <a:t>, </a:t>
                      </a:r>
                      <a:r>
                        <a:rPr lang="en-US" baseline="0" dirty="0" smtClean="0"/>
                        <a:t>O, N, S.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3.Неорганические  вещества.</a:t>
                      </a:r>
                    </a:p>
                    <a:p>
                      <a:r>
                        <a:rPr lang="ru-RU" baseline="0" dirty="0" smtClean="0"/>
                        <a:t>4.Вода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Свойства:</a:t>
                      </a:r>
                    </a:p>
                    <a:p>
                      <a:endParaRPr lang="ru-RU" u="sng" dirty="0" smtClean="0"/>
                    </a:p>
                    <a:p>
                      <a:r>
                        <a:rPr lang="ru-RU" dirty="0" smtClean="0"/>
                        <a:t>Каменный уголь черного цвета,</a:t>
                      </a:r>
                      <a:r>
                        <a:rPr lang="ru-RU" baseline="0" dirty="0" smtClean="0"/>
                        <a:t> блестит, твердый, но хрупкий, в воде не растворяется.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Способы переработки:</a:t>
                      </a:r>
                    </a:p>
                    <a:p>
                      <a:endParaRPr lang="ru-RU" u="sng" dirty="0" smtClean="0"/>
                    </a:p>
                    <a:p>
                      <a:r>
                        <a:rPr lang="ru-RU" dirty="0" smtClean="0"/>
                        <a:t>Пиролиз или коксование-уголь</a:t>
                      </a:r>
                      <a:r>
                        <a:rPr lang="ru-RU" baseline="0" dirty="0" smtClean="0"/>
                        <a:t> нагревается в специальных печах, куда не поступает воздух</a:t>
                      </a:r>
                      <a:endParaRPr lang="ru-RU" dirty="0"/>
                    </a:p>
                  </a:txBody>
                  <a:tcPr/>
                </a:tc>
              </a:tr>
              <a:tr h="2693521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Месторождение:</a:t>
                      </a:r>
                    </a:p>
                    <a:p>
                      <a:endParaRPr lang="ru-RU" u="sng" dirty="0" smtClean="0"/>
                    </a:p>
                    <a:p>
                      <a:r>
                        <a:rPr lang="ru-RU" baseline="0" dirty="0" smtClean="0"/>
                        <a:t>Запасы угля превышают запасы нефти и газа.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u="sng" dirty="0" smtClean="0"/>
                        <a:t>Продукты переработки и их применение:</a:t>
                      </a:r>
                    </a:p>
                    <a:p>
                      <a:r>
                        <a:rPr lang="ru-RU" dirty="0" smtClean="0"/>
                        <a:t>1.Кокс- металлургия (в доменных печах);</a:t>
                      </a:r>
                    </a:p>
                    <a:p>
                      <a:r>
                        <a:rPr lang="ru-RU" dirty="0" smtClean="0"/>
                        <a:t>2.Каменноугольная смола - источник </a:t>
                      </a:r>
                    </a:p>
                    <a:p>
                      <a:r>
                        <a:rPr lang="ru-RU" dirty="0" smtClean="0"/>
                        <a:t>ароматических углеводородов (фенол, нафталин и другие соединения);</a:t>
                      </a:r>
                    </a:p>
                    <a:p>
                      <a:r>
                        <a:rPr lang="ru-RU" dirty="0" smtClean="0"/>
                        <a:t>3.Аммиачная</a:t>
                      </a:r>
                      <a:r>
                        <a:rPr lang="ru-RU" baseline="0" dirty="0" smtClean="0"/>
                        <a:t> вода идет на производство азотных удобрений;</a:t>
                      </a:r>
                    </a:p>
                    <a:p>
                      <a:r>
                        <a:rPr lang="ru-RU" baseline="0" dirty="0" smtClean="0"/>
                        <a:t>4.Коксовый газ-топливо, химическое сырье для получения водорода, аммиака, этилена.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27648" y="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Каменный</a:t>
                      </a:r>
                      <a:r>
                        <a:rPr lang="ru-RU" baseline="0" dirty="0" smtClean="0"/>
                        <a:t> уголь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6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8728" y="700217"/>
            <a:ext cx="11353801" cy="6985686"/>
          </a:xfrm>
        </p:spPr>
        <p:txBody>
          <a:bodyPr>
            <a:normAutofit fontScale="90000"/>
          </a:bodyPr>
          <a:lstStyle/>
          <a:p>
            <a:pPr lvl="0"/>
            <a:r>
              <a:rPr lang="ru-RU" sz="3300" i="1" dirty="0" smtClean="0">
                <a:latin typeface="Calibri" panose="020F0502020204030204" pitchFamily="34" charset="0"/>
              </a:rPr>
              <a:t>ПУТИ РЕШЕНИЯ ЭНЕРГЕТИЧЕСКИХ ПРОБЛЕМ</a:t>
            </a:r>
            <a:br>
              <a:rPr lang="ru-RU" sz="3300" i="1" dirty="0" smtClean="0">
                <a:latin typeface="Calibri" panose="020F0502020204030204" pitchFamily="34" charset="0"/>
              </a:rPr>
            </a:br>
            <a:r>
              <a:rPr lang="ru-RU" sz="3300" i="1" dirty="0" smtClean="0">
                <a:latin typeface="Calibri" panose="020F0502020204030204" pitchFamily="34" charset="0"/>
              </a:rPr>
              <a:t>1. Поиск </a:t>
            </a:r>
            <a:r>
              <a:rPr lang="ru-RU" sz="3300" i="1" dirty="0">
                <a:latin typeface="Calibri" panose="020F0502020204030204" pitchFamily="34" charset="0"/>
              </a:rPr>
              <a:t>и использование новых источников энергии – солнечной, гидротермальной, водородной ядерной и др.</a:t>
            </a:r>
            <a:br>
              <a:rPr lang="ru-RU" sz="3300" i="1" dirty="0">
                <a:latin typeface="Calibri" panose="020F0502020204030204" pitchFamily="34" charset="0"/>
              </a:rPr>
            </a:br>
            <a:r>
              <a:rPr lang="ru-RU" sz="3300" i="1" dirty="0" smtClean="0">
                <a:latin typeface="Calibri" panose="020F0502020204030204" pitchFamily="34" charset="0"/>
              </a:rPr>
              <a:t>2. Экономия </a:t>
            </a:r>
            <a:r>
              <a:rPr lang="ru-RU" sz="3300" i="1" dirty="0">
                <a:latin typeface="Calibri" panose="020F0502020204030204" pitchFamily="34" charset="0"/>
              </a:rPr>
              <a:t>потребления энергии за счет улучшения технологии ее использования.</a:t>
            </a:r>
            <a:br>
              <a:rPr lang="ru-RU" sz="3300" i="1" dirty="0">
                <a:latin typeface="Calibri" panose="020F0502020204030204" pitchFamily="34" charset="0"/>
              </a:rPr>
            </a:br>
            <a:r>
              <a:rPr lang="ru-RU" sz="3300" i="1" dirty="0" smtClean="0">
                <a:latin typeface="Calibri" panose="020F0502020204030204" pitchFamily="34" charset="0"/>
              </a:rPr>
              <a:t>3. Предполагается</a:t>
            </a:r>
            <a:r>
              <a:rPr lang="ru-RU" sz="3300" i="1" dirty="0">
                <a:latin typeface="Calibri" panose="020F0502020204030204" pitchFamily="34" charset="0"/>
              </a:rPr>
              <a:t>, что энергетическая стратегия нашей страны будет ориентирована в ближайшем будущем на преимущественное развитие газовой промышленности. Использование газа в энергетике значительно снизит экологические проблемы. Уже сегодня большое значение придается синтетическому топливу, полученному из угля. При этом можно увеличить долю нефти в органическом синтезе.</a:t>
            </a:r>
            <a:br>
              <a:rPr lang="ru-RU" sz="3300" i="1" dirty="0">
                <a:latin typeface="Calibri" panose="020F0502020204030204" pitchFamily="34" charset="0"/>
              </a:rPr>
            </a:br>
            <a:r>
              <a:rPr lang="ru-RU" sz="3300" i="1" dirty="0">
                <a:latin typeface="Calibri" panose="020F0502020204030204" pitchFamily="34" charset="0"/>
              </a:rPr>
              <a:t> </a:t>
            </a:r>
            <a:br>
              <a:rPr lang="ru-RU" sz="3300" i="1" dirty="0">
                <a:latin typeface="Calibri" panose="020F0502020204030204" pitchFamily="34" charset="0"/>
              </a:rPr>
            </a:br>
            <a:r>
              <a:rPr lang="ru-RU" sz="3200" i="1" dirty="0">
                <a:latin typeface="Calibri" panose="020F0502020204030204" pitchFamily="34" charset="0"/>
              </a:rPr>
              <a:t> </a:t>
            </a:r>
            <a:br>
              <a:rPr lang="ru-RU" sz="3200" i="1" dirty="0">
                <a:latin typeface="Calibri" panose="020F0502020204030204" pitchFamily="34" charset="0"/>
              </a:rPr>
            </a:br>
            <a:endParaRPr lang="ru-RU" sz="32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58" y="321276"/>
            <a:ext cx="5082747" cy="629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97" y="263610"/>
            <a:ext cx="11013989" cy="633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6039" y="1146412"/>
            <a:ext cx="34938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/>
              <a:t>Состав:</a:t>
            </a:r>
          </a:p>
          <a:p>
            <a:r>
              <a:rPr lang="ru-RU" sz="1600" dirty="0" smtClean="0"/>
              <a:t>1.Метан </a:t>
            </a:r>
            <a:r>
              <a:rPr lang="ru-RU" sz="1600" dirty="0"/>
              <a:t>92-98%</a:t>
            </a:r>
          </a:p>
          <a:p>
            <a:r>
              <a:rPr lang="ru-RU" sz="1600" dirty="0"/>
              <a:t>2.Этан 0.5-4%</a:t>
            </a:r>
          </a:p>
          <a:p>
            <a:r>
              <a:rPr lang="ru-RU" sz="1600" dirty="0"/>
              <a:t>3.Пропан 0.2-1.5</a:t>
            </a:r>
          </a:p>
          <a:p>
            <a:r>
              <a:rPr lang="ru-RU" sz="1600" dirty="0"/>
              <a:t>4.Бутан 0.1-1%</a:t>
            </a:r>
          </a:p>
          <a:p>
            <a:r>
              <a:rPr lang="ru-RU" sz="1600" dirty="0"/>
              <a:t>5.водород</a:t>
            </a:r>
            <a:r>
              <a:rPr lang="ru-RU" sz="1600" dirty="0" smtClean="0"/>
              <a:t>, сероводород</a:t>
            </a:r>
            <a:r>
              <a:rPr lang="ru-RU" sz="1600" dirty="0"/>
              <a:t>,</a:t>
            </a:r>
          </a:p>
          <a:p>
            <a:r>
              <a:rPr lang="ru-RU" sz="1600" dirty="0" smtClean="0"/>
              <a:t>диоксид </a:t>
            </a:r>
            <a:r>
              <a:rPr lang="ru-RU" sz="1600" dirty="0"/>
              <a:t>углерода</a:t>
            </a:r>
            <a:r>
              <a:rPr lang="ru-RU" sz="1600" dirty="0" smtClean="0"/>
              <a:t>, азот</a:t>
            </a:r>
            <a:r>
              <a:rPr lang="ru-RU" sz="1600" dirty="0"/>
              <a:t>,</a:t>
            </a:r>
          </a:p>
          <a:p>
            <a:r>
              <a:rPr lang="ru-RU" sz="1600" dirty="0"/>
              <a:t>гелий.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421" y="245660"/>
            <a:ext cx="3302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Природный газ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8148" y="1029381"/>
            <a:ext cx="42401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/>
              <a:t>Свойства:</a:t>
            </a:r>
            <a:r>
              <a:rPr lang="ru-RU" sz="1600" dirty="0"/>
              <a:t>-Не имеет цвета и запаха,</a:t>
            </a:r>
          </a:p>
          <a:p>
            <a:r>
              <a:rPr lang="ru-RU" sz="1600" dirty="0" smtClean="0"/>
              <a:t>-Самовозгорается </a:t>
            </a:r>
            <a:r>
              <a:rPr lang="ru-RU" sz="1600" dirty="0"/>
              <a:t>при </a:t>
            </a:r>
            <a:r>
              <a:rPr lang="ru-RU" sz="1600" dirty="0" smtClean="0"/>
              <a:t>650</a:t>
            </a:r>
            <a:r>
              <a:rPr lang="ru-RU" sz="1600" dirty="0"/>
              <a:t>˚</a:t>
            </a:r>
            <a:r>
              <a:rPr lang="ru-RU" sz="1600" dirty="0" smtClean="0"/>
              <a:t>C</a:t>
            </a:r>
            <a:r>
              <a:rPr lang="ru-RU" sz="1600" dirty="0"/>
              <a:t>,</a:t>
            </a:r>
          </a:p>
          <a:p>
            <a:r>
              <a:rPr lang="ru-RU" sz="1600" dirty="0"/>
              <a:t>-Взрывоопасен в смеси с воздухом 1:3,</a:t>
            </a:r>
          </a:p>
          <a:p>
            <a:r>
              <a:rPr lang="ru-RU" sz="1600" dirty="0"/>
              <a:t>-Легче воздуха.</a:t>
            </a:r>
          </a:p>
          <a:p>
            <a:r>
              <a:rPr lang="ru-RU" sz="1600" i="1" u="sng" dirty="0"/>
              <a:t>Способы переработки:</a:t>
            </a:r>
          </a:p>
          <a:p>
            <a:r>
              <a:rPr lang="ru-RU" sz="1600" dirty="0" smtClean="0"/>
              <a:t>1 этап- Осушка газа,2 этап- Очистка </a:t>
            </a:r>
            <a:r>
              <a:rPr lang="ru-RU" sz="1600" dirty="0"/>
              <a:t>газа</a:t>
            </a:r>
            <a:r>
              <a:rPr lang="ru-RU" sz="1600" dirty="0" smtClean="0"/>
              <a:t>, 3 этап-Низкотемпературная </a:t>
            </a:r>
            <a:r>
              <a:rPr lang="ru-RU" sz="1600" dirty="0"/>
              <a:t>ректификация</a:t>
            </a:r>
            <a:r>
              <a:rPr lang="ru-RU" sz="1600" dirty="0" smtClean="0"/>
              <a:t>, 4 этап-Превращение </a:t>
            </a:r>
            <a:r>
              <a:rPr lang="ru-RU" sz="1600" dirty="0" err="1" smtClean="0"/>
              <a:t>алканов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96039" y="3441423"/>
            <a:ext cx="35484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/>
              <a:t>Месторождение:</a:t>
            </a:r>
          </a:p>
          <a:p>
            <a:r>
              <a:rPr lang="ru-RU" sz="1600" dirty="0"/>
              <a:t>В осадочной оболочке земной коры;</a:t>
            </a:r>
          </a:p>
          <a:p>
            <a:r>
              <a:rPr lang="ru-RU" sz="1600" dirty="0"/>
              <a:t>Залегает </a:t>
            </a:r>
            <a:r>
              <a:rPr lang="ru-RU" sz="1600" dirty="0" smtClean="0"/>
              <a:t>глубже, </a:t>
            </a:r>
            <a:r>
              <a:rPr lang="ru-RU" sz="1600" dirty="0"/>
              <a:t>чем нефть</a:t>
            </a:r>
          </a:p>
          <a:p>
            <a:r>
              <a:rPr lang="ru-RU" sz="1600" dirty="0"/>
              <a:t>или в виде </a:t>
            </a:r>
            <a:r>
              <a:rPr lang="ru-RU" sz="1600" dirty="0" smtClean="0"/>
              <a:t>газовой </a:t>
            </a:r>
            <a:r>
              <a:rPr lang="ru-RU" sz="1600" dirty="0"/>
              <a:t>шапки </a:t>
            </a:r>
          </a:p>
          <a:p>
            <a:r>
              <a:rPr lang="ru-RU" sz="1600" dirty="0"/>
              <a:t>нефтегазовых месторождений;</a:t>
            </a:r>
          </a:p>
          <a:p>
            <a:r>
              <a:rPr lang="ru-RU" sz="1600" dirty="0"/>
              <a:t>В РФ </a:t>
            </a:r>
            <a:r>
              <a:rPr lang="ru-RU" sz="1600" dirty="0" smtClean="0"/>
              <a:t>-Уренгойское </a:t>
            </a:r>
            <a:r>
              <a:rPr lang="ru-RU" sz="1600" dirty="0"/>
              <a:t>и Оренбургское месторождение.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4457" y="3441423"/>
            <a:ext cx="35650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/>
              <a:t>Продукты переработки:</a:t>
            </a:r>
          </a:p>
          <a:p>
            <a:r>
              <a:rPr lang="ru-RU" sz="1600" dirty="0" smtClean="0"/>
              <a:t>-Топливо </a:t>
            </a:r>
            <a:r>
              <a:rPr lang="ru-RU" sz="1600" dirty="0"/>
              <a:t>в быту, </a:t>
            </a:r>
            <a:r>
              <a:rPr lang="ru-RU" sz="1600" dirty="0" smtClean="0"/>
              <a:t>-Топливо </a:t>
            </a:r>
            <a:r>
              <a:rPr lang="ru-RU" sz="1600" dirty="0"/>
              <a:t>для машин </a:t>
            </a:r>
            <a:r>
              <a:rPr lang="ru-RU" sz="1600" dirty="0" smtClean="0"/>
              <a:t>(</a:t>
            </a:r>
            <a:r>
              <a:rPr lang="ru-RU" sz="1600" dirty="0" err="1" smtClean="0"/>
              <a:t>газотопливная</a:t>
            </a:r>
            <a:r>
              <a:rPr lang="ru-RU" sz="1600" dirty="0" smtClean="0"/>
              <a:t> </a:t>
            </a:r>
            <a:r>
              <a:rPr lang="ru-RU" sz="1600" dirty="0"/>
              <a:t>система автомобиля),</a:t>
            </a:r>
          </a:p>
          <a:p>
            <a:r>
              <a:rPr lang="ru-RU" sz="1600" dirty="0" smtClean="0"/>
              <a:t>-Получают спирт</a:t>
            </a:r>
            <a:r>
              <a:rPr lang="ru-RU" sz="1600" dirty="0"/>
              <a:t>, каучук, синтетические волокна, </a:t>
            </a:r>
          </a:p>
          <a:p>
            <a:r>
              <a:rPr lang="ru-RU" sz="1600" dirty="0" smtClean="0"/>
              <a:t>Синтез- газ, идущий на получение аммиака, спирта.</a:t>
            </a:r>
            <a:endParaRPr lang="ru-RU" sz="1600" dirty="0"/>
          </a:p>
          <a:p>
            <a:endParaRPr lang="ru-RU" sz="1600" dirty="0"/>
          </a:p>
        </p:txBody>
      </p:sp>
      <p:pic>
        <p:nvPicPr>
          <p:cNvPr id="13" name="Рисунок 1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741" y="2177463"/>
            <a:ext cx="3703748" cy="3043463"/>
          </a:xfrm>
          <a:prstGeom prst="rect">
            <a:avLst/>
          </a:prstGeom>
        </p:spPr>
      </p:pic>
      <p:cxnSp>
        <p:nvCxnSpPr>
          <p:cNvPr id="23" name="Прямая соединительная линия 22"/>
          <p:cNvCxnSpPr/>
          <p:nvPr/>
        </p:nvCxnSpPr>
        <p:spPr>
          <a:xfrm flipV="1">
            <a:off x="705024" y="1134722"/>
            <a:ext cx="7033259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6039" y="5503526"/>
            <a:ext cx="70422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96039" y="1146412"/>
            <a:ext cx="0" cy="43571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720314" y="1133098"/>
            <a:ext cx="17969" cy="43637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96039" y="3314984"/>
            <a:ext cx="70422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480179" y="1146412"/>
            <a:ext cx="0" cy="21785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89865" y="3324969"/>
            <a:ext cx="22803" cy="21719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3480179" y="2094910"/>
            <a:ext cx="42401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0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847266"/>
              </p:ext>
            </p:extLst>
          </p:nvPr>
        </p:nvGraphicFramePr>
        <p:xfrm>
          <a:off x="1919536" y="626075"/>
          <a:ext cx="8352928" cy="5827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2088232"/>
                <a:gridCol w="2088232"/>
              </a:tblGrid>
              <a:tr h="2771501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Состав:</a:t>
                      </a:r>
                    </a:p>
                    <a:p>
                      <a:r>
                        <a:rPr lang="ru-RU" dirty="0" smtClean="0"/>
                        <a:t>Метан(40%), </a:t>
                      </a:r>
                    </a:p>
                    <a:p>
                      <a:r>
                        <a:rPr lang="ru-RU" dirty="0" smtClean="0"/>
                        <a:t>этан(20%), </a:t>
                      </a:r>
                    </a:p>
                    <a:p>
                      <a:r>
                        <a:rPr lang="ru-RU" dirty="0" smtClean="0"/>
                        <a:t>пропан(18%), бутан(0,2%),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более тяжелые углеводороды(4,7%), углекислый газ, сероводород, азот.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Свойства:</a:t>
                      </a:r>
                    </a:p>
                    <a:p>
                      <a:r>
                        <a:rPr lang="ru-RU" dirty="0" smtClean="0"/>
                        <a:t>Очень</a:t>
                      </a:r>
                      <a:r>
                        <a:rPr lang="ru-RU" baseline="0" dirty="0" smtClean="0"/>
                        <a:t> разнообразны, в основном свойства низших углеводородов.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переработки:</a:t>
                      </a:r>
                    </a:p>
                    <a:p>
                      <a:r>
                        <a:rPr lang="ru-RU" dirty="0" smtClean="0"/>
                        <a:t>Перегонка.</a:t>
                      </a:r>
                      <a:endParaRPr lang="ru-RU" dirty="0"/>
                    </a:p>
                  </a:txBody>
                  <a:tcPr/>
                </a:tc>
              </a:tr>
              <a:tr h="3055758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Месторождения:</a:t>
                      </a:r>
                    </a:p>
                    <a:p>
                      <a:r>
                        <a:rPr lang="ru-RU" dirty="0" smtClean="0"/>
                        <a:t>Сопутствует</a:t>
                      </a:r>
                      <a:r>
                        <a:rPr lang="ru-RU" baseline="0" dirty="0" smtClean="0"/>
                        <a:t> нефти. Объем газа (в кубометрах), приходящийся на 1 т нефти, зависит от условий формирования и залегания нефтяных месторождений и может изменяться от 1-2 до нескольких тысяч кубометров на 1 т нефти.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Продукты переработки и применение:</a:t>
                      </a:r>
                    </a:p>
                    <a:p>
                      <a:r>
                        <a:rPr lang="ru-RU" dirty="0" smtClean="0"/>
                        <a:t>1. «Сухой газ»: топливо</a:t>
                      </a:r>
                    </a:p>
                    <a:p>
                      <a:r>
                        <a:rPr lang="ru-RU" dirty="0" smtClean="0"/>
                        <a:t>2. Пропан-бутановая смесь:</a:t>
                      </a:r>
                      <a:r>
                        <a:rPr lang="ru-RU" baseline="0" dirty="0" smtClean="0"/>
                        <a:t> топливо, распылитель аэрозолей, сырье для органического синтеза.</a:t>
                      </a:r>
                    </a:p>
                    <a:p>
                      <a:r>
                        <a:rPr lang="ru-RU" baseline="0" dirty="0" smtClean="0"/>
                        <a:t>3. Газовый бензин: добавка к моторному топливу для улучшения его качества.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68497"/>
              </p:ext>
            </p:extLst>
          </p:nvPr>
        </p:nvGraphicFramePr>
        <p:xfrm>
          <a:off x="3071664" y="172994"/>
          <a:ext cx="6096000" cy="436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36606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                               Попутный газ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9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83892" y="197708"/>
            <a:ext cx="3200340" cy="53546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Нефть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226906"/>
              </p:ext>
            </p:extLst>
          </p:nvPr>
        </p:nvGraphicFramePr>
        <p:xfrm>
          <a:off x="601361" y="683741"/>
          <a:ext cx="11038703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709"/>
                <a:gridCol w="4800318"/>
                <a:gridCol w="2759676"/>
              </a:tblGrid>
              <a:tr h="300310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Состав:</a:t>
                      </a:r>
                    </a:p>
                    <a:p>
                      <a:r>
                        <a:rPr lang="ru-RU" sz="1600" dirty="0" smtClean="0"/>
                        <a:t>Нефть</a:t>
                      </a:r>
                      <a:r>
                        <a:rPr lang="ru-RU" sz="1600" baseline="0" dirty="0" smtClean="0"/>
                        <a:t> – природная смесь сотен разных  соединений </a:t>
                      </a:r>
                    </a:p>
                    <a:p>
                      <a:r>
                        <a:rPr lang="ru-RU" sz="1600" baseline="0" dirty="0" smtClean="0"/>
                        <a:t>1. метановая  содержит </a:t>
                      </a:r>
                      <a:r>
                        <a:rPr lang="ru-RU" sz="1600" baseline="0" dirty="0" err="1" smtClean="0"/>
                        <a:t>алканы</a:t>
                      </a:r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2. Нафтеновая (</a:t>
                      </a:r>
                      <a:r>
                        <a:rPr lang="ru-RU" sz="1600" baseline="0" dirty="0" err="1" smtClean="0"/>
                        <a:t>циклоалканы</a:t>
                      </a:r>
                      <a:r>
                        <a:rPr lang="ru-RU" sz="1600" baseline="0" dirty="0" smtClean="0"/>
                        <a:t>) </a:t>
                      </a:r>
                    </a:p>
                    <a:p>
                      <a:r>
                        <a:rPr lang="ru-RU" sz="1600" baseline="0" dirty="0" smtClean="0"/>
                        <a:t>3. Ароматическая (бензол и его гомологи) </a:t>
                      </a:r>
                    </a:p>
                    <a:p>
                      <a:r>
                        <a:rPr lang="ru-RU" sz="1600" baseline="0" dirty="0" smtClean="0"/>
                        <a:t>4. Смешанная ( смесь </a:t>
                      </a:r>
                      <a:r>
                        <a:rPr lang="ru-RU" sz="1600" baseline="0" dirty="0" err="1" smtClean="0"/>
                        <a:t>алканов</a:t>
                      </a:r>
                      <a:r>
                        <a:rPr lang="ru-RU" sz="1600" baseline="0" dirty="0" smtClean="0"/>
                        <a:t>, </a:t>
                      </a:r>
                      <a:r>
                        <a:rPr lang="ru-RU" sz="1600" baseline="0" dirty="0" err="1" smtClean="0"/>
                        <a:t>циклоалканов</a:t>
                      </a:r>
                      <a:r>
                        <a:rPr lang="ru-RU" sz="1600" baseline="0" dirty="0" smtClean="0"/>
                        <a:t> и </a:t>
                      </a:r>
                      <a:r>
                        <a:rPr lang="ru-RU" sz="1600" baseline="0" dirty="0" err="1" smtClean="0"/>
                        <a:t>ароматизатических</a:t>
                      </a:r>
                      <a:r>
                        <a:rPr lang="ru-RU" sz="1600" baseline="0" dirty="0" smtClean="0"/>
                        <a:t> углеводородов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Свойства:</a:t>
                      </a:r>
                    </a:p>
                    <a:p>
                      <a:r>
                        <a:rPr lang="ru-RU" sz="1600" dirty="0" smtClean="0"/>
                        <a:t>Нефть -  маслянистая</a:t>
                      </a:r>
                      <a:r>
                        <a:rPr lang="ru-RU" sz="1600" baseline="0" dirty="0" smtClean="0"/>
                        <a:t> жидкость со своеобразным запахом, обычно темного цвета, немного легче воды и нерастворима в ней </a:t>
                      </a:r>
                    </a:p>
                    <a:p>
                      <a:r>
                        <a:rPr lang="en-US" sz="1600" baseline="0" dirty="0" smtClean="0"/>
                        <a:t>P&lt; 0</a:t>
                      </a:r>
                      <a:r>
                        <a:rPr lang="ru-RU" sz="1600" baseline="0" dirty="0" smtClean="0"/>
                        <a:t>,9- легкая </a:t>
                      </a:r>
                    </a:p>
                    <a:p>
                      <a:r>
                        <a:rPr lang="en-US" sz="1600" baseline="0" dirty="0" smtClean="0"/>
                        <a:t>P&gt;0</a:t>
                      </a:r>
                      <a:r>
                        <a:rPr lang="ru-RU" sz="1600" baseline="0" dirty="0" smtClean="0"/>
                        <a:t>,9 – тяжелая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Способы</a:t>
                      </a:r>
                      <a:r>
                        <a:rPr lang="ru-RU" sz="1600" baseline="0" dirty="0" smtClean="0"/>
                        <a:t> переработки:</a:t>
                      </a:r>
                    </a:p>
                    <a:p>
                      <a:r>
                        <a:rPr lang="ru-RU" sz="1600" baseline="0" dirty="0" smtClean="0"/>
                        <a:t>1.Перегонка </a:t>
                      </a:r>
                    </a:p>
                    <a:p>
                      <a:r>
                        <a:rPr lang="ru-RU" sz="1600" baseline="0" dirty="0" smtClean="0"/>
                        <a:t>2.Крекинг </a:t>
                      </a:r>
                    </a:p>
                    <a:p>
                      <a:r>
                        <a:rPr lang="ru-RU" sz="1600" baseline="0" dirty="0" smtClean="0"/>
                        <a:t>3.Риформинг </a:t>
                      </a:r>
                    </a:p>
                    <a:p>
                      <a:r>
                        <a:rPr lang="ru-RU" sz="1600" baseline="0" dirty="0" smtClean="0"/>
                        <a:t>4.Пиролиз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29363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Месторождения:</a:t>
                      </a:r>
                    </a:p>
                    <a:p>
                      <a:r>
                        <a:rPr lang="ru-RU" sz="1600" dirty="0" smtClean="0"/>
                        <a:t>•мелкие </a:t>
                      </a:r>
                    </a:p>
                    <a:p>
                      <a:r>
                        <a:rPr lang="ru-RU" sz="1600" dirty="0" smtClean="0"/>
                        <a:t>•средние </a:t>
                      </a:r>
                    </a:p>
                    <a:p>
                      <a:r>
                        <a:rPr lang="ru-RU" sz="1600" baseline="0" dirty="0" smtClean="0"/>
                        <a:t>•крупное </a:t>
                      </a:r>
                    </a:p>
                    <a:p>
                      <a:r>
                        <a:rPr lang="ru-RU" sz="1600" baseline="0" dirty="0" smtClean="0"/>
                        <a:t>•крупнейшие </a:t>
                      </a:r>
                    </a:p>
                    <a:p>
                      <a:r>
                        <a:rPr lang="ru-RU" sz="1600" baseline="0" dirty="0" smtClean="0"/>
                        <a:t>•уникальные (</a:t>
                      </a:r>
                      <a:r>
                        <a:rPr lang="ru-RU" sz="1600" baseline="0" dirty="0" err="1" smtClean="0"/>
                        <a:t>супергигантские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Продукты</a:t>
                      </a:r>
                      <a:r>
                        <a:rPr lang="ru-RU" sz="1600" baseline="0" dirty="0" smtClean="0"/>
                        <a:t> переработки и применение:</a:t>
                      </a:r>
                    </a:p>
                    <a:p>
                      <a:r>
                        <a:rPr lang="ru-RU" sz="1600" baseline="0" dirty="0" smtClean="0"/>
                        <a:t>1.Бензин-топливо для двигателей внутреннего сгорания автомобилей</a:t>
                      </a:r>
                    </a:p>
                    <a:p>
                      <a:r>
                        <a:rPr lang="ru-RU" sz="1600" baseline="0" dirty="0" smtClean="0"/>
                        <a:t>2.Лигроин-горючее для тракторов и сырье для нефтяных производств.</a:t>
                      </a:r>
                    </a:p>
                    <a:p>
                      <a:r>
                        <a:rPr lang="ru-RU" sz="1600" baseline="0" dirty="0" smtClean="0"/>
                        <a:t>3.Керосин- топливо для реактивных самолетов.</a:t>
                      </a:r>
                    </a:p>
                    <a:p>
                      <a:r>
                        <a:rPr lang="ru-RU" sz="1600" baseline="0" dirty="0" smtClean="0"/>
                        <a:t>4.Газойль-горючее для дизельных двигателей, теплоходов, большегрузных автомобилей.</a:t>
                      </a:r>
                    </a:p>
                    <a:p>
                      <a:r>
                        <a:rPr lang="ru-RU" sz="1600" baseline="0" dirty="0" smtClean="0"/>
                        <a:t>5.Мазут-топливо на тепловых электростанциях и в котельных.</a:t>
                      </a:r>
                    </a:p>
                    <a:p>
                      <a:r>
                        <a:rPr lang="ru-RU" sz="1600" baseline="0" dirty="0" smtClean="0"/>
                        <a:t>Фракции мазута: А) Смазочные масла (цилиндровое, веретённое, машинное);</a:t>
                      </a:r>
                    </a:p>
                    <a:p>
                      <a:r>
                        <a:rPr lang="ru-RU" sz="1600" baseline="0" dirty="0" smtClean="0"/>
                        <a:t>Б) Гудрон – покрытие дорог, кровля зданий.</a:t>
                      </a:r>
                    </a:p>
                    <a:p>
                      <a:r>
                        <a:rPr lang="ru-RU" sz="1600" baseline="0" dirty="0" smtClean="0"/>
                        <a:t>В) Парафин – изоляционный материал, используется в медицине и пищевой промышленности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9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4703371" y="838171"/>
            <a:ext cx="3153687" cy="50201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540" b="1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Переработка нефти</a:t>
            </a:r>
            <a:endParaRPr lang="ru-RU" sz="2540" b="1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3" name="Прямоугольник 4"/>
          <p:cNvSpPr/>
          <p:nvPr/>
        </p:nvSpPr>
        <p:spPr>
          <a:xfrm>
            <a:off x="2128387" y="1805947"/>
            <a:ext cx="2721886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Первичная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4" name="Прямоугольник 5"/>
          <p:cNvSpPr/>
          <p:nvPr/>
        </p:nvSpPr>
        <p:spPr>
          <a:xfrm>
            <a:off x="5195902" y="1805947"/>
            <a:ext cx="6031350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Вторичная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5" name="Прямоугольник 6"/>
          <p:cNvSpPr/>
          <p:nvPr/>
        </p:nvSpPr>
        <p:spPr>
          <a:xfrm>
            <a:off x="2128387" y="2445380"/>
            <a:ext cx="3067525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Физические процессы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6" name="Прямоугольник 7"/>
          <p:cNvSpPr/>
          <p:nvPr/>
        </p:nvSpPr>
        <p:spPr>
          <a:xfrm>
            <a:off x="5602032" y="2505860"/>
            <a:ext cx="4743858" cy="12490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Химические процессы: </a:t>
            </a:r>
          </a:p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изменение структуры углеводородов, входящих в состав нефти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7" name="Прямоугольник 13"/>
          <p:cNvSpPr/>
          <p:nvPr/>
        </p:nvSpPr>
        <p:spPr>
          <a:xfrm>
            <a:off x="1869159" y="3309465"/>
            <a:ext cx="2618194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Перегонка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8" name="Прямоугольник 14"/>
          <p:cNvSpPr/>
          <p:nvPr/>
        </p:nvSpPr>
        <p:spPr>
          <a:xfrm>
            <a:off x="1755348" y="4214570"/>
            <a:ext cx="1824702" cy="12490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При атмосферном </a:t>
            </a:r>
          </a:p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давлении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9" name="Прямоугольник 15"/>
          <p:cNvSpPr/>
          <p:nvPr/>
        </p:nvSpPr>
        <p:spPr>
          <a:xfrm>
            <a:off x="3162542" y="4636675"/>
            <a:ext cx="2649625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   В вакууме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10" name="Прямоугольник 17"/>
          <p:cNvSpPr/>
          <p:nvPr/>
        </p:nvSpPr>
        <p:spPr>
          <a:xfrm rot="10800009" flipV="1">
            <a:off x="5698331" y="4460365"/>
            <a:ext cx="1163768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Крекинг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11" name="Прямоугольник 18"/>
          <p:cNvSpPr/>
          <p:nvPr/>
        </p:nvSpPr>
        <p:spPr>
          <a:xfrm>
            <a:off x="5602031" y="4460367"/>
            <a:ext cx="4571043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Риформинг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8902852" y="4460367"/>
            <a:ext cx="2477282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Пиролиз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13" name="Прямоугольник 20"/>
          <p:cNvSpPr/>
          <p:nvPr/>
        </p:nvSpPr>
        <p:spPr>
          <a:xfrm rot="10800009" flipV="1">
            <a:off x="4487347" y="5925518"/>
            <a:ext cx="1792864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термический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14" name="Прямоугольник 21"/>
          <p:cNvSpPr/>
          <p:nvPr/>
        </p:nvSpPr>
        <p:spPr>
          <a:xfrm rot="10799991" flipH="1" flipV="1">
            <a:off x="6681130" y="5929710"/>
            <a:ext cx="2221722" cy="4422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53" tIns="41476" rIns="82953" bIns="41476" anchor="t" anchorCtr="1" compatLnSpc="1">
            <a:spAutoFit/>
          </a:bodyPr>
          <a:lstStyle/>
          <a:p>
            <a:pPr algn="ctr" defTabSz="829544">
              <a:lnSpc>
                <a:spcPct val="107000"/>
              </a:lnSpc>
              <a:spcAft>
                <a:spcPts val="726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7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каталитический</a:t>
            </a:r>
            <a:endParaRPr lang="ru-RU" sz="2177">
              <a:solidFill>
                <a:srgbClr val="000000"/>
              </a:solidFill>
              <a:latin typeface="Calibri" pitchFamily="34"/>
              <a:ea typeface="Calibri" pitchFamily="34"/>
              <a:cs typeface="Times New Roman" pitchFamily="18"/>
            </a:endParaRPr>
          </a:p>
        </p:txBody>
      </p:sp>
      <p:cxnSp>
        <p:nvCxnSpPr>
          <p:cNvPr id="15" name="Прямая соединительная линия 23"/>
          <p:cNvCxnSpPr>
            <a:stCxn id="2" idx="1"/>
          </p:cNvCxnSpPr>
          <p:nvPr/>
        </p:nvCxnSpPr>
        <p:spPr>
          <a:xfrm flipH="1" flipV="1">
            <a:off x="3493647" y="1071477"/>
            <a:ext cx="1209724" cy="17703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</a:ln>
        </p:spPr>
      </p:cxnSp>
      <p:cxnSp>
        <p:nvCxnSpPr>
          <p:cNvPr id="16" name="Прямая соединительная линия 25"/>
          <p:cNvCxnSpPr/>
          <p:nvPr/>
        </p:nvCxnSpPr>
        <p:spPr>
          <a:xfrm>
            <a:off x="7826557" y="1070198"/>
            <a:ext cx="596463" cy="1278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</a:ln>
        </p:spPr>
      </p:cxnSp>
      <p:cxnSp>
        <p:nvCxnSpPr>
          <p:cNvPr id="17" name="Прямая со стрелкой 31"/>
          <p:cNvCxnSpPr/>
          <p:nvPr/>
        </p:nvCxnSpPr>
        <p:spPr>
          <a:xfrm>
            <a:off x="3493646" y="1071476"/>
            <a:ext cx="0" cy="864084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8" name="Прямая со стрелкой 33"/>
          <p:cNvCxnSpPr/>
          <p:nvPr/>
        </p:nvCxnSpPr>
        <p:spPr>
          <a:xfrm>
            <a:off x="8393041" y="1071476"/>
            <a:ext cx="17279" cy="810331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9" name="Прямая со стрелкой 35"/>
          <p:cNvCxnSpPr>
            <a:stCxn id="3" idx="2"/>
          </p:cNvCxnSpPr>
          <p:nvPr/>
        </p:nvCxnSpPr>
        <p:spPr>
          <a:xfrm flipH="1">
            <a:off x="3489326" y="2248205"/>
            <a:ext cx="4" cy="344067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0" name="Прямая со стрелкой 37"/>
          <p:cNvCxnSpPr/>
          <p:nvPr/>
        </p:nvCxnSpPr>
        <p:spPr>
          <a:xfrm>
            <a:off x="8423020" y="2166094"/>
            <a:ext cx="0" cy="479766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1" name="Прямая со стрелкой 39"/>
          <p:cNvCxnSpPr/>
          <p:nvPr/>
        </p:nvCxnSpPr>
        <p:spPr>
          <a:xfrm>
            <a:off x="3489325" y="2816933"/>
            <a:ext cx="0" cy="604866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2" name="Прямая со стрелкой 43"/>
          <p:cNvCxnSpPr/>
          <p:nvPr/>
        </p:nvCxnSpPr>
        <p:spPr>
          <a:xfrm>
            <a:off x="2750532" y="3681027"/>
            <a:ext cx="17279" cy="648068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3" name="Прямая со стрелкой 45"/>
          <p:cNvCxnSpPr/>
          <p:nvPr/>
        </p:nvCxnSpPr>
        <p:spPr>
          <a:xfrm>
            <a:off x="3489324" y="3659111"/>
            <a:ext cx="712880" cy="1022384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4" name="Прямая со стрелкой 47"/>
          <p:cNvCxnSpPr>
            <a:endCxn id="10" idx="0"/>
          </p:cNvCxnSpPr>
          <p:nvPr/>
        </p:nvCxnSpPr>
        <p:spPr>
          <a:xfrm flipH="1">
            <a:off x="6280216" y="3681027"/>
            <a:ext cx="581885" cy="779338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5" name="Прямая со стрелкой 49"/>
          <p:cNvCxnSpPr>
            <a:endCxn id="11" idx="0"/>
          </p:cNvCxnSpPr>
          <p:nvPr/>
        </p:nvCxnSpPr>
        <p:spPr>
          <a:xfrm>
            <a:off x="7826557" y="3681027"/>
            <a:ext cx="60996" cy="779340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6" name="Прямая со стрелкой 51"/>
          <p:cNvCxnSpPr/>
          <p:nvPr/>
        </p:nvCxnSpPr>
        <p:spPr>
          <a:xfrm>
            <a:off x="8902851" y="3681027"/>
            <a:ext cx="656713" cy="779340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7" name="Прямая со стрелкой 53"/>
          <p:cNvCxnSpPr>
            <a:endCxn id="13" idx="0"/>
          </p:cNvCxnSpPr>
          <p:nvPr/>
        </p:nvCxnSpPr>
        <p:spPr>
          <a:xfrm flipH="1">
            <a:off x="5383780" y="4857801"/>
            <a:ext cx="599701" cy="1067717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8" name="Прямая со стрелкой 55"/>
          <p:cNvCxnSpPr/>
          <p:nvPr/>
        </p:nvCxnSpPr>
        <p:spPr>
          <a:xfrm>
            <a:off x="6583901" y="4857802"/>
            <a:ext cx="711618" cy="1106083"/>
          </a:xfrm>
          <a:prstGeom prst="straightConnector1">
            <a:avLst/>
          </a:prstGeom>
          <a:noFill/>
          <a:ln w="6345" cap="flat">
            <a:solidFill>
              <a:srgbClr val="5B9BD5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86844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36900"/>
              </p:ext>
            </p:extLst>
          </p:nvPr>
        </p:nvGraphicFramePr>
        <p:xfrm>
          <a:off x="2437958" y="573340"/>
          <a:ext cx="7380823" cy="5992218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1834756"/>
                <a:gridCol w="613650"/>
                <a:gridCol w="2720127"/>
                <a:gridCol w="2212290"/>
              </a:tblGrid>
              <a:tr h="804665">
                <a:tc gridSpan="2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Труднолетучие </a:t>
                      </a:r>
                      <a:r>
                        <a:rPr lang="ru-RU" sz="1600" b="0" i="0" u="none" strike="noStrike" kern="1200" dirty="0" smtClean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вещества</a:t>
                      </a:r>
                      <a:endParaRPr lang="ru-RU" sz="1600" b="0" i="0" u="none" strike="noStrike" kern="1200" dirty="0"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Температура кипения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(по Цельсию)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Число атомов углерода в молекулах УВ</a:t>
                      </a:r>
                    </a:p>
                  </a:txBody>
                  <a:tcPr marL="0" marR="0" marT="0" marB="0"/>
                </a:tc>
              </a:tr>
              <a:tr h="530254">
                <a:tc gridSpan="2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Бензин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40-200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5-11</a:t>
                      </a:r>
                    </a:p>
                  </a:txBody>
                  <a:tcPr marL="0" marR="0" marT="0" marB="0"/>
                </a:tc>
              </a:tr>
              <a:tr h="563762">
                <a:tc gridSpan="2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Лигроин(тяжелый бензин)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150-200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8-14</a:t>
                      </a:r>
                    </a:p>
                  </a:txBody>
                  <a:tcPr marL="0" marR="0" marT="0" marB="0"/>
                </a:tc>
              </a:tr>
              <a:tr h="530254">
                <a:tc gridSpan="2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Керосин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180-300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12-18</a:t>
                      </a:r>
                    </a:p>
                  </a:txBody>
                  <a:tcPr marL="0" marR="0" marT="0" marB="0"/>
                </a:tc>
              </a:tr>
              <a:tr h="530254">
                <a:tc gridSpan="2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Газойль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270-350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14-25</a:t>
                      </a:r>
                    </a:p>
                  </a:txBody>
                  <a:tcPr marL="0" marR="0" marT="0" marB="0"/>
                </a:tc>
              </a:tr>
              <a:tr h="563762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Смазочные масла</a:t>
                      </a: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600" b="0" i="0" u="none" strike="noStrike" kern="1200"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1" i="1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М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800" b="1" i="1" u="none" strike="noStrike" kern="1200"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1" i="1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А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800" b="1" i="1" u="none" strike="noStrike" kern="1200"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1" i="1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З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800" b="1" i="1" u="none" strike="noStrike" kern="1200"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1" i="1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У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800" b="1" i="1" u="none" strike="noStrike" kern="1200"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800" b="1" i="1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Т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ru-RU" sz="1800" b="1" i="1" u="none" strike="noStrike" kern="1200"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Труднолетучие в-ва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20-34</a:t>
                      </a:r>
                    </a:p>
                  </a:txBody>
                  <a:tcPr marL="0" marR="0" marT="0" marB="0"/>
                </a:tc>
              </a:tr>
              <a:tr h="53025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Парафин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То же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25-40</a:t>
                      </a:r>
                    </a:p>
                  </a:txBody>
                  <a:tcPr marL="0" marR="0" marT="0" marB="0"/>
                </a:tc>
              </a:tr>
              <a:tr h="1939013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Гудрон(асфальт)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остаток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ru-RU" sz="1600" b="0" i="0" u="none" strike="noStrike" kern="1200" dirty="0"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&gt;30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5978" y="195951"/>
            <a:ext cx="8060040" cy="3773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1650" tIns="40820" rIns="81650" bIns="40820" anchor="t" anchorCtr="0" compatLnSpc="0">
            <a:spAutoFit/>
          </a:bodyPr>
          <a:lstStyle/>
          <a:p>
            <a:pPr algn="ctr" defTabSz="829544" hangingPunct="0">
              <a:defRPr sz="3200" b="1" i="1" u="none" strike="noStrike" kern="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</a:defRPr>
            </a:pPr>
            <a:r>
              <a:rPr lang="ru-RU" sz="2000" b="1" i="1" dirty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Важнейшие продукты перегонки 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нефти</a:t>
            </a:r>
            <a:endParaRPr lang="ru-RU" sz="2000" b="1" i="1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4337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66486"/>
          </a:xfrm>
        </p:spPr>
        <p:txBody>
          <a:bodyPr/>
          <a:lstStyle/>
          <a:p>
            <a:pPr lvl="0"/>
            <a:r>
              <a:rPr lang="ru-RU" i="1" dirty="0">
                <a:latin typeface="Calibri" panose="020F0502020204030204" pitchFamily="34" charset="0"/>
              </a:rPr>
              <a:t>В разных странах нефть называют по-разному: </a:t>
            </a:r>
            <a:r>
              <a:rPr lang="ru-RU" i="1" dirty="0" smtClean="0">
                <a:latin typeface="Calibri" panose="020F0502020204030204" pitchFamily="34" charset="0"/>
              </a:rPr>
              <a:t/>
            </a:r>
            <a:br>
              <a:rPr lang="ru-RU" i="1" dirty="0" smtClean="0">
                <a:latin typeface="Calibri" panose="020F0502020204030204" pitchFamily="34" charset="0"/>
              </a:rPr>
            </a:br>
            <a:r>
              <a:rPr lang="ru-RU" i="1" dirty="0" smtClean="0">
                <a:latin typeface="Calibri" panose="020F0502020204030204" pitchFamily="34" charset="0"/>
              </a:rPr>
              <a:t>древние </a:t>
            </a:r>
            <a:r>
              <a:rPr lang="ru-RU" i="1" dirty="0">
                <a:latin typeface="Calibri" panose="020F0502020204030204" pitchFamily="34" charset="0"/>
              </a:rPr>
              <a:t>славяне – «</a:t>
            </a:r>
            <a:r>
              <a:rPr lang="ru-RU" i="1" dirty="0" err="1">
                <a:latin typeface="Calibri" panose="020F0502020204030204" pitchFamily="34" charset="0"/>
              </a:rPr>
              <a:t>ропанка</a:t>
            </a:r>
            <a:r>
              <a:rPr lang="ru-RU" i="1" dirty="0">
                <a:latin typeface="Calibri" panose="020F0502020204030204" pitchFamily="34" charset="0"/>
              </a:rPr>
              <a:t>» или «</a:t>
            </a:r>
            <a:r>
              <a:rPr lang="ru-RU" i="1" dirty="0" err="1">
                <a:latin typeface="Calibri" panose="020F0502020204030204" pitchFamily="34" charset="0"/>
              </a:rPr>
              <a:t>ропа</a:t>
            </a:r>
            <a:r>
              <a:rPr lang="ru-RU" i="1" dirty="0" smtClean="0">
                <a:latin typeface="Calibri" panose="020F0502020204030204" pitchFamily="34" charset="0"/>
              </a:rPr>
              <a:t>»; </a:t>
            </a:r>
            <a:br>
              <a:rPr lang="ru-RU" i="1" dirty="0" smtClean="0">
                <a:latin typeface="Calibri" panose="020F0502020204030204" pitchFamily="34" charset="0"/>
              </a:rPr>
            </a:br>
            <a:r>
              <a:rPr lang="ru-RU" i="1" dirty="0" smtClean="0">
                <a:latin typeface="Calibri" panose="020F0502020204030204" pitchFamily="34" charset="0"/>
              </a:rPr>
              <a:t>древние </a:t>
            </a:r>
            <a:r>
              <a:rPr lang="ru-RU" i="1" dirty="0">
                <a:latin typeface="Calibri" panose="020F0502020204030204" pitchFamily="34" charset="0"/>
              </a:rPr>
              <a:t>греки – «</a:t>
            </a:r>
            <a:r>
              <a:rPr lang="ru-RU" i="1" dirty="0" err="1">
                <a:latin typeface="Calibri" panose="020F0502020204030204" pitchFamily="34" charset="0"/>
              </a:rPr>
              <a:t>петролиум</a:t>
            </a:r>
            <a:r>
              <a:rPr lang="ru-RU" i="1" dirty="0" smtClean="0">
                <a:latin typeface="Calibri" panose="020F0502020204030204" pitchFamily="34" charset="0"/>
              </a:rPr>
              <a:t>»; </a:t>
            </a:r>
            <a:br>
              <a:rPr lang="ru-RU" i="1" dirty="0" smtClean="0">
                <a:latin typeface="Calibri" panose="020F0502020204030204" pitchFamily="34" charset="0"/>
              </a:rPr>
            </a:br>
            <a:r>
              <a:rPr lang="ru-RU" i="1" dirty="0" smtClean="0">
                <a:latin typeface="Calibri" panose="020F0502020204030204" pitchFamily="34" charset="0"/>
              </a:rPr>
              <a:t>Русское </a:t>
            </a:r>
            <a:r>
              <a:rPr lang="ru-RU" i="1" dirty="0">
                <a:latin typeface="Calibri" panose="020F0502020204030204" pitchFamily="34" charset="0"/>
              </a:rPr>
              <a:t>слово «нефть», вероятно, произошло от арабского «</a:t>
            </a:r>
            <a:r>
              <a:rPr lang="ru-RU" i="1" dirty="0" err="1">
                <a:latin typeface="Calibri" panose="020F0502020204030204" pitchFamily="34" charset="0"/>
              </a:rPr>
              <a:t>нафта</a:t>
            </a:r>
            <a:r>
              <a:rPr lang="ru-RU" i="1" dirty="0">
                <a:latin typeface="Calibri" panose="020F0502020204030204" pitchFamily="34" charset="0"/>
              </a:rPr>
              <a:t>», что означает «вытекать», просачиваться»</a:t>
            </a:r>
          </a:p>
        </p:txBody>
      </p:sp>
    </p:spTree>
    <p:extLst>
      <p:ext uri="{BB962C8B-B14F-4D97-AF65-F5344CB8AC3E}">
        <p14:creationId xmlns:p14="http://schemas.microsoft.com/office/powerpoint/2010/main" val="40375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798</Words>
  <Application>Microsoft Office PowerPoint</Application>
  <PresentationFormat>Широкоэкранный</PresentationFormat>
  <Paragraphs>155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Microsoft YaHei</vt:lpstr>
      <vt:lpstr>Arial</vt:lpstr>
      <vt:lpstr>Calibri</vt:lpstr>
      <vt:lpstr>Century Gothic</vt:lpstr>
      <vt:lpstr>Lucida Sans Unicode</vt:lpstr>
      <vt:lpstr>Mangal</vt:lpstr>
      <vt:lpstr>Tahoma</vt:lpstr>
      <vt:lpstr>Times New Roman</vt:lpstr>
      <vt:lpstr>Wingdings 3</vt:lpstr>
      <vt:lpstr>Легкий дым</vt:lpstr>
      <vt:lpstr>Природные источники углеводородов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Нефть</vt:lpstr>
      <vt:lpstr>Презентация PowerPoint</vt:lpstr>
      <vt:lpstr>Презентация PowerPoint</vt:lpstr>
      <vt:lpstr>В разных странах нефть называют по-разному:  древние славяне – «ропанка» или «ропа»;  древние греки – «петролиум»;  Русское слово «нефть», вероятно, произошло от арабского «нафта», что означает «вытекать», просачиваться»</vt:lpstr>
      <vt:lpstr>Нефть – это «сгусток энергии». С помощью всего лишь 1 мл нефти можно нагреть на один градус целое ведро воды. По концентрации энергии в единице объема нефть занимает первое место среди природных веществ </vt:lpstr>
      <vt:lpstr>В каждой капле нефти содержится более 900 различных химических соединений, более половины химических элементов периодической системы </vt:lpstr>
      <vt:lpstr>Дерево ханга  (Питтоспорум смолоносный нефтяное дерево - род вечнозелёных)на Филиппинах содержит практически чистую нефть.</vt:lpstr>
      <vt:lpstr>Из нефти получают даже продукты питания – искусственные масла, синтетический белок, которым подкармливают животных и птиц. Эксперты ВОЗ предполагают, что в ХХI – XXII в. Рацион каждого человека на 25-30 % будет состоять из заменителей мяса и молока   </vt:lpstr>
      <vt:lpstr>Нефть бывает чрезвычайно вязкой, плотной, очень неудобной для добычи. Например, из омской нефти можно вырезать кубик, который сохраняет свою форму несколько дней, мангышлакская нефть не вытекает даже из перевернутого сосуда </vt:lpstr>
      <vt:lpstr>Презентация PowerPoint</vt:lpstr>
      <vt:lpstr>ПУТИ РЕШЕНИЯ ЭНЕРГЕТИЧЕСКИХ ПРОБЛЕМ 1. Поиск и использование новых источников энергии – солнечной, гидротермальной, водородной ядерной и др. 2. Экономия потребления энергии за счет улучшения технологии ее использования. 3. Предполагается, что энергетическая стратегия нашей страны будет ориентирована в ближайшем будущем на преимущественное развитие газовой промышленности. Использование газа в энергетике значительно снизит экологические проблемы. Уже сегодня большое значение придается синтетическому топливу, полученному из угля. При этом можно увеличить долю нефти в органическом синтезе. 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источники углеводородов</dc:title>
  <dc:creator>М.видео</dc:creator>
  <cp:lastModifiedBy>М.видео</cp:lastModifiedBy>
  <cp:revision>6</cp:revision>
  <dcterms:created xsi:type="dcterms:W3CDTF">2014-03-07T12:06:05Z</dcterms:created>
  <dcterms:modified xsi:type="dcterms:W3CDTF">2014-03-07T13:03:39Z</dcterms:modified>
</cp:coreProperties>
</file>