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sldx" ContentType="application/vnd.openxmlformats-officedocument.presentationml.slide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6" r:id="rId3"/>
    <p:sldId id="27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40FD-FA86-40AD-B58E-444CACC89F67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41C7-26CD-415E-94D4-E8C885024F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40FD-FA86-40AD-B58E-444CACC89F67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41C7-26CD-415E-94D4-E8C885024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40FD-FA86-40AD-B58E-444CACC89F67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41C7-26CD-415E-94D4-E8C885024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40FD-FA86-40AD-B58E-444CACC89F67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41C7-26CD-415E-94D4-E8C885024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40FD-FA86-40AD-B58E-444CACC89F67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BD341C7-26CD-415E-94D4-E8C885024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40FD-FA86-40AD-B58E-444CACC89F67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41C7-26CD-415E-94D4-E8C885024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40FD-FA86-40AD-B58E-444CACC89F67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41C7-26CD-415E-94D4-E8C885024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40FD-FA86-40AD-B58E-444CACC89F67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41C7-26CD-415E-94D4-E8C885024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40FD-FA86-40AD-B58E-444CACC89F67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41C7-26CD-415E-94D4-E8C885024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40FD-FA86-40AD-B58E-444CACC89F67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41C7-26CD-415E-94D4-E8C885024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40FD-FA86-40AD-B58E-444CACC89F67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41C7-26CD-415E-94D4-E8C885024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31D40FD-FA86-40AD-B58E-444CACC89F67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BD341C7-26CD-415E-94D4-E8C885024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4" Type="http://schemas.openxmlformats.org/officeDocument/2006/relationships/image" Target="../media/image6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Office_PowerPoint1.sld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Стадия рефлексии</a:t>
            </a:r>
            <a:endParaRPr lang="ru-RU" dirty="0"/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714375" y="1214438"/>
            <a:ext cx="8086725" cy="510381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На уроках химии на  стадии рефлексии можно использовать:</a:t>
            </a:r>
          </a:p>
          <a:p>
            <a:pPr eaLnBrk="1" hangingPunct="1"/>
            <a:r>
              <a:rPr lang="ru-RU" sz="3200" smtClean="0"/>
              <a:t>Проведение лабораторных и практических работ</a:t>
            </a:r>
          </a:p>
          <a:p>
            <a:pPr eaLnBrk="1" hangingPunct="1"/>
            <a:r>
              <a:rPr lang="ru-RU" sz="3200" smtClean="0"/>
              <a:t>Составление кластера</a:t>
            </a:r>
          </a:p>
          <a:p>
            <a:pPr eaLnBrk="1" hangingPunct="1"/>
            <a:r>
              <a:rPr lang="ru-RU" sz="3200" smtClean="0"/>
              <a:t>Составление синквейна</a:t>
            </a:r>
          </a:p>
          <a:p>
            <a:pPr eaLnBrk="1" hangingPunct="1"/>
            <a:r>
              <a:rPr lang="ru-RU" sz="3200" smtClean="0"/>
              <a:t>Написание эссе</a:t>
            </a:r>
          </a:p>
          <a:p>
            <a:pPr eaLnBrk="1" hangingPunct="1"/>
            <a:r>
              <a:rPr lang="ru-RU" sz="3200" smtClean="0"/>
              <a:t>6 шляп мышления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8800" dirty="0" smtClean="0">
                <a:solidFill>
                  <a:srgbClr val="000066"/>
                </a:solidFill>
              </a:rPr>
              <a:t>Желтая шляпа</a:t>
            </a:r>
            <a:endParaRPr lang="ru-RU" sz="8800" dirty="0">
              <a:solidFill>
                <a:srgbClr val="000066"/>
              </a:solidFill>
            </a:endParaRPr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r>
              <a:rPr lang="ru-RU" sz="4000" smtClean="0">
                <a:solidFill>
                  <a:schemeClr val="bg1"/>
                </a:solidFill>
              </a:rPr>
              <a:t>Выступающие будут искать только всё самое хорошее, будут смотреть на содержание изучаемой проблемы только с позиции оптимиста.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8000" dirty="0" smtClean="0">
                <a:solidFill>
                  <a:srgbClr val="008000"/>
                </a:solidFill>
              </a:rPr>
              <a:t>Зеленая шляпа</a:t>
            </a:r>
          </a:p>
        </p:txBody>
      </p:sp>
      <p:sp>
        <p:nvSpPr>
          <p:cNvPr id="28675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4000" smtClean="0">
                <a:solidFill>
                  <a:srgbClr val="008000"/>
                </a:solidFill>
              </a:rPr>
              <a:t>В зелёной шляпе выступающий попытается уйти от стереотипов и стандартного мышления и предложить нам креативные идеи.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8800" dirty="0" smtClean="0"/>
              <a:t>Синяя шляпа</a:t>
            </a:r>
          </a:p>
        </p:txBody>
      </p:sp>
      <p:sp>
        <p:nvSpPr>
          <p:cNvPr id="296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5400" smtClean="0"/>
              <a:t>Контроль над процессом мышления, осмысленность и рефлексия.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/>
              <a:t>Правила использования шляп</a:t>
            </a:r>
            <a:br>
              <a:rPr lang="ru-RU" sz="4000"/>
            </a:br>
            <a:endParaRPr lang="ru-RU" sz="400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9600" cy="580548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ru-RU" sz="2000" b="1" smtClean="0">
                <a:solidFill>
                  <a:srgbClr val="FF0000"/>
                </a:solidFill>
              </a:rPr>
              <a:t>Надевая шляпу мышления, мы принимаем на себя роль, на которую эта шляпа указывает.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b="1" smtClean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000" b="1" smtClean="0">
                <a:solidFill>
                  <a:srgbClr val="33CC33"/>
                </a:solidFill>
              </a:rPr>
              <a:t>Снимая шляпу конкретного цвета, мы уходим от этого типа мышления.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b="1" smtClean="0">
              <a:solidFill>
                <a:srgbClr val="33CC33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000" b="1" smtClean="0"/>
              <a:t>При смене одной шляпы на другую происходит мгновенное переключение мышления. Такой метод позволяет призвать к переключению хода мысли, не обижая человека. Мы не нападаем на высказываемые мысли, а просим об изменении.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/>
              <a:t>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000" b="1" smtClean="0">
                <a:solidFill>
                  <a:srgbClr val="FFFF00"/>
                </a:solidFill>
              </a:rPr>
              <a:t>Для обозначения своего мнения можно просто назвать шляпу и тем самым показать, какой тип мышления предполагается использовать. Например, просто сказав, что надеваете черную шляпу, вы получаете возможность обсуждать идею , не нападая на человека, предложившего ее.</a:t>
            </a:r>
            <a:r>
              <a:rPr lang="ru-RU" sz="2000" b="1" smtClean="0"/>
              <a:t>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Преимущества метода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00200"/>
            <a:ext cx="8229600" cy="5257800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"/>
              <a:defRPr/>
            </a:pPr>
            <a:r>
              <a:rPr lang="ru-RU" sz="2400">
                <a:solidFill>
                  <a:srgbClr val="FF0000"/>
                </a:solidFill>
              </a:rPr>
              <a:t>Умственная работа</a:t>
            </a:r>
            <a:r>
              <a:rPr lang="ru-RU" sz="2400"/>
              <a:t> представляется </a:t>
            </a:r>
            <a:r>
              <a:rPr lang="ru-RU" sz="2400">
                <a:solidFill>
                  <a:srgbClr val="FFFF00"/>
                </a:solidFill>
              </a:rPr>
              <a:t>скучной</a:t>
            </a:r>
            <a:r>
              <a:rPr lang="ru-RU" sz="2400"/>
              <a:t> и абстрактной. </a:t>
            </a:r>
            <a:r>
              <a:rPr lang="ru-RU" sz="2400">
                <a:solidFill>
                  <a:schemeClr val="bg2"/>
                </a:solidFill>
              </a:rPr>
              <a:t>Шесть шляп</a:t>
            </a:r>
            <a:r>
              <a:rPr lang="ru-RU" sz="2400"/>
              <a:t> позволяет сделать ее красочным и увлекательным способом </a:t>
            </a:r>
            <a:r>
              <a:rPr lang="ru-RU" sz="2400" b="1">
                <a:solidFill>
                  <a:srgbClr val="33CC33"/>
                </a:solidFill>
              </a:rPr>
              <a:t>управления</a:t>
            </a:r>
            <a:r>
              <a:rPr lang="ru-RU" sz="2400"/>
              <a:t> своим </a:t>
            </a:r>
            <a:r>
              <a:rPr lang="ru-RU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мышлением</a:t>
            </a:r>
            <a:r>
              <a:rPr lang="ru-RU" sz="2400" b="1"/>
              <a:t>. </a:t>
            </a:r>
          </a:p>
          <a:p>
            <a:pPr marL="420624" indent="-384048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endParaRPr lang="ru-RU" sz="2400" b="1"/>
          </a:p>
          <a:p>
            <a:pPr marL="420624" indent="-384048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"/>
              <a:defRPr/>
            </a:pPr>
            <a:r>
              <a:rPr lang="ru-RU" sz="2400" b="1">
                <a:solidFill>
                  <a:srgbClr val="FFFF00"/>
                </a:solidFill>
              </a:rPr>
              <a:t>Цветные шляпы</a:t>
            </a:r>
            <a:r>
              <a:rPr lang="ru-RU" sz="2400"/>
              <a:t> — это хорошо запоминающаяся метафора, которой легко научить и которую </a:t>
            </a:r>
            <a:r>
              <a:rPr lang="ru-RU" sz="2400">
                <a:solidFill>
                  <a:srgbClr val="009900"/>
                </a:solidFill>
              </a:rPr>
              <a:t>легко</a:t>
            </a:r>
            <a:r>
              <a:rPr lang="ru-RU" sz="2400">
                <a:solidFill>
                  <a:srgbClr val="FF0000"/>
                </a:solidFill>
              </a:rPr>
              <a:t> </a:t>
            </a:r>
            <a:r>
              <a:rPr lang="ru-RU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применять. </a:t>
            </a:r>
          </a:p>
          <a:p>
            <a:pPr marL="420624" indent="-384048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endParaRPr lang="ru-RU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420624" indent="-384048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"/>
              <a:defRPr/>
            </a:pPr>
            <a:r>
              <a:rPr lang="ru-RU" sz="2400"/>
              <a:t>Метод шести шляп </a:t>
            </a:r>
            <a:r>
              <a:rPr lang="ru-RU" sz="2400">
                <a:solidFill>
                  <a:srgbClr val="FFFF00"/>
                </a:solidFill>
              </a:rPr>
              <a:t>можно использовать</a:t>
            </a:r>
            <a:r>
              <a:rPr lang="ru-RU" sz="2400"/>
              <a:t> на </a:t>
            </a:r>
            <a:r>
              <a:rPr lang="ru-RU" sz="2400">
                <a:solidFill>
                  <a:srgbClr val="66FF33"/>
                </a:solidFill>
              </a:rPr>
              <a:t>любом уровне сложности</a:t>
            </a:r>
            <a:r>
              <a:rPr lang="ru-RU" sz="2400"/>
              <a:t>, от детских садов до советов директоров. </a:t>
            </a:r>
          </a:p>
          <a:p>
            <a:pPr marL="420624" indent="-384048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endParaRPr lang="ru-RU" sz="2400"/>
          </a:p>
          <a:p>
            <a:pPr marL="420624" indent="-384048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"/>
              <a:defRPr/>
            </a:pPr>
            <a:r>
              <a:rPr lang="ru-RU" sz="2400"/>
              <a:t>Благодаря структурированию работы и исключению бесплодных дискуссий </a:t>
            </a:r>
            <a:r>
              <a:rPr lang="ru-RU" sz="2400">
                <a:solidFill>
                  <a:srgbClr val="FF0000"/>
                </a:solidFill>
              </a:rPr>
              <a:t>мышление</a:t>
            </a:r>
            <a:r>
              <a:rPr lang="ru-RU" sz="2400"/>
              <a:t> становится более сфокусированным и </a:t>
            </a:r>
            <a:r>
              <a:rPr lang="ru-RU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конструктивным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mtClean="0"/>
          </a:p>
        </p:txBody>
      </p:sp>
      <p:sp>
        <p:nvSpPr>
          <p:cNvPr id="32771" name="Содержимое 2"/>
          <p:cNvSpPr>
            <a:spLocks noGrp="1"/>
          </p:cNvSpPr>
          <p:nvPr>
            <p:ph idx="1"/>
          </p:nvPr>
        </p:nvSpPr>
        <p:spPr>
          <a:xfrm>
            <a:off x="357188" y="214313"/>
            <a:ext cx="8229600" cy="4530725"/>
          </a:xfrm>
        </p:spPr>
        <p:txBody>
          <a:bodyPr/>
          <a:lstStyle/>
          <a:p>
            <a:pPr eaLnBrk="1" hangingPunct="1"/>
            <a:r>
              <a:rPr lang="ru-RU" smtClean="0"/>
              <a:t>Метод Эдварда де Боно «шесть шляп мышления»легко может быть использован на уроке любой предметной области.</a:t>
            </a:r>
          </a:p>
          <a:p>
            <a:pPr eaLnBrk="1" hangingPunct="1"/>
            <a:r>
              <a:rPr lang="ru-RU" smtClean="0"/>
              <a:t>Использование данного метода на уроке развивает у обучающихся способность структурировать информацию, в «Шести шляпах мышления» автор представляет простой, но эффективный метод, позволяющий стать лучшим мыслителем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5175"/>
            <a:ext cx="8229600" cy="5832475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"/>
              <a:defRPr/>
            </a:pPr>
            <a:r>
              <a:rPr lang="ru-RU" b="1" dirty="0">
                <a:solidFill>
                  <a:srgbClr val="FFFF00"/>
                </a:solidFill>
              </a:rPr>
              <a:t>Метафора шляп</a:t>
            </a:r>
            <a:r>
              <a:rPr lang="ru-RU" dirty="0"/>
              <a:t> является ролевым языком, на котором легко обсуждать и </a:t>
            </a:r>
            <a:r>
              <a:rPr lang="ru-RU" b="1" dirty="0">
                <a:solidFill>
                  <a:srgbClr val="66FF33"/>
                </a:solidFill>
              </a:rPr>
              <a:t>переключать мышление</a:t>
            </a:r>
            <a:r>
              <a:rPr lang="ru-RU" dirty="0"/>
              <a:t>, отвлекаясь </a:t>
            </a:r>
            <a:r>
              <a:rPr lang="ru-RU" dirty="0">
                <a:solidFill>
                  <a:srgbClr val="FF0000"/>
                </a:solidFill>
              </a:rPr>
              <a:t>от личных предпочтений</a:t>
            </a:r>
            <a:r>
              <a:rPr lang="ru-RU" dirty="0"/>
              <a:t> и никого не обижая.</a:t>
            </a:r>
          </a:p>
          <a:p>
            <a:pPr marL="420624" indent="-384048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ru-RU" dirty="0"/>
              <a:t> </a:t>
            </a:r>
          </a:p>
          <a:p>
            <a:pPr marL="420624" indent="-384048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"/>
              <a:defRPr/>
            </a:pPr>
            <a:r>
              <a:rPr lang="ru-RU" dirty="0">
                <a:solidFill>
                  <a:srgbClr val="FF0000"/>
                </a:solidFill>
              </a:rPr>
              <a:t>Метод</a:t>
            </a:r>
            <a:r>
              <a:rPr lang="ru-RU" dirty="0"/>
              <a:t> позволяет избежать путаницы, поскольку только </a:t>
            </a: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один тип мышления</a:t>
            </a:r>
            <a:r>
              <a:rPr lang="ru-RU" dirty="0"/>
              <a:t> используется всей группой в </a:t>
            </a:r>
            <a:r>
              <a:rPr lang="ru-RU" b="1" dirty="0">
                <a:solidFill>
                  <a:schemeClr val="accent2"/>
                </a:solidFill>
              </a:rPr>
              <a:t>определенный промежуток времени.</a:t>
            </a:r>
          </a:p>
          <a:p>
            <a:pPr marL="420624" indent="-384048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endParaRPr lang="ru-RU" b="1" dirty="0">
              <a:solidFill>
                <a:schemeClr val="accent2"/>
              </a:solidFill>
            </a:endParaRPr>
          </a:p>
          <a:p>
            <a:pPr marL="420624" indent="-384048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"/>
              <a:defRPr/>
            </a:pPr>
            <a:endParaRPr lang="ru-RU" dirty="0"/>
          </a:p>
          <a:p>
            <a:pPr marL="420624" indent="-384048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u="sng" dirty="0" smtClean="0"/>
              <a:t>ПРИТЧА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4819" name="Содержимое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30800"/>
          </a:xfrm>
        </p:spPr>
        <p:txBody>
          <a:bodyPr/>
          <a:lstStyle/>
          <a:p>
            <a:pPr eaLnBrk="1" hangingPunct="1"/>
            <a:r>
              <a:rPr lang="ru-RU" sz="1200" smtClean="0"/>
              <a:t>В одной стране жил старик, который делал шляпы. Заказов на изготовление шляп у него всегда было много, так как все считали, что его шляпы приносят счастье своим владельцам.</a:t>
            </a:r>
          </a:p>
          <a:p>
            <a:pPr eaLnBrk="1" hangingPunct="1"/>
            <a:r>
              <a:rPr lang="ru-RU" sz="1200" smtClean="0"/>
              <a:t>Пришло время, и шляпника не стало. Сыновья приехали в дом отца и решили, что смогут обогатиться на наследстве, оставленном им. Обыскав весь дом, братья ничего не нашли, кроме сундука с шестью шляпами (белой, чёрной, синей, красной, зелёной, жёлтой). Братья решили, что это очень дорогой заказ, и покупатель, приехав за ним, даст большую сумму денег. Ждали, ждали братья заказчика, но никто так и не приехал. Тогда они сделали вывод, что это и есть наследство, оставленное отцом, и взяли шляпы себе.</a:t>
            </a:r>
          </a:p>
          <a:p>
            <a:pPr eaLnBrk="1" hangingPunct="1"/>
            <a:r>
              <a:rPr lang="ru-RU" sz="1200" smtClean="0"/>
              <a:t>Первый говорит: «Возьми белую шляпу, так как  белый – благородный цвет». «Возьму чёрную,- говорит второй,- строгий стиль меня всегда привлекал». Третий взял красную шляпу для привлечения внимания к себе. Четвёртый захотел сиять, как солнышко, излучать тепло и взял жёлтую шляпу. Пятый брат очень любил природу, ему нравилось наблюдать за тем, как всё меняется, он взял себе зелёную шляпу. А шестой хотел познать всё неизведанное – он выбрал синюю шляпу.</a:t>
            </a:r>
          </a:p>
          <a:p>
            <a:pPr eaLnBrk="1" hangingPunct="1"/>
            <a:r>
              <a:rPr lang="ru-RU" sz="1200" smtClean="0"/>
              <a:t>Братья разъехались. Через несколько лет они вновь встретились в доме отца.</a:t>
            </a:r>
          </a:p>
          <a:p>
            <a:pPr eaLnBrk="1" hangingPunct="1"/>
            <a:r>
              <a:rPr lang="ru-RU" sz="1200" smtClean="0"/>
              <a:t>Первый брат, который выбрал белую шляпу, научился видеть детали во всём происходящем, анализировать факты и события.</a:t>
            </a:r>
          </a:p>
          <a:p>
            <a:pPr eaLnBrk="1" hangingPunct="1"/>
            <a:r>
              <a:rPr lang="ru-RU" sz="1200" smtClean="0"/>
              <a:t>Второй брат, выбравший красную шляпу, стал эмоционально чувствительным, и кому-то это нравилось, кому-то – нет.</a:t>
            </a:r>
          </a:p>
          <a:p>
            <a:pPr eaLnBrk="1" hangingPunct="1"/>
            <a:r>
              <a:rPr lang="ru-RU" sz="1200" smtClean="0"/>
              <a:t>Третий начал видеть всё в чёрном цвете, обращал внимание на недостатки во всём. И многим это даже нравилось.</a:t>
            </a:r>
          </a:p>
          <a:p>
            <a:pPr eaLnBrk="1" hangingPunct="1"/>
            <a:r>
              <a:rPr lang="ru-RU" sz="1200" smtClean="0"/>
              <a:t>Брат, который взял жёлтую шляпу, находил во всём только хорошее, видел всё в светлых тонах, многим помог, хотя некоторые называли его наивным.</a:t>
            </a:r>
          </a:p>
          <a:p>
            <a:pPr eaLnBrk="1" hangingPunct="1"/>
            <a:r>
              <a:rPr lang="ru-RU" sz="1200" smtClean="0"/>
              <a:t>Всё, к чему прикасался пятый брат, раскрывалось, кипело идеями. Он вдруг обнаружил в себе много талантов, о которых даже и не подозревал.</a:t>
            </a:r>
          </a:p>
          <a:p>
            <a:pPr eaLnBrk="1" hangingPunct="1"/>
            <a:r>
              <a:rPr lang="ru-RU" sz="1200" smtClean="0"/>
              <a:t>Брат в синей шляпе научился видеть масштабно, всю картину в целом, мог объяснить смысл происходящего и подсказать, куда двигаться дальше. </a:t>
            </a:r>
          </a:p>
          <a:p>
            <a:pPr eaLnBrk="1" hangingPunct="1"/>
            <a:endParaRPr lang="ru-RU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38"/>
            <a:ext cx="7772400" cy="15716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ВЫВОД:</a:t>
            </a:r>
            <a:endParaRPr lang="ru-RU"/>
          </a:p>
        </p:txBody>
      </p:sp>
      <p:sp>
        <p:nvSpPr>
          <p:cNvPr id="3584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63" y="2643188"/>
            <a:ext cx="7286625" cy="3500437"/>
          </a:xfrm>
        </p:spPr>
        <p:txBody>
          <a:bodyPr/>
          <a:lstStyle/>
          <a:p>
            <a:pPr eaLnBrk="1" hangingPunct="1"/>
            <a:r>
              <a:rPr lang="ru-RU" sz="4000" smtClean="0"/>
              <a:t>Чтобы взглянуть на мир с другой стороны, смените шляпу – ключевая идея метода де Боно. </a:t>
            </a:r>
          </a:p>
          <a:p>
            <a:pPr eaLnBrk="1" hangingPunct="1"/>
            <a:r>
              <a:rPr lang="ru-RU" sz="4000" smtClean="0"/>
              <a:t>Меняйте шляпы, коллеги)))</a:t>
            </a:r>
          </a:p>
          <a:p>
            <a:pPr eaLnBrk="1" hangingPunct="1"/>
            <a:endParaRPr lang="ru-RU" smtClean="0"/>
          </a:p>
        </p:txBody>
      </p:sp>
      <p:pic>
        <p:nvPicPr>
          <p:cNvPr id="4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143875" y="60007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2" descr="D:\презентации\картинки\knigi1\e2bebd5d3cef6872b99d792b8a7bd511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0" y="714375"/>
            <a:ext cx="136207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smtClean="0">
                <a:latin typeface="Georgia" pitchFamily="18" charset="0"/>
              </a:rPr>
              <a:t>Поисковые системы Рунета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55875" y="4365625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                      </a:t>
            </a:r>
          </a:p>
          <a:p>
            <a:pPr eaLnBrk="1" hangingPunct="1">
              <a:lnSpc>
                <a:spcPct val="80000"/>
              </a:lnSpc>
            </a:pPr>
            <a:endParaRPr lang="en-US" smtClean="0"/>
          </a:p>
          <a:p>
            <a:pPr eaLnBrk="1" hangingPunct="1">
              <a:lnSpc>
                <a:spcPct val="80000"/>
              </a:lnSpc>
            </a:pPr>
            <a:r>
              <a:rPr lang="en-US" smtClean="0"/>
              <a:t>     </a:t>
            </a:r>
            <a:r>
              <a:rPr lang="ru-RU" smtClean="0"/>
              <a:t>На примере </a:t>
            </a:r>
            <a:r>
              <a:rPr lang="en-US" sz="5400" smtClean="0">
                <a:solidFill>
                  <a:srgbClr val="0066FF"/>
                </a:solidFill>
                <a:latin typeface="Georgia" pitchFamily="18" charset="0"/>
              </a:rPr>
              <a:t>G</a:t>
            </a:r>
            <a:r>
              <a:rPr lang="en-US" sz="5400" smtClean="0">
                <a:solidFill>
                  <a:srgbClr val="FF0000"/>
                </a:solidFill>
                <a:latin typeface="Georgia" pitchFamily="18" charset="0"/>
              </a:rPr>
              <a:t>o</a:t>
            </a:r>
            <a:r>
              <a:rPr lang="en-US" sz="5400" smtClean="0">
                <a:solidFill>
                  <a:srgbClr val="FFFF00"/>
                </a:solidFill>
                <a:latin typeface="Georgia" pitchFamily="18" charset="0"/>
              </a:rPr>
              <a:t>o</a:t>
            </a:r>
            <a:r>
              <a:rPr lang="en-US" sz="5400" smtClean="0">
                <a:solidFill>
                  <a:srgbClr val="000066"/>
                </a:solidFill>
                <a:latin typeface="Georgia" pitchFamily="18" charset="0"/>
              </a:rPr>
              <a:t>g</a:t>
            </a:r>
            <a:r>
              <a:rPr lang="en-US" sz="5400" smtClean="0">
                <a:solidFill>
                  <a:srgbClr val="008000"/>
                </a:solidFill>
                <a:latin typeface="Georgia" pitchFamily="18" charset="0"/>
              </a:rPr>
              <a:t>l</a:t>
            </a:r>
            <a:r>
              <a:rPr lang="en-US" sz="5400" smtClean="0">
                <a:solidFill>
                  <a:srgbClr val="FF0000"/>
                </a:solidFill>
                <a:latin typeface="Georgia" pitchFamily="18" charset="0"/>
              </a:rPr>
              <a:t>e</a:t>
            </a:r>
            <a:endParaRPr lang="ru-RU" sz="5400" smtClean="0">
              <a:latin typeface="Georgia" pitchFamily="18" charset="0"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0" y="-214313"/>
          <a:ext cx="9144000" cy="7072313"/>
        </p:xfrm>
        <a:graphic>
          <a:graphicData uri="http://schemas.openxmlformats.org/presentationml/2006/ole">
            <p:oleObj spid="_x0000_s1026" name="Слайд" r:id="rId3" imgW="4570530" imgH="3427618" progId="PowerPoint.Slide.12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Синквейн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8435" name="Содержимое 4"/>
          <p:cNvSpPr>
            <a:spLocks noGrp="1"/>
          </p:cNvSpPr>
          <p:nvPr>
            <p:ph sz="half" idx="1"/>
          </p:nvPr>
        </p:nvSpPr>
        <p:spPr>
          <a:xfrm>
            <a:off x="142875" y="1143000"/>
            <a:ext cx="4352925" cy="550068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Название  темы – одно существительное.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Описание темы – два прилагательных.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Описание действия – три глагола (или два глагога и одно деепричастие).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Отношение к теме – четыре слова.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Суть темы – одно слово.</a:t>
            </a:r>
          </a:p>
          <a:p>
            <a:pPr eaLnBrk="1" hangingPunct="1"/>
            <a:endParaRPr lang="ru-RU" smtClean="0"/>
          </a:p>
        </p:txBody>
      </p:sp>
      <p:sp>
        <p:nvSpPr>
          <p:cNvPr id="18436" name="Содержимое 5"/>
          <p:cNvSpPr>
            <a:spLocks noGrp="1"/>
          </p:cNvSpPr>
          <p:nvPr>
            <p:ph sz="half" idx="2"/>
          </p:nvPr>
        </p:nvSpPr>
        <p:spPr>
          <a:xfrm>
            <a:off x="4572000" y="1000125"/>
            <a:ext cx="4429125" cy="564356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b="1" smtClean="0"/>
              <a:t>Глюкоза</a:t>
            </a:r>
          </a:p>
          <a:p>
            <a:pPr eaLnBrk="1" hangingPunct="1">
              <a:buFont typeface="Wingdings 2" pitchFamily="18" charset="2"/>
              <a:buNone/>
            </a:pPr>
            <a:endParaRPr lang="ru-RU" b="1" smtClean="0"/>
          </a:p>
          <a:p>
            <a:pPr eaLnBrk="1" hangingPunct="1">
              <a:buFont typeface="Wingdings 2" pitchFamily="18" charset="2"/>
              <a:buNone/>
            </a:pPr>
            <a:r>
              <a:rPr lang="ru-RU" b="1" smtClean="0"/>
              <a:t>Белая  сладкая</a:t>
            </a:r>
          </a:p>
          <a:p>
            <a:pPr eaLnBrk="1" hangingPunct="1">
              <a:buFont typeface="Wingdings 2" pitchFamily="18" charset="2"/>
              <a:buNone/>
            </a:pPr>
            <a:endParaRPr lang="ru-RU" b="1" smtClean="0"/>
          </a:p>
          <a:p>
            <a:pPr eaLnBrk="1" hangingPunct="1">
              <a:buFont typeface="Wingdings 2" pitchFamily="18" charset="2"/>
              <a:buNone/>
            </a:pPr>
            <a:r>
              <a:rPr lang="ru-RU" b="1" smtClean="0"/>
              <a:t>Окисляется,восстанавливается, разлагается</a:t>
            </a:r>
          </a:p>
          <a:p>
            <a:pPr eaLnBrk="1" hangingPunct="1">
              <a:buFont typeface="Wingdings 2" pitchFamily="18" charset="2"/>
              <a:buNone/>
            </a:pPr>
            <a:endParaRPr lang="ru-RU" b="1" smtClean="0"/>
          </a:p>
          <a:p>
            <a:pPr eaLnBrk="1" hangingPunct="1">
              <a:buFont typeface="Wingdings 2" pitchFamily="18" charset="2"/>
              <a:buNone/>
            </a:pPr>
            <a:r>
              <a:rPr lang="ru-RU" b="1" smtClean="0"/>
              <a:t>Глюкоза является источником  энергии.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b="1" smtClean="0"/>
              <a:t>Углевод.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Прямоугольник 1"/>
          <p:cNvSpPr>
            <a:spLocks noChangeArrowheads="1"/>
          </p:cNvSpPr>
          <p:nvPr/>
        </p:nvSpPr>
        <p:spPr bwMode="auto">
          <a:xfrm>
            <a:off x="1571625" y="2828925"/>
            <a:ext cx="71437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/>
              <a:t>Метод </a:t>
            </a:r>
            <a:r>
              <a:rPr lang="ru-RU"/>
              <a:t> </a:t>
            </a:r>
            <a:r>
              <a:rPr lang="ru-RU" sz="3200"/>
              <a:t>признаёт значимость всех компонентов- эмоций, фактов, критики, новых идей – и включает их в работу в нужный момент</a:t>
            </a:r>
            <a:r>
              <a:rPr lang="ru-RU"/>
              <a:t>.</a:t>
            </a:r>
          </a:p>
        </p:txBody>
      </p:sp>
      <p:pic>
        <p:nvPicPr>
          <p:cNvPr id="36867" name="Picture 6" descr="J033633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0"/>
            <a:ext cx="2357438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4724400"/>
            <a:ext cx="3581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 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229600" cy="1066800"/>
          </a:xfrm>
        </p:spPr>
        <p:txBody>
          <a:bodyPr/>
          <a:lstStyle/>
          <a:p>
            <a:pPr eaLnBrk="1" hangingPunct="1">
              <a:buFont typeface="Symbol" pitchFamily="18" charset="2"/>
              <a:buNone/>
            </a:pPr>
            <a:r>
              <a:rPr lang="ru-RU" sz="2400" b="1" smtClean="0"/>
              <a:t>  </a:t>
            </a:r>
            <a:r>
              <a:rPr lang="en-US" sz="2400" b="1" smtClean="0">
                <a:solidFill>
                  <a:srgbClr val="FF0000"/>
                </a:solidFill>
              </a:rPr>
              <a:t>«</a:t>
            </a:r>
            <a:r>
              <a:rPr lang="ru-RU" sz="2400" b="1" smtClean="0">
                <a:solidFill>
                  <a:srgbClr val="FF0000"/>
                </a:solidFill>
              </a:rPr>
              <a:t>Шесть шляп мышления</a:t>
            </a:r>
            <a:r>
              <a:rPr lang="en-US" sz="2400" b="1" smtClean="0">
                <a:solidFill>
                  <a:srgbClr val="FF0000"/>
                </a:solidFill>
              </a:rPr>
              <a:t>»</a:t>
            </a:r>
            <a:r>
              <a:rPr lang="ru-RU" sz="2400" b="1" smtClean="0">
                <a:solidFill>
                  <a:srgbClr val="FF0000"/>
                </a:solidFill>
              </a:rPr>
              <a:t> позволяет развивать у взрослых и детей:</a:t>
            </a:r>
          </a:p>
          <a:p>
            <a:pPr eaLnBrk="1" hangingPunct="1">
              <a:buFont typeface="Wingdings" pitchFamily="2" charset="2"/>
              <a:buNone/>
            </a:pPr>
            <a:endParaRPr lang="ru-RU" sz="2400" smtClean="0">
              <a:solidFill>
                <a:srgbClr val="FF0000"/>
              </a:solidFill>
            </a:endParaRPr>
          </a:p>
          <a:p>
            <a:pPr eaLnBrk="1" hangingPunct="1"/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1600200" y="3048000"/>
            <a:ext cx="7162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2400" b="1">
                <a:solidFill>
                  <a:schemeClr val="folHlink"/>
                </a:solidFill>
              </a:rPr>
              <a:t>творческое мышление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2400" b="1">
                <a:solidFill>
                  <a:schemeClr val="folHlink"/>
                </a:solidFill>
              </a:rPr>
              <a:t>критическое мышление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2400" b="1">
                <a:solidFill>
                  <a:schemeClr val="folHlink"/>
                </a:solidFill>
              </a:rPr>
              <a:t>толерантность</a:t>
            </a:r>
            <a:endParaRPr lang="ru-RU" sz="2400">
              <a:solidFill>
                <a:schemeClr val="folHlink"/>
              </a:solidFill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04800" y="381000"/>
            <a:ext cx="8578850" cy="1066800"/>
            <a:chOff x="178" y="3216"/>
            <a:chExt cx="5404" cy="672"/>
          </a:xfrm>
        </p:grpSpPr>
        <p:pic>
          <p:nvPicPr>
            <p:cNvPr id="37894" name="Picture 5" descr="redhat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8" y="3216"/>
              <a:ext cx="720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895" name="Picture 6" descr="whitehat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76" y="3216"/>
              <a:ext cx="720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896" name="Picture 7" descr="blackhat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974" y="3216"/>
              <a:ext cx="720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897" name="Picture 8" descr="yellowhat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73" y="3216"/>
              <a:ext cx="720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898" name="Picture 9" descr="greenhat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771" y="3216"/>
              <a:ext cx="816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899" name="Picture 10" descr="bluehat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766" y="3216"/>
              <a:ext cx="81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7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/>
      <p:bldP spid="1085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Синквейны очень полезны в качестве: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marL="1545336" lvl="4" indent="-182880"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ru-RU" sz="2400" b="1" dirty="0" smtClean="0">
              <a:cs typeface="Times New Roman" pitchFamily="18" charset="0"/>
            </a:endParaRPr>
          </a:p>
          <a:p>
            <a:pPr marL="1545336" lvl="4" indent="-18288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1) </a:t>
            </a:r>
            <a:r>
              <a:rPr lang="ru-RU" sz="3600" dirty="0" smtClean="0">
                <a:solidFill>
                  <a:schemeClr val="bg1"/>
                </a:solidFill>
                <a:cs typeface="Times New Roman" pitchFamily="18" charset="0"/>
              </a:rPr>
              <a:t>инструмента для </a:t>
            </a:r>
            <a:r>
              <a:rPr lang="ru-RU" sz="3600" dirty="0" err="1" smtClean="0">
                <a:solidFill>
                  <a:schemeClr val="bg1"/>
                </a:solidFill>
                <a:cs typeface="Times New Roman" pitchFamily="18" charset="0"/>
              </a:rPr>
              <a:t>синтезирования</a:t>
            </a:r>
            <a:r>
              <a:rPr lang="ru-RU" sz="3600" dirty="0" smtClean="0">
                <a:solidFill>
                  <a:schemeClr val="bg1"/>
                </a:solidFill>
                <a:cs typeface="Times New Roman" pitchFamily="18" charset="0"/>
              </a:rPr>
              <a:t> сложной информации;</a:t>
            </a:r>
          </a:p>
          <a:p>
            <a:pPr marL="1545336" lvl="4" indent="-18288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3600" dirty="0" smtClean="0">
                <a:solidFill>
                  <a:schemeClr val="bg1"/>
                </a:solidFill>
                <a:cs typeface="Times New Roman" pitchFamily="18" charset="0"/>
              </a:rPr>
              <a:t>2) средств оценки понятийного багажа учащихс</a:t>
            </a:r>
            <a:r>
              <a:rPr lang="ru-RU" sz="3600" dirty="0" smtClean="0">
                <a:solidFill>
                  <a:schemeClr val="bg1"/>
                </a:solidFill>
              </a:rPr>
              <a:t>я</a:t>
            </a:r>
            <a:r>
              <a:rPr lang="ru-RU" sz="3600" dirty="0" smtClean="0">
                <a:solidFill>
                  <a:schemeClr val="bg1"/>
                </a:solidFill>
                <a:latin typeface="Arial AM" pitchFamily="34" charset="0"/>
              </a:rPr>
              <a:t>;</a:t>
            </a:r>
          </a:p>
          <a:p>
            <a:pPr marL="1545336" lvl="4" indent="-18288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3600" dirty="0" smtClean="0">
                <a:solidFill>
                  <a:schemeClr val="bg1"/>
                </a:solidFill>
                <a:cs typeface="Times New Roman" pitchFamily="18" charset="0"/>
              </a:rPr>
              <a:t>3) средства творческой выразительности.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29628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«Заполнение таблицы «Знаю — Хочу узнать — Узнал» (ЗХУ). 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2714625"/>
          <a:ext cx="82296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Знаю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Хочу узнать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Узнал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ШЕСТЬ ШЛЯП МЫШЛЕНИЯ</a:t>
            </a:r>
          </a:p>
        </p:txBody>
      </p:sp>
      <p:sp>
        <p:nvSpPr>
          <p:cNvPr id="22531" name="Rectangle 8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2532" name="Rectangle 9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  <p:pic>
        <p:nvPicPr>
          <p:cNvPr id="22533" name="Picture 7" descr="Edward_de_Bon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700213"/>
            <a:ext cx="3101975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12" descr="iCAKU8BP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1700213"/>
            <a:ext cx="295116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ru-RU" sz="2400" smtClean="0"/>
          </a:p>
          <a:p>
            <a:pPr eaLnBrk="1" hangingPunct="1"/>
            <a:endParaRPr lang="ru-RU" sz="2400" smtClean="0"/>
          </a:p>
          <a:p>
            <a:pPr eaLnBrk="1" hangingPunct="1"/>
            <a:r>
              <a:rPr lang="ru-RU" sz="2400" smtClean="0"/>
              <a:t>В основе этого метода лежит идея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smtClean="0"/>
              <a:t>     параллельного мышления. </a:t>
            </a:r>
          </a:p>
          <a:p>
            <a:pPr eaLnBrk="1" hangingPunct="1"/>
            <a:r>
              <a:rPr lang="ru-RU" sz="2400" b="1" smtClean="0"/>
              <a:t>Параллельное мышление</a:t>
            </a:r>
            <a:r>
              <a:rPr lang="ru-RU" sz="2400" smtClean="0"/>
              <a:t> — это мышление конструктивное, при котором различные точки зрения и подходы не сталкиваются, а сосуществуют.</a:t>
            </a:r>
          </a:p>
          <a:p>
            <a:pPr eaLnBrk="1" hangingPunct="1"/>
            <a:r>
              <a:rPr lang="ru-RU" sz="2400" smtClean="0"/>
              <a:t> Почему шляпы? Шляпу легко надеть и снять, кроме того, шляпы указывают на роль. «</a:t>
            </a:r>
            <a:r>
              <a:rPr lang="ru-RU" sz="2400" b="1" smtClean="0"/>
              <a:t>Примеряя</a:t>
            </a:r>
            <a:r>
              <a:rPr lang="ru-RU" sz="2400" smtClean="0"/>
              <a:t>» на себя шляпу определённого цвета, мы учимся думать в заданном направлении. Смена шляп приучает видеть один и тот же предмет с разных позиций, в результате чего складывается наиболее полная картина. </a:t>
            </a:r>
            <a:r>
              <a:rPr lang="ru-RU" sz="2400" b="1" smtClean="0"/>
              <a:t>Это универсальный метод, </a:t>
            </a:r>
            <a:r>
              <a:rPr lang="ru-RU" sz="2400" smtClean="0"/>
              <a:t>применить его может каждый учитель-предметник, методист.</a:t>
            </a:r>
          </a:p>
          <a:p>
            <a:pPr eaLnBrk="1" hangingPunct="1"/>
            <a:endParaRPr lang="ru-RU" sz="2400" smtClean="0"/>
          </a:p>
        </p:txBody>
      </p:sp>
      <p:pic>
        <p:nvPicPr>
          <p:cNvPr id="2355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13" y="214313"/>
            <a:ext cx="2071687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8800" dirty="0" smtClean="0"/>
              <a:t>Белая шляпа</a:t>
            </a:r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4000" smtClean="0">
                <a:solidFill>
                  <a:schemeClr val="bg1"/>
                </a:solidFill>
              </a:rPr>
              <a:t>Участники в белой шляпе будут искать в обсуждаемой проблеме только факты. Никаких эмоций и чувств, только факты</a:t>
            </a:r>
            <a:r>
              <a:rPr lang="ru-RU" sz="4000" smtClean="0"/>
              <a:t>.</a:t>
            </a:r>
          </a:p>
          <a:p>
            <a:pPr eaLnBrk="1" hangingPunct="1"/>
            <a:endParaRPr lang="ru-RU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8800" dirty="0" smtClean="0">
                <a:solidFill>
                  <a:srgbClr val="000000"/>
                </a:solidFill>
              </a:rPr>
              <a:t>Красная шляпа</a:t>
            </a:r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Участники в красной шляпе будут  анализировать проблему с позиции чувств, им нужно рассказать нам, что почувствовали, какие испытали эмоции.</a:t>
            </a:r>
          </a:p>
          <a:p>
            <a:pPr eaLnBrk="1" hangingPunct="1"/>
            <a:endParaRPr lang="ru-RU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8800" dirty="0" smtClean="0"/>
              <a:t>Черная</a:t>
            </a:r>
            <a:r>
              <a:rPr lang="ru-RU" dirty="0" smtClean="0"/>
              <a:t> </a:t>
            </a:r>
            <a:r>
              <a:rPr lang="ru-RU" sz="8800" dirty="0" smtClean="0"/>
              <a:t>шляпа</a:t>
            </a:r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В чёрной шляпе выступающему нужно попытаться предостеречь нас, найти возможные риски и опасности.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</TotalTime>
  <Words>974</Words>
  <Application>Microsoft Office PowerPoint</Application>
  <PresentationFormat>Экран (4:3)</PresentationFormat>
  <Paragraphs>105</Paragraphs>
  <Slides>21</Slides>
  <Notes>0</Notes>
  <HiddenSlides>0</HiddenSlides>
  <MMClips>1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Апекс</vt:lpstr>
      <vt:lpstr>Слайд</vt:lpstr>
      <vt:lpstr>Стадия рефлексии</vt:lpstr>
      <vt:lpstr>Синквейн </vt:lpstr>
      <vt:lpstr>Синквейны очень полезны в качестве:</vt:lpstr>
      <vt:lpstr>«Заполнение таблицы «Знаю — Хочу узнать — Узнал» (ЗХУ).  </vt:lpstr>
      <vt:lpstr>ШЕСТЬ ШЛЯП МЫШЛЕНИЯ</vt:lpstr>
      <vt:lpstr>Слайд 6</vt:lpstr>
      <vt:lpstr>Белая шляпа</vt:lpstr>
      <vt:lpstr>Красная шляпа</vt:lpstr>
      <vt:lpstr>Черная шляпа</vt:lpstr>
      <vt:lpstr>Желтая шляпа</vt:lpstr>
      <vt:lpstr>Зеленая шляпа</vt:lpstr>
      <vt:lpstr>Синяя шляпа</vt:lpstr>
      <vt:lpstr>Правила использования шляп </vt:lpstr>
      <vt:lpstr>Преимущества метода</vt:lpstr>
      <vt:lpstr>Слайд 15</vt:lpstr>
      <vt:lpstr>Слайд 16</vt:lpstr>
      <vt:lpstr>ПРИТЧА </vt:lpstr>
      <vt:lpstr>ВЫВОД:</vt:lpstr>
      <vt:lpstr>Поисковые системы Рунета</vt:lpstr>
      <vt:lpstr>Слайд 20</vt:lpstr>
      <vt:lpstr>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«Заполнение таблицы «Знаю — Хочу узнать — Узнал» (ЗХУ).  </dc:title>
  <dc:creator>Татьяна</dc:creator>
  <cp:lastModifiedBy>Татьяна</cp:lastModifiedBy>
  <cp:revision>2</cp:revision>
  <dcterms:created xsi:type="dcterms:W3CDTF">2015-01-10T15:54:59Z</dcterms:created>
  <dcterms:modified xsi:type="dcterms:W3CDTF">2015-01-10T15:58:39Z</dcterms:modified>
</cp:coreProperties>
</file>