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5" r:id="rId7"/>
    <p:sldId id="262" r:id="rId8"/>
    <p:sldId id="261" r:id="rId9"/>
    <p:sldId id="263" r:id="rId10"/>
    <p:sldId id="276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8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9B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01" autoAdjust="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2&#1060;&#1051;&#1045;&#1064;\&#1044;&#1080;&#1072;&#1084;&#1073;&#1077;&#1082;&#1086;&#1074;%20&#1057;&#1086;&#1089;&#1083;&#1072;&#1085;\2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002_&#1041;&#1077;&#1090;&#1093;&#1086;&#1074;&#1077;&#1085;%20-%20&#1051;&#1091;&#1085;&#1085;&#1072;&#1103;%20&#1089;&#1086;&#1085;&#1072;&#1090;&#1072;%20(&#1057;&#1086;&#1085;&#1072;&#1090;&#1072;%20&#1076;&#1083;&#1103;%20&#1092;&#1086;&#1088;&#1090;&#1077;&#1087;&#1080;&#1072;&#1085;&#1086;%20N14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10%20%20&#1089;&#1083;&#1072;&#1081;&#1076;%20&#1090;&#1072;&#1073;&#1083;.mp3" TargetMode="Externa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file:///E:\2&#1060;&#1051;&#1045;&#1064;\&#1044;&#1080;&#1072;&#1084;&#1073;&#1077;&#1082;&#1086;&#1074;%20&#1057;&#1086;&#1089;&#1083;&#1072;&#1085;\11%20&#1089;&#1083;&#1072;&#1081;&#1076;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11%20&#1089;&#1083;&#1072;&#1081;&#1076;,,1&#1082;&#1091;&#1087;&#1083;&#1077;&#1090;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file:///E:\2&#1060;&#1051;&#1045;&#1064;\&#1044;&#1080;&#1072;&#1084;&#1073;&#1077;&#1082;&#1086;&#1074;%20&#1057;&#1086;&#1089;&#1083;&#1072;&#1085;\12%20&#1089;&#1083;&#1072;&#1081;&#1076;%202%20&#1082;&#1091;&#1087;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12%20&#1089;&#1083;&#1072;&#1081;&#1076;%201&#1082;&#1091;&#1087;&#1083;&#1077;&#1090;.mp3" TargetMode="Externa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13%20&#1089;&#1083;&#1072;&#1081;&#1076;.mp3" TargetMode="External"/><Relationship Id="rId6" Type="http://schemas.openxmlformats.org/officeDocument/2006/relationships/slide" Target="slide12.xml"/><Relationship Id="rId11" Type="http://schemas.openxmlformats.org/officeDocument/2006/relationships/image" Target="../media/image22.gif"/><Relationship Id="rId5" Type="http://schemas.openxmlformats.org/officeDocument/2006/relationships/slide" Target="slide14.xml"/><Relationship Id="rId10" Type="http://schemas.openxmlformats.org/officeDocument/2006/relationships/image" Target="../media/image21.gif"/><Relationship Id="rId4" Type="http://schemas.openxmlformats.org/officeDocument/2006/relationships/slide" Target="slide2.xml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14%20&#1089;&#1083;&#1072;&#1081;&#1076;.mp3" TargetMode="Externa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15%20&#1089;&#1083;&#1072;&#1081;&#1076;.mp3" TargetMode="Externa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file:///E:\2&#1060;&#1051;&#1045;&#1064;\&#1044;&#1080;&#1072;&#1084;&#1073;&#1077;&#1082;&#1086;&#1074;%20&#1057;&#1086;&#1089;&#1083;&#1072;&#1085;\&#1043;&#1056;&#1054;&#1052;.mp3" TargetMode="External"/><Relationship Id="rId7" Type="http://schemas.openxmlformats.org/officeDocument/2006/relationships/slide" Target="slide17.xml"/><Relationship Id="rId12" Type="http://schemas.openxmlformats.org/officeDocument/2006/relationships/image" Target="../media/image27.gif"/><Relationship Id="rId2" Type="http://schemas.openxmlformats.org/officeDocument/2006/relationships/audio" Target="file:///E:\2&#1060;&#1051;&#1045;&#1064;\&#1044;&#1080;&#1072;&#1084;&#1073;&#1077;&#1082;&#1086;&#1074;%20&#1057;&#1086;&#1089;&#1083;&#1072;&#1085;\16%20&#1089;&#1083;&#1072;&#1081;&#1076;%202%20&#1095;&#1072;&#1089;&#1090;&#1100;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16%20&#1089;&#1083;&#1072;&#1081;&#1076;.mp3" TargetMode="External"/><Relationship Id="rId6" Type="http://schemas.openxmlformats.org/officeDocument/2006/relationships/image" Target="../media/image25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jpeg"/><Relationship Id="rId4" Type="http://schemas.openxmlformats.org/officeDocument/2006/relationships/audio" Target="file:///E:\2&#1060;&#1051;&#1045;&#1064;\&#1044;&#1080;&#1072;&#1084;&#1073;&#1077;&#1082;&#1086;&#1074;%20&#1057;&#1086;&#1089;&#1083;&#1072;&#1085;\sound_thunder_02.mp3" TargetMode="Externa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16.xml"/><Relationship Id="rId3" Type="http://schemas.openxmlformats.org/officeDocument/2006/relationships/audio" Target="file:///E:\2&#1060;&#1051;&#1045;&#1064;\&#1044;&#1080;&#1072;&#1084;&#1073;&#1077;&#1082;&#1086;&#1074;%20&#1057;&#1086;&#1089;&#1083;&#1072;&#1085;\17%20&#1089;&#1083;&#1072;&#1081;&#1076;%203%20&#1095;&#1072;&#1089;&#1090;&#1100;.mp3" TargetMode="External"/><Relationship Id="rId7" Type="http://schemas.openxmlformats.org/officeDocument/2006/relationships/image" Target="../media/image29.jpeg"/><Relationship Id="rId12" Type="http://schemas.openxmlformats.org/officeDocument/2006/relationships/slide" Target="slide18.xml"/><Relationship Id="rId2" Type="http://schemas.openxmlformats.org/officeDocument/2006/relationships/audio" Target="file:///E:\2&#1060;&#1051;&#1045;&#1064;\&#1044;&#1080;&#1072;&#1084;&#1073;&#1077;&#1082;&#1086;&#1074;%20&#1057;&#1086;&#1089;&#1083;&#1072;&#1085;\17%20&#1089;&#1083;&#1072;&#1081;&#1076;%202%20&#1095;&#1072;&#1089;&#1090;&#1100;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17%20&#1089;&#1083;&#1072;&#1081;&#107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3.jpeg"/><Relationship Id="rId7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18%20&#1089;&#1083;&#1072;&#1081;&#1076;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slide" Target="slide18.xml"/><Relationship Id="rId3" Type="http://schemas.openxmlformats.org/officeDocument/2006/relationships/audio" Target="file:///E:\2&#1060;&#1051;&#1045;&#1064;\&#1044;&#1080;&#1072;&#1084;&#1073;&#1077;&#1082;&#1086;&#1074;%20&#1057;&#1086;&#1089;&#1083;&#1072;&#1085;\17%20&#1089;&#1083;&#1072;&#1081;&#1076;%203%20&#1095;&#1072;&#1089;&#1090;&#1100;.mp3" TargetMode="External"/><Relationship Id="rId7" Type="http://schemas.openxmlformats.org/officeDocument/2006/relationships/image" Target="../media/image37.jpeg"/><Relationship Id="rId12" Type="http://schemas.openxmlformats.org/officeDocument/2006/relationships/slide" Target="slide20.xml"/><Relationship Id="rId2" Type="http://schemas.openxmlformats.org/officeDocument/2006/relationships/audio" Target="file:///E:\2&#1060;&#1051;&#1045;&#1064;\&#1044;&#1080;&#1072;&#1084;&#1073;&#1077;&#1082;&#1086;&#1074;%20&#1057;&#1086;&#1089;&#1083;&#1072;&#1085;\19%20&#1089;&#1083;&#1072;&#1081;&#1076;%202%20&#1095;&#1072;&#1089;&#1090;&#1100;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19%20&#1089;&#1083;&#1072;&#1081;&#1076;%201&#1095;&#1072;&#1089;&#1090;&#1100;.mp3" TargetMode="External"/><Relationship Id="rId6" Type="http://schemas.openxmlformats.org/officeDocument/2006/relationships/image" Target="../media/image36.jpeg"/><Relationship Id="rId11" Type="http://schemas.openxmlformats.org/officeDocument/2006/relationships/slide" Target="slide2.xml"/><Relationship Id="rId5" Type="http://schemas.openxmlformats.org/officeDocument/2006/relationships/image" Target="../media/image35.gif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4.mp3" TargetMode="Externa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3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file:///E:\2&#1060;&#1051;&#1045;&#1064;\&#1044;&#1080;&#1072;&#1084;&#1073;&#1077;&#1082;&#1086;&#1074;%20&#1057;&#1086;&#1089;&#1083;&#1072;&#1085;\&#1101;&#1083;%20&#1092;&#1086;&#1088;&#1084;&#1091;&#1083;&#1072;2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&#1091;&#1088;&#1072;&#1085;%20-&#1093;&#1080;&#1084;%20&#1101;&#1083;&#1077;&#1084;&#1077;&#1085;&#1090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&#1080;&#1089;&#1090;%20&#1089;&#1087;.mp3" TargetMode="Externa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&#1092;&#1080;&#1079;&#1080;&#1095;.mp3" TargetMode="External"/><Relationship Id="rId6" Type="http://schemas.openxmlformats.org/officeDocument/2006/relationships/image" Target="../media/image8.gif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file:///E:\2&#1060;&#1051;&#1045;&#1064;\&#1044;&#1080;&#1072;&#1084;&#1073;&#1077;&#1082;&#1086;&#1074;%20&#1057;&#1086;&#1089;&#1083;&#1072;&#1085;\&#1086;&#1085;%20&#1089;&#1086;&#1089;&#1090;&#1086;&#1080;&#1090;%205&#1089;&#1083;&#1072;&#1081;&#1076;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&#1090;&#1077;&#1087;&#1083;&#1086;&#1105;&#1084;&#1082;&#1086;&#1089;&#1090;&#1100;.mp3" TargetMode="Externa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&#1060;&#1051;&#1045;&#1064;\&#1044;&#1080;&#1072;&#1084;&#1073;&#1077;&#1082;&#1086;&#1074;%20&#1057;&#1086;&#1089;&#1083;&#1072;&#1085;\7%20&#1089;&#1083;&#1072;&#1081;&#1076;%20&#1091;&#1088;&#1072;&#1085;%20&#1086;&#1090;&#1085;&#1086;&#1089;&#1080;&#1090;&#1100;&#1089;&#1103;.mp3" TargetMode="External"/><Relationship Id="rId6" Type="http://schemas.openxmlformats.org/officeDocument/2006/relationships/image" Target="../media/image9.gif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file:///E:\2&#1060;&#1051;&#1045;&#1064;\&#1044;&#1080;&#1072;&#1084;&#1073;&#1077;&#1082;&#1086;&#1074;%20&#1057;&#1086;&#1089;&#1083;&#1072;&#1085;\&#1076;&#1083;&#1103;%20&#1091;&#1088;&#1072;&#1085;&#1072;%208%20&#1089;&#1083;&#1072;&#1081;&#1076;.mp3" TargetMode="External"/><Relationship Id="rId7" Type="http://schemas.openxmlformats.org/officeDocument/2006/relationships/slide" Target="slide7.xml"/><Relationship Id="rId2" Type="http://schemas.openxmlformats.org/officeDocument/2006/relationships/audio" Target="file:///E:\2&#1060;&#1051;&#1045;&#1064;\&#1044;&#1080;&#1072;&#1084;&#1073;&#1077;&#1082;&#1086;&#1074;%20&#1057;&#1086;&#1089;&#1083;&#1072;&#1085;\8%20&#1089;&#1083;&#1081;&#1076;&#1076;%202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8%20&#1089;&#1083;&#1072;&#1081;&#1076;%20&#1089;&#1086;&#1077;&#1076;&#1080;&#1085;&#1077;&#1085;&#1080;&#1103;%20&#1091;&#1088;&#1072;&#1085;&#1072;.mp3" TargetMode="Externa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file:///E:\2&#1060;&#1051;&#1045;&#1064;\&#1044;&#1080;&#1072;&#1084;&#1073;&#1077;&#1082;&#1086;&#1074;%20&#1057;&#1086;&#1089;&#1083;&#1072;&#1085;\9%20&#1089;&#1083;%20,2&#1095;&#1072;&#1089;&#1090;&#1100;.mp3" TargetMode="External"/><Relationship Id="rId1" Type="http://schemas.openxmlformats.org/officeDocument/2006/relationships/audio" Target="file:///E:\2&#1060;&#1051;&#1045;&#1064;\&#1044;&#1080;&#1072;&#1084;&#1073;&#1077;&#1082;&#1086;&#1074;%20&#1057;&#1086;&#1089;&#1083;&#1072;&#1085;\9%20&#1089;&#1083;%20&#1085;&#1072;&#1093;&#1086;&#1078;&#1076;&#1077;&#1085;&#1080;&#1077;%20&#1074;%20&#1087;&#1088;&#1080;.mp3" TargetMode="Externa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7115346" cy="3770263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3900" b="1" spc="50" dirty="0" smtClean="0">
                <a:ln w="7620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УРАН</a:t>
            </a:r>
            <a:endParaRPr lang="ru-RU" sz="23900" b="1" spc="50" dirty="0">
              <a:ln w="7620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59146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«Воплощение  тревог и надежд»</a:t>
            </a:r>
            <a:endParaRPr lang="ru-RU" sz="32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002_Бетховен - Лунная соната (Соната для фортепиано N1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071538" y="6143644"/>
            <a:ext cx="304800" cy="3048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164304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4"/>
          <p:cNvGraphicFramePr>
            <a:graphicFrameLocks/>
          </p:cNvGraphicFramePr>
          <p:nvPr/>
        </p:nvGraphicFramePr>
        <p:xfrm>
          <a:off x="-1" y="425095"/>
          <a:ext cx="9144001" cy="6432905"/>
        </p:xfrm>
        <a:graphic>
          <a:graphicData uri="http://schemas.openxmlformats.org/drawingml/2006/table">
            <a:tbl>
              <a:tblPr/>
              <a:tblGrid>
                <a:gridCol w="3048584"/>
                <a:gridCol w="3046832"/>
                <a:gridCol w="3048585"/>
              </a:tblGrid>
              <a:tr h="31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Минерал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Основной состав минерала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Содержание урана,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Уранинит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UO2, UO3 + ThO2, CeO2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65-74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7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Карнотит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K2(UO2)2(VO4)2·2H2O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~50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Казолит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39B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PbO2·UO3·SiO2·H2O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~40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Самарскит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39B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(Y,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Er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Ce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U,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Ca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Pb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Th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)·(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Nb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Ta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Ti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Sn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)2O6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3.15-14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0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Браннерит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(U,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Ca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Y,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Th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)3Ti5O15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Тюямунит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39B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CaO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·2UO3·V2O5·nH2O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50-60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7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Цейнерит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Cu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(UO2)2(AsO4)2·nH2O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50-53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Отенит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Ca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(UO2)2(PO4)2·nH2O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~50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Шрекингерит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39B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Ca3NaUO2(CO3)3SO4(OH)·9H2O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Уранофан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39B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CaO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·UO2·2SiO2·6H2O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~57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2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Фергюсонит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(Y,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Ce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)(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U)(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Nb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Ta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)O4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0.2-8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Торбернит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39B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Cu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(UO2)2(PO4)2·nH2O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~50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1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Коффинит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39B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U(SiO4)1-x(OH)4x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9BC"/>
                          </a:solidFill>
                          <a:effectLst/>
                          <a:latin typeface="Arial" pitchFamily="34" charset="0"/>
                        </a:rPr>
                        <a:t>~50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367" y="0"/>
            <a:ext cx="863614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Известно около 100 минералов Урана; промышленное значение имеют более 12 из 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10  слайд таб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6" name="Овал 5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5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714356"/>
            <a:ext cx="8229600" cy="550072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Самая первая стадия уранового производства — концентрирование. Породу дробят и смешивают с водой. Тяжёлые компоненты взвеси осаждаются быстрее. Если порода содержит первичные минералы урана, то они осаждаются быстро: это тяжёлые минералы. Вторичные минералы урана легче, в этом случае раньше оседает тяжёлая пустая порода.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Следующая стадия — выщелачивание концентратов, перевод урана в раствор. Применяют кислотное и щелочное выщелачивание. Первое — дешевле, поскольку для извлечения урана используют серную кислоту. Но если в исходном сырье, как, например, в урановой смолке, уран находится в четырёхвалентном состоянии, то этот способ неприменим: четырёхвалентный уран в серной кислоте практически не растворяется. В этом случае нужно либо прибегнуть к щелочному выщелачиванию, либо предварительно окислять уран до шестивалентного состояния.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5000635"/>
            <a:ext cx="9144000" cy="1857365"/>
            <a:chOff x="0" y="5214926"/>
            <a:chExt cx="9144000" cy="16430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5214926"/>
              <a:ext cx="4500562" cy="1643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5214951"/>
              <a:ext cx="4643438" cy="1643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35696" y="0"/>
            <a:ext cx="5472608" cy="666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Получение урана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5" name="Овал 4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6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molecu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33411"/>
            <a:ext cx="857256" cy="524589"/>
          </a:xfrm>
          <a:prstGeom prst="rect">
            <a:avLst/>
          </a:prstGeom>
        </p:spPr>
      </p:pic>
      <p:pic>
        <p:nvPicPr>
          <p:cNvPr id="13" name="11 слайд,,1куп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357158" y="4429132"/>
            <a:ext cx="304800" cy="304800"/>
          </a:xfrm>
          <a:prstGeom prst="rect">
            <a:avLst/>
          </a:prstGeom>
        </p:spPr>
      </p:pic>
      <p:pic>
        <p:nvPicPr>
          <p:cNvPr id="14" name="11 слай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928662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9144000" cy="37862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следующем этапе из полученного раствора нужно избирательно выделить уран.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Раствор содержит не только уран, но и другие катионы. Некоторые из них в определённых условиях ведут себя так же, как уран. экстрагируются теми же органическими растворителями, оседают на тех же ионообменных смолах, выпадают в осадок при тех же условиях. Поэтому для селективного выделения урана приходится использовать многие окислительно-восстановительные реакции, чтобы на каждой стадии избавляться от того или иного нежелательного попутчика. На современных ионообменных смолах уран выделяется весьма селективно.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4" name="Овал 3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4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12 слайд 1куп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286776" y="3286124"/>
            <a:ext cx="304800" cy="304800"/>
          </a:xfrm>
          <a:prstGeom prst="rect">
            <a:avLst/>
          </a:prstGeom>
        </p:spPr>
      </p:pic>
      <p:pic>
        <p:nvPicPr>
          <p:cNvPr id="10" name="12 слайд 2 куп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8572528" y="5000636"/>
            <a:ext cx="304800" cy="3048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3286124"/>
            <a:ext cx="8786842" cy="35718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*   После этих операций уран переводят в твёрдое состояние. Но этот уран ещё надо очистить от примесей. Для удаления этих примесей технически чистое соединение урана растворяют в азотной кислоте. В результате этой операции образуется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трёхокись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урана UO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3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, которую восстанавливают водородом до UO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2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*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На диоксид урана UO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2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при температуре от 430 до 600 °C воздействуют сухим фтористым водородом для получения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тетрафторида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UF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. Из этого соединения восстанавливают металлический уран с помощью кальция или магния.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2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36 из 123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73016"/>
            <a:ext cx="2947881" cy="279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3541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 урана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8920"/>
            <a:ext cx="4581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hlinkClick r:id="" action="ppaction://noaction"/>
              </a:rPr>
              <a:t>Ядерное топливо 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2285992"/>
            <a:ext cx="2153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hlinkClick r:id="" action="ppaction://noaction"/>
              </a:rPr>
              <a:t>Геология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437112"/>
            <a:ext cx="58321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hlinkClick r:id="" action="ppaction://noaction"/>
              </a:rPr>
              <a:t>Ядерное оружие</a:t>
            </a:r>
            <a:endParaRPr lang="ru-RU" sz="60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7" name="Овал 6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4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907704" y="1052736"/>
            <a:ext cx="2304256" cy="1584176"/>
          </a:xfrm>
          <a:prstGeom prst="straightConnector1">
            <a:avLst/>
          </a:prstGeom>
          <a:ln w="60325" cmpd="tri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599892" y="2456892"/>
            <a:ext cx="3168352" cy="504056"/>
          </a:xfrm>
          <a:prstGeom prst="straightConnector1">
            <a:avLst/>
          </a:prstGeom>
          <a:ln w="60325" cmpd="tri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52120" y="980728"/>
            <a:ext cx="1872208" cy="1368152"/>
          </a:xfrm>
          <a:prstGeom prst="straightConnector1">
            <a:avLst/>
          </a:prstGeom>
          <a:ln w="60325" cmpd="tri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3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00430" y="6286520"/>
            <a:ext cx="304800" cy="304800"/>
          </a:xfrm>
          <a:prstGeom prst="rect">
            <a:avLst/>
          </a:prstGeom>
        </p:spPr>
      </p:pic>
      <p:pic>
        <p:nvPicPr>
          <p:cNvPr id="17" name="Рисунок 16" descr="av-927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3789040"/>
            <a:ext cx="648072" cy="723785"/>
          </a:xfrm>
          <a:prstGeom prst="rect">
            <a:avLst/>
          </a:prstGeom>
        </p:spPr>
      </p:pic>
      <p:pic>
        <p:nvPicPr>
          <p:cNvPr id="18" name="Рисунок 17" descr="av-927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764704"/>
            <a:ext cx="936724" cy="1046159"/>
          </a:xfrm>
          <a:prstGeom prst="rect">
            <a:avLst/>
          </a:prstGeom>
        </p:spPr>
      </p:pic>
      <p:pic>
        <p:nvPicPr>
          <p:cNvPr id="19" name="Рисунок 18" descr="av-9278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851920" y="3501009"/>
            <a:ext cx="451328" cy="504056"/>
          </a:xfrm>
          <a:prstGeom prst="rect">
            <a:avLst/>
          </a:prstGeom>
        </p:spPr>
      </p:pic>
      <p:pic>
        <p:nvPicPr>
          <p:cNvPr id="20" name="Рисунок 19" descr="av-9278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436096" y="5720136"/>
            <a:ext cx="432668" cy="483215"/>
          </a:xfrm>
          <a:prstGeom prst="rect">
            <a:avLst/>
          </a:prstGeom>
        </p:spPr>
      </p:pic>
      <p:pic>
        <p:nvPicPr>
          <p:cNvPr id="21" name="Рисунок 20" descr="av-927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912" y="1268760"/>
            <a:ext cx="1096083" cy="1224136"/>
          </a:xfrm>
          <a:prstGeom prst="rect">
            <a:avLst/>
          </a:prstGeom>
        </p:spPr>
      </p:pic>
      <p:pic>
        <p:nvPicPr>
          <p:cNvPr id="22" name="Рисунок 21" descr="av-927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19" y="548680"/>
            <a:ext cx="1160559" cy="1296144"/>
          </a:xfrm>
          <a:prstGeom prst="rect">
            <a:avLst/>
          </a:prstGeom>
        </p:spPr>
      </p:pic>
      <p:pic>
        <p:nvPicPr>
          <p:cNvPr id="23" name="Рисунок 22" descr="av-927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2725745"/>
            <a:ext cx="792708" cy="885318"/>
          </a:xfrm>
          <a:prstGeom prst="rect">
            <a:avLst/>
          </a:prstGeom>
        </p:spPr>
      </p:pic>
      <p:pic>
        <p:nvPicPr>
          <p:cNvPr id="26" name="Рисунок 25" descr="av-9278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909442" y="4365104"/>
            <a:ext cx="257902" cy="28803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63688" y="260648"/>
            <a:ext cx="5482952" cy="778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Ядерное топливо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607" t="-5073" r="18569"/>
          <a:stretch>
            <a:fillRect/>
          </a:stretch>
        </p:blipFill>
        <p:spPr bwMode="auto">
          <a:xfrm>
            <a:off x="5857884" y="1142984"/>
            <a:ext cx="29523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68413"/>
            <a:ext cx="5795963" cy="55895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Изотоп U238 способен делиться под влиянием бомбардировки высокоэнергетическими нейтронами, эту его особенность используют для увеличения мощности термоядерного оружия (используются нейтроны, порождённые термоядерной реакцией).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В результате захвата нейтрона с последующим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β-распадом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238U может превращаться в 239Pu, который затем используется как ядерное топливо.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Уран-233, искусственно получаемый в реакторах из тория может в будущем стать распространённым ядерным топливом для атомных электростанций.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Уран-233 также является наиболее перспективным топливом для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газофазных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ядерных ракетных двигателей.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6" name="Овал 5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4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14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1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-5839"/>
          <a:stretch>
            <a:fillRect/>
          </a:stretch>
        </p:blipFill>
        <p:spPr bwMode="auto">
          <a:xfrm>
            <a:off x="6119664" y="0"/>
            <a:ext cx="302433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572264" y="214290"/>
            <a:ext cx="21534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Геология</a:t>
            </a:r>
            <a:endParaRPr lang="ru-RU" sz="40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2852"/>
            <a:ext cx="6143636" cy="57864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Основная отрасль использования урана — определение возраста минералов и горных пород с целью выяснения последовательности протекания геологических процессов. Этим занимаются Геохронология и Теоретическая геохронология.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Существенное значение имеет также решение задачи о смешении и источниках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веществ.В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связи с тем, что горные породы содержат различные концентрации урана, они обладают различной радиоактивностью. Это свойство используется при выделении горных пород геофизическими методами. Наиболее широко этот метод применяется в нефтяной геологии при геофизических исследованиях скважин.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6" name="Овал 5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4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15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564357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00166" y="214290"/>
            <a:ext cx="58321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Ядерное оружие</a:t>
            </a:r>
            <a:endParaRPr lang="ru-RU" sz="6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14282" y="1285860"/>
            <a:ext cx="8748464" cy="4941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Урановая бомба: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того, чтобы реакция могла поддерживать сама себя, необходимо соответствующее «топливо», в качестве которого на первых этапах использовался изотоп урана.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Уран в природе встречается в виде двух изотопов — уран-235 и уран-238. При поглощении ураном-235 нейтрона в процессе распада выделяется от одного до трёх нейтронов.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Уран-238, напротив, при поглощении нейтронов умеренных энергий не выделяет новые, препятствуя ядерной реакции. Он превращается в уран-239, затем в нептуний-239, и наконец, в относительно стабильный плутоний-239.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обеспечения работоспособности ядерной бомбы содержание урана-235 в ядерном топливе должно быть не ниже 80 %, иначе уран-238 быстро погасит цепную ядерную реакцию.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Бомба на основе урана стала первым ядерным оружием, использованным человеком в боевых условиях.</a:t>
            </a: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244408" y="628193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 flipH="1">
            <a:off x="6948264" y="628193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16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  <p:pic>
        <p:nvPicPr>
          <p:cNvPr id="12" name="16 слайд 2 час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928662" y="6215082"/>
            <a:ext cx="304800" cy="304800"/>
          </a:xfrm>
          <a:prstGeom prst="rect">
            <a:avLst/>
          </a:prstGeom>
        </p:spPr>
      </p:pic>
      <p:pic>
        <p:nvPicPr>
          <p:cNvPr id="13" name="Рисунок 12" descr="72173-8d20bd8770e4fdfbffd3bb3f7ceb2b8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380312" y="6309320"/>
            <a:ext cx="792088" cy="548680"/>
            <a:chOff x="5652120" y="6309320"/>
            <a:chExt cx="792088" cy="548680"/>
          </a:xfrm>
        </p:grpSpPr>
        <p:sp>
          <p:nvSpPr>
            <p:cNvPr id="7" name="Овал 6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11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4" name="ГРОМ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email"/>
          <a:stretch>
            <a:fillRect/>
          </a:stretch>
        </p:blipFill>
        <p:spPr>
          <a:xfrm>
            <a:off x="8839200" y="5589240"/>
            <a:ext cx="304800" cy="304800"/>
          </a:xfrm>
          <a:prstGeom prst="rect">
            <a:avLst/>
          </a:prstGeom>
        </p:spPr>
      </p:pic>
      <p:pic>
        <p:nvPicPr>
          <p:cNvPr id="15" name="Рисунок 14" descr="99434320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sound_thunder_0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email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8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3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26 апреля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1986 год -</a:t>
            </a:r>
            <a:r>
              <a:rPr lang="ru-RU" sz="2400" b="1" dirty="0" smtClean="0">
                <a:solidFill>
                  <a:srgbClr val="FF0000"/>
                </a:solidFill>
              </a:rPr>
              <a:t> На 4-м энергоблоке Чернобыльской АЭС произошёл взрыв, который полностью разрушил реактор. Здание энергоблока частично обрушилось, В различных помещениях и на крыше начался </a:t>
            </a:r>
            <a:r>
              <a:rPr lang="ru-RU" sz="2400" b="1" u="sng" dirty="0" smtClean="0">
                <a:solidFill>
                  <a:srgbClr val="FF0000"/>
                </a:solidFill>
              </a:rPr>
              <a:t>пожар</a:t>
            </a:r>
            <a:r>
              <a:rPr lang="ru-RU" sz="2400" b="1" dirty="0" smtClean="0">
                <a:solidFill>
                  <a:srgbClr val="FF0000"/>
                </a:solidFill>
              </a:rPr>
              <a:t>. Впоследствии остатки </a:t>
            </a:r>
            <a:r>
              <a:rPr lang="ru-RU" sz="2400" b="1" u="sng" dirty="0" smtClean="0">
                <a:solidFill>
                  <a:srgbClr val="FF0000"/>
                </a:solidFill>
              </a:rPr>
              <a:t>активной зоны</a:t>
            </a:r>
            <a:r>
              <a:rPr lang="ru-RU" sz="2400" b="1" dirty="0" smtClean="0">
                <a:solidFill>
                  <a:srgbClr val="FF0000"/>
                </a:solidFill>
              </a:rPr>
              <a:t> расплавились, смесь из расплавленного металла, песка, бетона и фрагментов топлива растеклась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подреакторным</a:t>
            </a:r>
            <a:r>
              <a:rPr lang="ru-RU" sz="2400" b="1" dirty="0" smtClean="0">
                <a:solidFill>
                  <a:srgbClr val="FF0000"/>
                </a:solidFill>
              </a:rPr>
              <a:t> помещениям. В результате аварии произошёл выброс в окружающую среду </a:t>
            </a:r>
            <a:r>
              <a:rPr lang="ru-RU" sz="2400" b="1" u="sng" dirty="0" smtClean="0">
                <a:solidFill>
                  <a:srgbClr val="FF0000"/>
                </a:solidFill>
              </a:rPr>
              <a:t>радиоактивных веществ</a:t>
            </a:r>
            <a:r>
              <a:rPr lang="ru-RU" sz="2400" b="1" dirty="0" smtClean="0">
                <a:solidFill>
                  <a:srgbClr val="FF0000"/>
                </a:solidFill>
              </a:rPr>
              <a:t>, в том числе </a:t>
            </a:r>
            <a:r>
              <a:rPr lang="ru-RU" sz="2400" b="1" u="sng" dirty="0" smtClean="0">
                <a:solidFill>
                  <a:srgbClr val="FF0000"/>
                </a:solidFill>
              </a:rPr>
              <a:t>изотопов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урана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u="sng" dirty="0" smtClean="0">
                <a:solidFill>
                  <a:srgbClr val="FF0000"/>
                </a:solidFill>
              </a:rPr>
              <a:t>плутония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u="sng" dirty="0" smtClean="0">
                <a:solidFill>
                  <a:srgbClr val="FF0000"/>
                </a:solidFill>
              </a:rPr>
              <a:t>йода-131</a:t>
            </a:r>
            <a:r>
              <a:rPr lang="ru-RU" sz="2400" b="1" dirty="0" smtClean="0">
                <a:solidFill>
                  <a:srgbClr val="FF0000"/>
                </a:solidFill>
              </a:rPr>
              <a:t> ,</a:t>
            </a:r>
            <a:r>
              <a:rPr lang="ru-RU" sz="2400" b="1" u="sng" dirty="0" smtClean="0">
                <a:solidFill>
                  <a:srgbClr val="FF0000"/>
                </a:solidFill>
              </a:rPr>
              <a:t>цезия-134</a:t>
            </a:r>
            <a:r>
              <a:rPr lang="ru-RU" sz="2400" b="1" dirty="0" smtClean="0">
                <a:solidFill>
                  <a:srgbClr val="FF0000"/>
                </a:solidFill>
              </a:rPr>
              <a:t> , </a:t>
            </a:r>
            <a:r>
              <a:rPr lang="ru-RU" sz="2400" b="1" u="sng" dirty="0" smtClean="0">
                <a:solidFill>
                  <a:srgbClr val="FF0000"/>
                </a:solidFill>
              </a:rPr>
              <a:t>цезия-137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u="sng" dirty="0" smtClean="0">
                <a:solidFill>
                  <a:srgbClr val="FF0000"/>
                </a:solidFill>
              </a:rPr>
              <a:t>стронция-90</a:t>
            </a:r>
            <a:r>
              <a:rPr lang="ru-RU" sz="2400" b="1" dirty="0" smtClean="0">
                <a:solidFill>
                  <a:srgbClr val="FF0000"/>
                </a:solidFill>
              </a:rPr>
              <a:t> 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17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  <p:pic>
        <p:nvPicPr>
          <p:cNvPr id="5" name="17 слайд 2 час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  <p:pic>
        <p:nvPicPr>
          <p:cNvPr id="6" name="17 слайд 3 част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8501090" y="2786058"/>
            <a:ext cx="304800" cy="304800"/>
          </a:xfrm>
          <a:prstGeom prst="rect">
            <a:avLst/>
          </a:prstGeom>
        </p:spPr>
      </p:pic>
      <p:pic>
        <p:nvPicPr>
          <p:cNvPr id="7" name="Рисунок 6" descr="4f42d3950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918"/>
            <a:ext cx="5143504" cy="3960498"/>
          </a:xfrm>
          <a:prstGeom prst="rect">
            <a:avLst/>
          </a:prstGeom>
        </p:spPr>
      </p:pic>
      <p:pic>
        <p:nvPicPr>
          <p:cNvPr id="8" name="Рисунок 7" descr="12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71736" y="2357430"/>
            <a:ext cx="4832098" cy="3071834"/>
          </a:xfrm>
          <a:prstGeom prst="rect">
            <a:avLst/>
          </a:prstGeom>
        </p:spPr>
      </p:pic>
      <p:pic>
        <p:nvPicPr>
          <p:cNvPr id="9" name="Рисунок 8" descr="post-3-1300263542613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206240" y="2708920"/>
            <a:ext cx="4937760" cy="3703320"/>
          </a:xfrm>
          <a:prstGeom prst="rect">
            <a:avLst/>
          </a:prstGeom>
        </p:spPr>
      </p:pic>
      <p:pic>
        <p:nvPicPr>
          <p:cNvPr id="10" name="Рисунок 9" descr="ingressimage_radwarnin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670" y="0"/>
            <a:ext cx="5000660" cy="701847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12" name="Овал 11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11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4" name="Стрелка вправо 13">
            <a:hlinkClick r:id="rId12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13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6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kushim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714355"/>
            <a:ext cx="7286676" cy="5465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18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5" name="Овал 4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6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47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aoa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40" y="4643446"/>
            <a:ext cx="952500" cy="762000"/>
          </a:xfrm>
          <a:prstGeom prst="rect">
            <a:avLst/>
          </a:prstGeom>
        </p:spPr>
      </p:pic>
      <p:pic>
        <p:nvPicPr>
          <p:cNvPr id="15" name="Рисунок 14" descr="DSC054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663756">
            <a:off x="6871668" y="4795421"/>
            <a:ext cx="2285984" cy="1714488"/>
          </a:xfrm>
          <a:prstGeom prst="rect">
            <a:avLst/>
          </a:prstGeom>
        </p:spPr>
      </p:pic>
      <p:pic>
        <p:nvPicPr>
          <p:cNvPr id="13" name="Рисунок 12" descr="DSC0543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4661305"/>
            <a:ext cx="2928926" cy="2196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57326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в заключении я бы хотел сказать, что атомная энергетика на которой сосредоточилось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внимание мировой общественности, как на основном виновнике радиационной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опасности, дает самый скромный вклад. Для жителя промышленно развитой страны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вероятность погибнуть от автомобильной аварии или умереть от рака лёгких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результате выкуривания более 20 сигарет в день более чем в 1000 раз превышает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вероятность умереть от рака в результате облучения. Атомная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энергетика представляет собой один из наименее знакомых широкой общественности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одновременно один из наиболее опасных, по её мнению, источников риска.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Люди задают вопрос, не безнравственно ли оставлять опасные радиоактивные отходы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будущим поколениям, которые уже не смогут повлиять на ситуацию. Атомная энергетика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сознании людей ассоциируется с последствиями ядерных аварий , атомными бомбами 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термоядерной войной, что вызывает сильные отрицательные эмоции. Атомная энергетика 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мнению студентов занимает 1-ое место среди смертельных рисков. Бизнесмены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атомную энергетику поставили на 8-ое место, а в реальности она занимает 20-ое место.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Многие факторы, связанны с восприятием радиационного риска, возникают из сложной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природы ядерной деятельности и ставят на повестку дня одновременно как вопросы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личного беспокойства, так и более широкие проблемы энергетики, ресурсов 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благополучия общества.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aoai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5357826"/>
            <a:ext cx="1357322" cy="1085858"/>
          </a:xfrm>
          <a:prstGeom prst="rect">
            <a:avLst/>
          </a:prstGeom>
        </p:spPr>
      </p:pic>
      <p:pic>
        <p:nvPicPr>
          <p:cNvPr id="4" name="Рисунок 3" descr="iaoa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57422" y="5072074"/>
            <a:ext cx="952500" cy="762000"/>
          </a:xfrm>
          <a:prstGeom prst="rect">
            <a:avLst/>
          </a:prstGeom>
        </p:spPr>
      </p:pic>
      <p:pic>
        <p:nvPicPr>
          <p:cNvPr id="5" name="Рисунок 4" descr="iaoa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4942" y="5000636"/>
            <a:ext cx="952500" cy="762000"/>
          </a:xfrm>
          <a:prstGeom prst="rect">
            <a:avLst/>
          </a:prstGeom>
        </p:spPr>
      </p:pic>
      <p:pic>
        <p:nvPicPr>
          <p:cNvPr id="6" name="Рисунок 5" descr="iaoai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70" y="5429264"/>
            <a:ext cx="1488285" cy="1190628"/>
          </a:xfrm>
          <a:prstGeom prst="rect">
            <a:avLst/>
          </a:prstGeom>
        </p:spPr>
      </p:pic>
      <p:pic>
        <p:nvPicPr>
          <p:cNvPr id="7" name="Рисунок 6" descr="iaoa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1500" y="785794"/>
            <a:ext cx="952500" cy="762000"/>
          </a:xfrm>
          <a:prstGeom prst="rect">
            <a:avLst/>
          </a:prstGeom>
        </p:spPr>
      </p:pic>
      <p:pic>
        <p:nvPicPr>
          <p:cNvPr id="14" name="Рисунок 13" descr="DSC05435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5400000">
            <a:off x="3726650" y="4941081"/>
            <a:ext cx="2190765" cy="1643074"/>
          </a:xfrm>
          <a:prstGeom prst="rect">
            <a:avLst/>
          </a:prstGeom>
        </p:spPr>
      </p:pic>
      <p:pic>
        <p:nvPicPr>
          <p:cNvPr id="9" name="Рисунок 8" descr="iaoai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5072074"/>
            <a:ext cx="1785950" cy="1428760"/>
          </a:xfrm>
          <a:prstGeom prst="rect">
            <a:avLst/>
          </a:prstGeom>
        </p:spPr>
      </p:pic>
      <p:pic>
        <p:nvPicPr>
          <p:cNvPr id="16" name="19 слайд 1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17" name="19 слайд 2 час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1571612"/>
            <a:ext cx="304800" cy="304800"/>
          </a:xfrm>
          <a:prstGeom prst="rect">
            <a:avLst/>
          </a:prstGeom>
        </p:spPr>
      </p:pic>
      <p:pic>
        <p:nvPicPr>
          <p:cNvPr id="18" name="17 слайд 3 част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4143380"/>
            <a:ext cx="304800" cy="3048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20" name="Овал 19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11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2" name="Стрелка вправо 21">
            <a:hlinkClick r:id="rId12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rId13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2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012363" cy="646331"/>
          </a:xfrm>
          <a:prstGeom prst="rect">
            <a:avLst/>
          </a:prstGeom>
          <a:gradFill>
            <a:gsLst>
              <a:gs pos="68000">
                <a:srgbClr val="FF0000">
                  <a:alpha val="4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 слайда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3672408" cy="52322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hlinkClick r:id="rId3" action="ppaction://hlinksldjump"/>
              </a:rPr>
              <a:t>Уран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3652731" cy="52322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hlinkClick r:id="rId4" action="ppaction://hlinksldjump"/>
              </a:rPr>
              <a:t>Историческая справка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00372"/>
            <a:ext cx="3672408" cy="52322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hlinkClick r:id="rId5" action="ppaction://hlinksldjump"/>
              </a:rPr>
              <a:t>Физические свойства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7" y="3714752"/>
            <a:ext cx="3711355" cy="83099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6" action="ppaction://hlinksldjump"/>
              </a:rPr>
              <a:t>Химические свойства урана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857761"/>
            <a:ext cx="3711356" cy="95410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hlinkClick r:id="rId7" action="ppaction://hlinksldjump"/>
              </a:rPr>
              <a:t>Нахождение в                                            природе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412776"/>
            <a:ext cx="3714776" cy="52322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hlinkClick r:id="rId8" action="ppaction://hlinksldjump"/>
              </a:rPr>
              <a:t>Получение урана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204864"/>
            <a:ext cx="3714776" cy="52322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hlinkClick r:id="rId9" action="ppaction://hlinksldjump"/>
              </a:rPr>
              <a:t>Применение урана</a:t>
            </a:r>
            <a:endParaRPr lang="ru-RU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996952"/>
            <a:ext cx="3714776" cy="52322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hlinkClick r:id="rId10" action="ppaction://hlinksldjump"/>
              </a:rPr>
              <a:t>Ядерное топливо</a:t>
            </a:r>
            <a:endParaRPr lang="ru-RU" sz="28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4929198"/>
            <a:ext cx="3714776" cy="95410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/>
                <a:hlinkClick r:id="rId11" action="ppaction://hlinksldjump"/>
              </a:rPr>
              <a:t>Ядерное оружие</a:t>
            </a:r>
            <a:endParaRPr lang="ru-RU" sz="2800" b="1" dirty="0" smtClean="0">
              <a:solidFill>
                <a:schemeClr val="bg1"/>
              </a:solidFill>
              <a:effectLst/>
            </a:endParaRPr>
          </a:p>
          <a:p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789040"/>
            <a:ext cx="3714776" cy="95410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hlinkClick r:id="rId12" action="ppaction://hlinksldjump"/>
              </a:rPr>
              <a:t>             Геология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14" name="Овал 13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7" name="Стрелка вправо 16">
            <a:hlinkClick r:id="rId3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hlinkClick r:id="rId13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835"/>
                            </p:stCondLst>
                            <p:childTnLst>
                              <p:par>
                                <p:cTn id="62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392524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литературы: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59163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r>
              <a:rPr lang="ru-RU" dirty="0" smtClean="0"/>
              <a:t> Книга «Токсикологическая химия»   Т.В </a:t>
            </a:r>
            <a:r>
              <a:rPr lang="ru-RU" dirty="0" err="1" smtClean="0"/>
              <a:t>Плетенева</a:t>
            </a:r>
            <a:r>
              <a:rPr lang="ru-RU" dirty="0" smtClean="0"/>
              <a:t> 2005г.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21968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r>
              <a:rPr lang="en-US" dirty="0" smtClean="0"/>
              <a:t>. www.megabook.ru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786058"/>
            <a:ext cx="208249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. www.chem100.ru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357430"/>
            <a:ext cx="24191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4. www.himsnab-spb.ru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616758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2. </a:t>
            </a:r>
            <a:r>
              <a:rPr lang="ru-RU" sz="2000" dirty="0" smtClean="0"/>
              <a:t>Книга «Органическая химия» Н.А. </a:t>
            </a:r>
            <a:r>
              <a:rPr lang="ru-RU" sz="2000" dirty="0" err="1" smtClean="0"/>
              <a:t>Тюкафкина</a:t>
            </a:r>
            <a:r>
              <a:rPr lang="ru-RU" sz="2000" dirty="0" smtClean="0"/>
              <a:t> 2002 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1928802"/>
            <a:ext cx="6420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3. Книга «Основы токсической токсикологии» С.С. Браун 2002 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3643314"/>
            <a:ext cx="21407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r>
              <a:rPr lang="ru-RU" dirty="0" smtClean="0"/>
              <a:t>.</a:t>
            </a:r>
            <a:r>
              <a:rPr lang="en-US" dirty="0" smtClean="0"/>
              <a:t>www.chnpp.gov.ua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4071942"/>
            <a:ext cx="21431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  <a:r>
              <a:rPr lang="en-US" dirty="0" smtClean="0"/>
              <a:t> www.altermed.ru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571744"/>
            <a:ext cx="5214974" cy="3911230"/>
          </a:xfrm>
          <a:prstGeom prst="roundRect">
            <a:avLst>
              <a:gd name="adj" fmla="val 13785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14" name="Группа 13"/>
          <p:cNvGrpSpPr/>
          <p:nvPr/>
        </p:nvGrpSpPr>
        <p:grpSpPr>
          <a:xfrm>
            <a:off x="827584" y="5877272"/>
            <a:ext cx="792088" cy="548680"/>
            <a:chOff x="5652120" y="6309320"/>
            <a:chExt cx="792088" cy="548680"/>
          </a:xfrm>
        </p:grpSpPr>
        <p:sp>
          <p:nvSpPr>
            <p:cNvPr id="15" name="Овал 14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3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flipH="1">
            <a:off x="395536" y="5877272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26743019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20272" y="0"/>
            <a:ext cx="1905000" cy="952500"/>
          </a:xfrm>
          <a:prstGeom prst="rect">
            <a:avLst/>
          </a:prstGeom>
        </p:spPr>
      </p:pic>
      <p:pic>
        <p:nvPicPr>
          <p:cNvPr id="20" name="Рисунок 19" descr="7147959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725144"/>
            <a:ext cx="1440160" cy="1115800"/>
          </a:xfrm>
          <a:prstGeom prst="rect">
            <a:avLst/>
          </a:prstGeom>
        </p:spPr>
      </p:pic>
      <p:pic>
        <p:nvPicPr>
          <p:cNvPr id="21" name="Рисунок 20" descr="272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4584" y="-342800"/>
            <a:ext cx="10585176" cy="72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93671" cy="261610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Уран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–химический элемент с  порядковым номером 92 в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периодической системе ; это элемент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группы, побочной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подгруппы 7-ого периода.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Обозначается символом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(лат. название –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Uranium)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.Относится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семейству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актиноидов.Число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протонов =92,число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электоронов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92,число нейтронов 146.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85720" y="2857496"/>
            <a:ext cx="4143373" cy="3363985"/>
          </a:xfrm>
          <a:prstGeom prst="roundRect">
            <a:avLst>
              <a:gd name="adj" fmla="val 92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tock-photo-uranium-form-periodic-table-of-elements-248480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2786058"/>
            <a:ext cx="3000395" cy="333914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9" name="Овал 8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7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уран -хим эле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  <p:pic>
        <p:nvPicPr>
          <p:cNvPr id="16" name="эл формула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10001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9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63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 brigh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0"/>
            <a:ext cx="557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Историческая справка: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8676456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Уран был открыт в 1789 немецким химиком Мартин Генрих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Клапротом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и был назван в честь планеты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Уран,открытой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В.Гершелем в 1781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году.В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металлическом состоянии уран получен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французким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химиком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Эжен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Мелькиор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Пелиго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,при восстановлении хлорида урана (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металлическим калием.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5" name="Овал 4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4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928926" y="3357562"/>
            <a:ext cx="2714644" cy="3500438"/>
            <a:chOff x="1714480" y="785794"/>
            <a:chExt cx="3714776" cy="4976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14480" y="785794"/>
              <a:ext cx="3714776" cy="497639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785918" y="5072074"/>
              <a:ext cx="2050690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М. Г. </a:t>
              </a:r>
              <a:r>
                <a:rPr lang="ru-RU" sz="2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Клапрот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2" name="ист с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14284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свойства: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857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Уран- тяжёлый металл </a:t>
            </a:r>
            <a:r>
              <a:rPr lang="ru-RU" sz="2400" b="1" dirty="0" err="1" smtClean="0">
                <a:solidFill>
                  <a:srgbClr val="C00000"/>
                </a:solidFill>
              </a:rPr>
              <a:t>серибристо-белого</a:t>
            </a:r>
            <a:r>
              <a:rPr lang="ru-RU" sz="2400" b="1" dirty="0" smtClean="0">
                <a:solidFill>
                  <a:srgbClr val="C00000"/>
                </a:solidFill>
              </a:rPr>
              <a:t> цвета, тугоплавкий.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 чистом виде он немного мягче стали, ковкий, гибкий,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обладает небольшими парамагнитными </a:t>
            </a:r>
            <a:r>
              <a:rPr lang="ru-RU" sz="2400" b="1" dirty="0" err="1" smtClean="0">
                <a:solidFill>
                  <a:srgbClr val="C00000"/>
                </a:solidFill>
              </a:rPr>
              <a:t>свойствами,на</a:t>
            </a:r>
            <a:r>
              <a:rPr lang="ru-RU" sz="2400" b="1" dirty="0" smtClean="0">
                <a:solidFill>
                  <a:srgbClr val="C00000"/>
                </a:solidFill>
              </a:rPr>
              <a:t> воздухе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покрывающийся тонкой пленкой оксида. Существует в трех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кристаллических модификациях </a:t>
            </a:r>
            <a:r>
              <a:rPr lang="ru-RU" sz="2400" b="1" dirty="0" err="1" smtClean="0">
                <a:solidFill>
                  <a:srgbClr val="C00000"/>
                </a:solidFill>
              </a:rPr>
              <a:t>α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β</a:t>
            </a:r>
            <a:r>
              <a:rPr lang="ru-RU" sz="2400" b="1" dirty="0" smtClean="0">
                <a:solidFill>
                  <a:srgbClr val="C00000"/>
                </a:solidFill>
              </a:rPr>
              <a:t> и γ: </a:t>
            </a:r>
            <a:r>
              <a:rPr lang="ru-RU" sz="2400" b="1" dirty="0" err="1" smtClean="0">
                <a:solidFill>
                  <a:srgbClr val="C00000"/>
                </a:solidFill>
              </a:rPr>
              <a:t>α-уран </a:t>
            </a:r>
            <a:r>
              <a:rPr lang="ru-RU" sz="2400" b="1" dirty="0" smtClean="0">
                <a:solidFill>
                  <a:srgbClr val="C00000"/>
                </a:solidFill>
              </a:rPr>
              <a:t>при нагревании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до 662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С переходит в </a:t>
            </a:r>
            <a:r>
              <a:rPr lang="ru-RU" sz="2400" b="1" dirty="0" err="1" smtClean="0">
                <a:solidFill>
                  <a:srgbClr val="C00000"/>
                </a:solidFill>
              </a:rPr>
              <a:t>β-уран</a:t>
            </a:r>
            <a:r>
              <a:rPr lang="ru-RU" sz="2400" b="1" dirty="0" smtClean="0">
                <a:solidFill>
                  <a:srgbClr val="C00000"/>
                </a:solidFill>
              </a:rPr>
              <a:t>, который, в свою очередь,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при температуре 772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С переходит в </a:t>
            </a:r>
            <a:r>
              <a:rPr lang="ru-RU" sz="2400" b="1" dirty="0" err="1" smtClean="0">
                <a:solidFill>
                  <a:srgbClr val="C00000"/>
                </a:solidFill>
              </a:rPr>
              <a:t>γ-уран</a:t>
            </a:r>
            <a:r>
              <a:rPr lang="ru-RU" sz="2400" b="1" dirty="0" smtClean="0">
                <a:solidFill>
                  <a:srgbClr val="C00000"/>
                </a:solidFill>
              </a:rPr>
              <a:t>. Металлический уран плохо проводит электричество, его электропроводность почти вдвое ниже, чем у железа.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6" name="Овал 5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3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j02544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4857760"/>
            <a:ext cx="52149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физич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Теплоемкость металлического урана в 3,3 раза меньше, чем у меди, а теплопроводность примерно в три раза ниже, чем у нержавеющей стали, и в 13 раз — чем у меди.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143248"/>
          <a:ext cx="8786841" cy="2428892"/>
        </p:xfrm>
        <a:graphic>
          <a:graphicData uri="http://schemas.openxmlformats.org/drawingml/2006/table">
            <a:tbl>
              <a:tblPr/>
              <a:tblGrid>
                <a:gridCol w="2928641"/>
                <a:gridCol w="2928641"/>
                <a:gridCol w="2929559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Изотопы урана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в природном уране,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Период полураспада,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99,2742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4,468 x 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0,7202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7,04 x 10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2,44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6000768"/>
            <a:ext cx="6455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Все изотопы урана радиоактивны.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28868"/>
            <a:ext cx="5719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 состоит из смеси трех изотопов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теплоёмк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pic>
        <p:nvPicPr>
          <p:cNvPr id="7" name="он состоит 5слай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714348" y="6553200"/>
            <a:ext cx="304800" cy="3048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9" name="Овал 8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5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4" name="Овал 3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3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J007613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1428736"/>
            <a:ext cx="3275881" cy="1571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3241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Уран относится к </a:t>
            </a:r>
            <a:r>
              <a:rPr lang="ru-RU" sz="2000" b="1" dirty="0" err="1" smtClean="0">
                <a:solidFill>
                  <a:srgbClr val="C00000"/>
                </a:solidFill>
              </a:rPr>
              <a:t>рекционноспособным</a:t>
            </a:r>
            <a:r>
              <a:rPr lang="ru-RU" sz="2000" b="1" dirty="0" smtClean="0">
                <a:solidFill>
                  <a:srgbClr val="C00000"/>
                </a:solidFill>
              </a:rPr>
              <a:t> металлам, в соединениях проявляет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степени окисления +3,+4,+5,+6 и иногда +2 .Наиболее устойчивые соединения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урана(</a:t>
            </a:r>
            <a:r>
              <a:rPr lang="en-US" sz="2000" b="1" dirty="0" smtClean="0">
                <a:solidFill>
                  <a:srgbClr val="C00000"/>
                </a:solidFill>
              </a:rPr>
              <a:t>IV</a:t>
            </a:r>
            <a:r>
              <a:rPr lang="ru-RU" sz="2000" b="1" dirty="0" smtClean="0">
                <a:solidFill>
                  <a:srgbClr val="C00000"/>
                </a:solidFill>
              </a:rPr>
              <a:t> ,</a:t>
            </a:r>
            <a:r>
              <a:rPr lang="en-US" sz="2000" b="1" dirty="0" smtClean="0">
                <a:solidFill>
                  <a:srgbClr val="C00000"/>
                </a:solidFill>
              </a:rPr>
              <a:t>VI)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На воздухе медленно окисляется с образованием на поверхности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пленки оксида (IV), которая не предохраняет металл от дальнейшего окисления.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порошкообразном состоянии уран пирофорен и горит ярким пламенем.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00174"/>
            <a:ext cx="50006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U+O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=UO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оксид урана (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IV) )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43116"/>
            <a:ext cx="564244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2U+3O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=2UO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оксид урана(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VI) 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3286124"/>
            <a:ext cx="6357950" cy="1025545"/>
            <a:chOff x="0" y="3643314"/>
            <a:chExt cx="3143240" cy="1025545"/>
          </a:xfrm>
        </p:grpSpPr>
        <p:sp>
          <p:nvSpPr>
            <p:cNvPr id="14" name="TextBox 13"/>
            <p:cNvSpPr txBox="1"/>
            <p:nvPr/>
          </p:nvSpPr>
          <p:spPr>
            <a:xfrm>
              <a:off x="0" y="3714752"/>
              <a:ext cx="3143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U+2F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UF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(</a:t>
              </a:r>
              <a:r>
                <a:rPr lang="ru-RU" sz="2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тетрафторид</a:t>
              </a:r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урана)</a:t>
              </a:r>
            </a:p>
            <a:p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494428" y="3643314"/>
              <a:ext cx="345120" cy="369332"/>
              <a:chOff x="2423254" y="2643182"/>
              <a:chExt cx="345120" cy="369332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>
                <a:off x="2423254" y="3000372"/>
                <a:ext cx="345120" cy="1214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529207" y="2643182"/>
                <a:ext cx="161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0" y="2643182"/>
            <a:ext cx="5786446" cy="594658"/>
            <a:chOff x="0" y="2714620"/>
            <a:chExt cx="5786446" cy="594658"/>
          </a:xfrm>
        </p:grpSpPr>
        <p:sp>
          <p:nvSpPr>
            <p:cNvPr id="21" name="TextBox 20"/>
            <p:cNvSpPr txBox="1"/>
            <p:nvPr/>
          </p:nvSpPr>
          <p:spPr>
            <a:xfrm>
              <a:off x="1142976" y="2714620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0" y="2786058"/>
              <a:ext cx="5786446" cy="523220"/>
              <a:chOff x="5857884" y="1500174"/>
              <a:chExt cx="3286116" cy="5232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857884" y="1500174"/>
                <a:ext cx="3286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U+</a:t>
                </a:r>
                <a:r>
                  <a:rPr lang="ru-RU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3</a:t>
                </a:r>
                <a:r>
                  <a:rPr lang="en-US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2</a:t>
                </a:r>
                <a:r>
                  <a:rPr lang="en-US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      UF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r>
                  <a:rPr lang="ru-RU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(</a:t>
                </a:r>
                <a:r>
                  <a:rPr lang="ru-RU" sz="28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гексафторид</a:t>
                </a:r>
                <a:r>
                  <a:rPr lang="ru-RU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урана</a:t>
                </a:r>
                <a:r>
                  <a:rPr lang="ru-RU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)</a:t>
                </a:r>
                <a:endParaRPr lang="ru-RU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>
                <a:off x="6425840" y="1785926"/>
                <a:ext cx="365126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0" y="378619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U+S=US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СУЛЬФИД УРАНА(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II)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214414" y="4643446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0" y="4214818"/>
            <a:ext cx="6357950" cy="666096"/>
            <a:chOff x="0" y="4214818"/>
            <a:chExt cx="6357950" cy="666096"/>
          </a:xfrm>
        </p:grpSpPr>
        <p:sp>
          <p:nvSpPr>
            <p:cNvPr id="31" name="TextBox 30"/>
            <p:cNvSpPr txBox="1"/>
            <p:nvPr/>
          </p:nvSpPr>
          <p:spPr>
            <a:xfrm>
              <a:off x="0" y="4357694"/>
              <a:ext cx="635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U+</a:t>
              </a:r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</a:t>
              </a: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 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2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UH</a:t>
              </a: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(</a:t>
              </a:r>
              <a:r>
                <a:rPr lang="ru-RU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гидрид урана)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7290" y="421481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>
            <a:off x="1214414" y="5000636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0" y="4572008"/>
            <a:ext cx="7215206" cy="747417"/>
            <a:chOff x="0" y="4643446"/>
            <a:chExt cx="7215206" cy="747417"/>
          </a:xfrm>
        </p:grpSpPr>
        <p:sp>
          <p:nvSpPr>
            <p:cNvPr id="36" name="TextBox 35"/>
            <p:cNvSpPr txBox="1"/>
            <p:nvPr/>
          </p:nvSpPr>
          <p:spPr>
            <a:xfrm>
              <a:off x="0" y="4929198"/>
              <a:ext cx="7215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4U+3N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2U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 </a:t>
              </a:r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(НИТРИД УРАНА </a:t>
              </a: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(III) )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57290" y="464344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5214950"/>
            <a:ext cx="44021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U+C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UC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монокарбид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урана)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714348" y="5500702"/>
            <a:ext cx="64294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28662" y="514351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643578"/>
            <a:ext cx="54082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U+2H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         UO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+2H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(оксид урана (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IV)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214414" y="5929330"/>
            <a:ext cx="64294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14414" y="557214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6072206"/>
            <a:ext cx="57502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U+4HCL          UCL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+2H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тетрахлорид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урана 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85852" y="60007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1214414" y="6286520"/>
            <a:ext cx="64294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428728" y="214290"/>
            <a:ext cx="59137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Химические свойства урана: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2" name="Рисунок 41" descr="81856305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071810"/>
            <a:ext cx="31432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7 слайд уран относить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25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064896" cy="21359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*Соединения урана(III) образуют неустойчивые растворы красного цвета и являются сильными восстановителями:  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4UCl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+ 2H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→ 3UCl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UO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↑</a:t>
            </a:r>
          </a:p>
          <a:p>
            <a:pPr>
              <a:lnSpc>
                <a:spcPct val="80000"/>
              </a:lnSpc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3116"/>
            <a:ext cx="8143932" cy="25053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Соединения урана(V) неустойчивы и легко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диспропорционируют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водном растворе: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2UO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 → UO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UO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  <a:p>
            <a:pPr>
              <a:lnSpc>
                <a:spcPct val="80000"/>
              </a:lnSpc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7" name="Овал 6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5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7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18563059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60232" y="3140968"/>
            <a:ext cx="2143140" cy="2550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53136"/>
            <a:ext cx="7994368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*Для урана(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VI)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характерно образование иона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уранила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соли которой окрашены в жёлтый цвет и хорошо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растворимы в воде. Соли урана (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IV)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окрашены в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зелёный цвет и менее растворимы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воде.Уран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его соединение 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радиационно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химичиски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таксичны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Предельно допустимая доза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профессиональном облучении 5 бэр в год.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8 слайд соединения у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5715008" y="6553200"/>
            <a:ext cx="304800" cy="304800"/>
          </a:xfrm>
          <a:prstGeom prst="rect">
            <a:avLst/>
          </a:prstGeom>
        </p:spPr>
      </p:pic>
      <p:pic>
        <p:nvPicPr>
          <p:cNvPr id="14" name="8 слйдд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6072198" y="6553200"/>
            <a:ext cx="304800" cy="304800"/>
          </a:xfrm>
          <a:prstGeom prst="rect">
            <a:avLst/>
          </a:prstGeom>
        </p:spPr>
      </p:pic>
      <p:pic>
        <p:nvPicPr>
          <p:cNvPr id="15" name="для урана 8 слайд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email"/>
          <a:stretch>
            <a:fillRect/>
          </a:stretch>
        </p:blipFill>
        <p:spPr>
          <a:xfrm>
            <a:off x="635795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0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437921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9900"/>
                </a:solidFill>
              </a:rPr>
              <a:t>Нахождение в природе</a:t>
            </a:r>
            <a:endParaRPr lang="ru-RU" sz="3200" b="1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124744"/>
            <a:ext cx="5051425" cy="50688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Уран широко распространён в природе.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урана в слое литосферы толщиной 20 км оценивается в 1,3×10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14</a:t>
            </a:r>
            <a:r>
              <a:rPr lang="ru-RU" sz="2400" b="1" dirty="0" smtClean="0">
                <a:solidFill>
                  <a:srgbClr val="C00000"/>
                </a:solidFill>
              </a:rPr>
              <a:t> т.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Основная масса урана находится в кислых породах с высоким содержанием кремния. Значительная масса урана сконцентрирована в осадочных породах, особенно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обогащённых органикой. </a:t>
            </a:r>
          </a:p>
        </p:txBody>
      </p:sp>
      <p:pic>
        <p:nvPicPr>
          <p:cNvPr id="4" name="Picture 6" descr="180px-UraniumUSG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18194" y="1214422"/>
            <a:ext cx="3933710" cy="3741740"/>
          </a:xfrm>
          <a:prstGeom prst="roundRect">
            <a:avLst>
              <a:gd name="adj" fmla="val 1763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7380312" y="6093296"/>
            <a:ext cx="792088" cy="548680"/>
            <a:chOff x="5652120" y="6309320"/>
            <a:chExt cx="792088" cy="548680"/>
          </a:xfrm>
        </p:grpSpPr>
        <p:sp>
          <p:nvSpPr>
            <p:cNvPr id="6" name="Овал 5"/>
            <p:cNvSpPr/>
            <p:nvPr/>
          </p:nvSpPr>
          <p:spPr>
            <a:xfrm>
              <a:off x="5652120" y="6309320"/>
              <a:ext cx="792088" cy="5486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2120" y="648866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hlinkClick r:id="rId5" action="ppaction://hlinksldjump"/>
                </a:rPr>
                <a:t>меню</a:t>
              </a:r>
              <a:endPara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244408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 flipH="1">
            <a:off x="6948264" y="6093296"/>
            <a:ext cx="360040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i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5506" y="0"/>
            <a:ext cx="2515649" cy="1214422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611231"/>
            <a:ext cx="92509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Уран энергично мигрирует в холодных и горячих,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нейтральных и щелочных водах в форме простых и комплексных ионов,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особенно в форме карбонатных комплексов. Важную роль в геохимии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Урана играют окислительно-восстановительные реакции, поскольку соединения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Урана, как правило, хорошо растворимы в водах с окислительной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средой и плохо растворимы в водах с восстановительной средой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(например, сероводородных).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hi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0"/>
            <a:ext cx="2786082" cy="1098572"/>
          </a:xfrm>
          <a:prstGeom prst="rect">
            <a:avLst/>
          </a:prstGeom>
        </p:spPr>
      </p:pic>
      <p:pic>
        <p:nvPicPr>
          <p:cNvPr id="14" name="9 сл нахождение в п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000496" y="6553200"/>
            <a:ext cx="304800" cy="304800"/>
          </a:xfrm>
          <a:prstGeom prst="rect">
            <a:avLst/>
          </a:prstGeom>
        </p:spPr>
      </p:pic>
      <p:pic>
        <p:nvPicPr>
          <p:cNvPr id="15" name="9 сл ,2час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464343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6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8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/>
      <p:bldP spid="1126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1600</Words>
  <Application>Microsoft Office PowerPoint</Application>
  <PresentationFormat>Экран (4:3)</PresentationFormat>
  <Paragraphs>209</Paragraphs>
  <Slides>20</Slides>
  <Notes>0</Notes>
  <HiddenSlides>0</HiddenSlides>
  <MMClips>34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 № 2</cp:lastModifiedBy>
  <cp:revision>115</cp:revision>
  <dcterms:modified xsi:type="dcterms:W3CDTF">2015-01-15T20:39:25Z</dcterms:modified>
</cp:coreProperties>
</file>