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272D656-4BA7-4065-9810-018FB440A901}" type="datetimeFigureOut">
              <a:rPr lang="ru-RU" smtClean="0"/>
              <a:pPr/>
              <a:t>19.08.2014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45D6F70-1AB4-4964-991D-59B38241D0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2D656-4BA7-4065-9810-018FB440A901}" type="datetimeFigureOut">
              <a:rPr lang="ru-RU" smtClean="0"/>
              <a:pPr/>
              <a:t>19.08.2014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D6F70-1AB4-4964-991D-59B38241D0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2D656-4BA7-4065-9810-018FB440A901}" type="datetimeFigureOut">
              <a:rPr lang="ru-RU" smtClean="0"/>
              <a:pPr/>
              <a:t>19.08.2014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D6F70-1AB4-4964-991D-59B38241D0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272D656-4BA7-4065-9810-018FB440A901}" type="datetimeFigureOut">
              <a:rPr lang="ru-RU" smtClean="0"/>
              <a:pPr/>
              <a:t>19.08.2014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45D6F70-1AB4-4964-991D-59B38241D0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272D656-4BA7-4065-9810-018FB440A901}" type="datetimeFigureOut">
              <a:rPr lang="ru-RU" smtClean="0"/>
              <a:pPr/>
              <a:t>19.08.2014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45D6F70-1AB4-4964-991D-59B38241D0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2D656-4BA7-4065-9810-018FB440A901}" type="datetimeFigureOut">
              <a:rPr lang="ru-RU" smtClean="0"/>
              <a:pPr/>
              <a:t>19.08.2014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D6F70-1AB4-4964-991D-59B38241D0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2D656-4BA7-4065-9810-018FB440A901}" type="datetimeFigureOut">
              <a:rPr lang="ru-RU" smtClean="0"/>
              <a:pPr/>
              <a:t>19.08.2014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D6F70-1AB4-4964-991D-59B38241D0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272D656-4BA7-4065-9810-018FB440A901}" type="datetimeFigureOut">
              <a:rPr lang="ru-RU" smtClean="0"/>
              <a:pPr/>
              <a:t>19.08.2014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45D6F70-1AB4-4964-991D-59B38241D0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2D656-4BA7-4065-9810-018FB440A901}" type="datetimeFigureOut">
              <a:rPr lang="ru-RU" smtClean="0"/>
              <a:pPr/>
              <a:t>19.08.2014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D6F70-1AB4-4964-991D-59B38241D0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272D656-4BA7-4065-9810-018FB440A901}" type="datetimeFigureOut">
              <a:rPr lang="ru-RU" smtClean="0"/>
              <a:pPr/>
              <a:t>19.08.2014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45D6F70-1AB4-4964-991D-59B38241D0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272D656-4BA7-4065-9810-018FB440A901}" type="datetimeFigureOut">
              <a:rPr lang="ru-RU" smtClean="0"/>
              <a:pPr/>
              <a:t>19.08.2014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45D6F70-1AB4-4964-991D-59B38241D0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272D656-4BA7-4065-9810-018FB440A901}" type="datetimeFigureOut">
              <a:rPr lang="ru-RU" smtClean="0"/>
              <a:pPr/>
              <a:t>19.08.2014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45D6F70-1AB4-4964-991D-59B38241D01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440159"/>
          </a:xfrm>
        </p:spPr>
        <p:txBody>
          <a:bodyPr>
            <a:normAutofit fontScale="90000"/>
          </a:bodyPr>
          <a:lstStyle/>
          <a:p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Тест№1  «Щелочные металлы и их соединения»</a:t>
            </a:r>
            <a:br>
              <a:rPr lang="ru-RU" sz="3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i="1" dirty="0" smtClean="0">
                <a:latin typeface="Arial Black" pitchFamily="34" charset="0"/>
                <a:cs typeface="Times New Roman" pitchFamily="18" charset="0"/>
              </a:rPr>
              <a:t>Выберите один правильный вариант ответа</a:t>
            </a:r>
            <a:endParaRPr lang="ru-RU" sz="2700" i="1" dirty="0"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2132856"/>
            <a:ext cx="7560840" cy="3888432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sz="29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Электронное строение внешнего энергетического уровня атомов</a:t>
            </a:r>
          </a:p>
          <a:p>
            <a:pPr algn="just"/>
            <a:r>
              <a:rPr lang="ru-RU" sz="29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щелочных металлов:</a:t>
            </a:r>
          </a:p>
          <a:p>
            <a:pPr algn="just"/>
            <a:r>
              <a:rPr lang="ru-RU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А) …S</a:t>
            </a:r>
            <a:r>
              <a:rPr lang="ru-RU" sz="2900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1 </a:t>
            </a:r>
            <a:r>
              <a:rPr lang="ru-RU" sz="29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ru-RU" sz="2900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В) …S</a:t>
            </a:r>
            <a:r>
              <a:rPr lang="ru-RU" sz="2900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2900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2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Б) …S</a:t>
            </a:r>
            <a:r>
              <a:rPr lang="ru-RU" sz="2900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Г) …S</a:t>
            </a:r>
            <a:r>
              <a:rPr lang="ru-RU" sz="2900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2900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9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Степень окисления щелочных металлов:</a:t>
            </a:r>
          </a:p>
          <a:p>
            <a:pPr algn="just"/>
            <a:r>
              <a:rPr lang="ru-RU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А) - 1 </a:t>
            </a:r>
            <a:r>
              <a:rPr lang="ru-RU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В) - 2</a:t>
            </a:r>
          </a:p>
          <a:p>
            <a:pPr algn="just"/>
            <a:r>
              <a:rPr lang="ru-RU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Б) +1 </a:t>
            </a:r>
            <a:r>
              <a:rPr lang="ru-RU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Г) +2</a:t>
            </a:r>
          </a:p>
          <a:p>
            <a:pPr algn="just"/>
            <a:r>
              <a:rPr lang="ru-RU" sz="29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Вид связи в кристалле натри</a:t>
            </a:r>
            <a:r>
              <a:rPr lang="ru-RU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я:</a:t>
            </a:r>
          </a:p>
          <a:p>
            <a:pPr algn="just"/>
            <a:r>
              <a:rPr lang="ru-RU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А) ковалентная </a:t>
            </a:r>
            <a:r>
              <a:rPr lang="ru-RU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полярная              В</a:t>
            </a:r>
            <a:r>
              <a:rPr lang="ru-RU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ионная</a:t>
            </a:r>
          </a:p>
          <a:p>
            <a:pPr algn="just"/>
            <a:r>
              <a:rPr lang="ru-RU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Б) ковалентная </a:t>
            </a:r>
            <a:r>
              <a:rPr lang="ru-RU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неполярная          </a:t>
            </a:r>
            <a:r>
              <a:rPr lang="ru-RU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Г) металлическая</a:t>
            </a:r>
          </a:p>
          <a:p>
            <a:pPr algn="just"/>
            <a:r>
              <a:rPr lang="ru-RU" sz="29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Выберите ряд элементов, относящихся к щелочным металлам:</a:t>
            </a:r>
          </a:p>
          <a:p>
            <a:pPr algn="just"/>
            <a:r>
              <a:rPr lang="ru-RU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А) </a:t>
            </a:r>
            <a:r>
              <a:rPr lang="ru-RU" sz="2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ru-RU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Zn</a:t>
            </a:r>
            <a:r>
              <a:rPr lang="ru-RU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ru-RU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 </a:t>
            </a:r>
            <a:r>
              <a:rPr lang="ru-RU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В</a:t>
            </a:r>
            <a:r>
              <a:rPr lang="ru-RU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</a:t>
            </a:r>
            <a:r>
              <a:rPr lang="ru-RU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ru-RU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Rb</a:t>
            </a:r>
            <a:endParaRPr lang="ru-RU" sz="2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Б</a:t>
            </a:r>
            <a:r>
              <a:rPr lang="en-US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Mg, K, Al </a:t>
            </a:r>
            <a:r>
              <a:rPr lang="ru-RU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Г</a:t>
            </a:r>
            <a:r>
              <a:rPr lang="en-US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Cr, </a:t>
            </a:r>
            <a:r>
              <a:rPr lang="en-US" sz="2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Mn</a:t>
            </a:r>
            <a:r>
              <a:rPr lang="en-US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Co</a:t>
            </a:r>
            <a:endParaRPr lang="ru-RU" sz="2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571500"/>
            <a:ext cx="8229600" cy="90415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88640"/>
            <a:ext cx="8363272" cy="5937523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3800" b="1" i="1" dirty="0">
                <a:latin typeface="Times New Roman" pitchFamily="18" charset="0"/>
                <a:cs typeface="Times New Roman" pitchFamily="18" charset="0"/>
              </a:rPr>
              <a:t>5. Самый лёгкий щелочной металл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 А)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 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             В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) K</a:t>
            </a:r>
          </a:p>
          <a:p>
            <a:pPr>
              <a:buNone/>
            </a:pP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 Б)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Li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 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               Г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Cs</a:t>
            </a:r>
            <a:endParaRPr lang="ru-RU" sz="3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800" b="1" i="1" dirty="0">
                <a:latin typeface="Times New Roman" pitchFamily="18" charset="0"/>
                <a:cs typeface="Times New Roman" pitchFamily="18" charset="0"/>
              </a:rPr>
              <a:t>6. Укажите характеристики, одинаковые для всех щелочных металлов</a:t>
            </a:r>
          </a:p>
          <a:p>
            <a:pPr>
              <a:buNone/>
            </a:pP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 А) число валентных электронов</a:t>
            </a:r>
          </a:p>
          <a:p>
            <a:pPr>
              <a:buNone/>
            </a:pP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 Б) сильные восстановительные свойства</a:t>
            </a:r>
          </a:p>
          <a:p>
            <a:pPr>
              <a:buNone/>
            </a:pP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 В) радиус атома</a:t>
            </a:r>
          </a:p>
          <a:p>
            <a:pPr>
              <a:buNone/>
            </a:pP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 Г) число энергетических уровней в атоме</a:t>
            </a:r>
          </a:p>
          <a:p>
            <a:pPr>
              <a:buNone/>
            </a:pPr>
            <a:r>
              <a:rPr lang="ru-RU" sz="3800" b="1" i="1" dirty="0">
                <a:latin typeface="Times New Roman" pitchFamily="18" charset="0"/>
                <a:cs typeface="Times New Roman" pitchFamily="18" charset="0"/>
              </a:rPr>
              <a:t>7. Наиболее ярко выраженные металлические свойства у:</a:t>
            </a:r>
          </a:p>
          <a:p>
            <a:pPr>
              <a:buNone/>
            </a:pP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 А) лития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             В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) калия</a:t>
            </a:r>
          </a:p>
          <a:p>
            <a:pPr>
              <a:buNone/>
            </a:pP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 Б) натрия 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           Г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) рубидия</a:t>
            </a:r>
          </a:p>
          <a:p>
            <a:pPr>
              <a:buNone/>
            </a:pPr>
            <a:r>
              <a:rPr lang="ru-RU" sz="3800" b="1" i="1" dirty="0">
                <a:latin typeface="Times New Roman" pitchFamily="18" charset="0"/>
                <a:cs typeface="Times New Roman" pitchFamily="18" charset="0"/>
              </a:rPr>
              <a:t>8. Какие щелочные металлы, сгорая на воздухе, </a:t>
            </a:r>
            <a:r>
              <a:rPr lang="ru-RU" sz="3800" b="1" i="1" dirty="0" smtClean="0">
                <a:latin typeface="Times New Roman" pitchFamily="18" charset="0"/>
                <a:cs typeface="Times New Roman" pitchFamily="18" charset="0"/>
              </a:rPr>
              <a:t>образуют</a:t>
            </a:r>
            <a:r>
              <a:rPr lang="ru-RU" sz="3800" b="1" i="1" dirty="0">
                <a:latin typeface="Times New Roman" pitchFamily="18" charset="0"/>
                <a:cs typeface="Times New Roman" pitchFamily="18" charset="0"/>
              </a:rPr>
              <a:t> оксиды состава R</a:t>
            </a:r>
            <a:r>
              <a:rPr lang="ru-RU" sz="38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800" b="1" i="1" dirty="0">
                <a:latin typeface="Times New Roman" pitchFamily="18" charset="0"/>
                <a:cs typeface="Times New Roman" pitchFamily="18" charset="0"/>
              </a:rPr>
              <a:t>O?</a:t>
            </a:r>
          </a:p>
          <a:p>
            <a:pPr>
              <a:buNone/>
            </a:pP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 А)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Li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 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                  В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) К</a:t>
            </a:r>
          </a:p>
          <a:p>
            <a:pPr>
              <a:buNone/>
            </a:pP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 Б)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 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                  Г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Cs</a:t>
            </a:r>
            <a:endParaRPr lang="ru-RU" sz="3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800" b="1" i="1" dirty="0" smtClean="0">
                <a:latin typeface="Times New Roman" pitchFamily="18" charset="0"/>
                <a:cs typeface="Times New Roman" pitchFamily="18" charset="0"/>
              </a:rPr>
              <a:t>9. Способ получения натрия и калия:</a:t>
            </a:r>
          </a:p>
          <a:p>
            <a:pPr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 А) алюмотермия                       В) электролиз</a:t>
            </a:r>
          </a:p>
          <a:p>
            <a:pPr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 Б)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магнийтермия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                       Г) пиролиз</a:t>
            </a:r>
          </a:p>
          <a:p>
            <a:pPr>
              <a:buNone/>
            </a:pPr>
            <a:r>
              <a:rPr lang="ru-RU" sz="3800" b="1" i="1" dirty="0" smtClean="0">
                <a:latin typeface="Times New Roman" pitchFamily="18" charset="0"/>
                <a:cs typeface="Times New Roman" pitchFamily="18" charset="0"/>
              </a:rPr>
              <a:t>10. С какими из перечисленных веществ реагируют щелочные металлы:</a:t>
            </a:r>
          </a:p>
          <a:p>
            <a:pPr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 А) S  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                 В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) H</a:t>
            </a:r>
            <a:r>
              <a:rPr lang="ru-RU" sz="3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O</a:t>
            </a:r>
          </a:p>
          <a:p>
            <a:pPr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 Б) Cl</a:t>
            </a:r>
            <a:r>
              <a:rPr lang="ru-RU" sz="3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 Г)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Fe</a:t>
            </a:r>
            <a:endParaRPr lang="ru-RU" sz="3800" dirty="0" smtClean="0"/>
          </a:p>
          <a:p>
            <a:pPr>
              <a:buNone/>
            </a:pPr>
            <a:endParaRPr lang="ru-RU" sz="45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747464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88640"/>
            <a:ext cx="8229600" cy="612068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ru-RU" sz="1800" b="1" i="1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 относят 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А) основным оксидам                 В) кислотам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Б) щелочам                                Г)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амфотерным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основаниям</a:t>
            </a:r>
          </a:p>
          <a:p>
            <a:pPr>
              <a:buNone/>
            </a:pP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12. Укажите восстановитель в реакции 2Na + S ® Na</a:t>
            </a:r>
            <a:r>
              <a:rPr lang="ru-RU" sz="18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S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А) Na</a:t>
            </a:r>
            <a:r>
              <a:rPr lang="ru-RU" sz="1800" baseline="30000" dirty="0" smtClean="0">
                <a:latin typeface="Times New Roman" pitchFamily="18" charset="0"/>
                <a:cs typeface="Times New Roman" pitchFamily="18" charset="0"/>
              </a:rPr>
              <a:t>0                            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В) S</a:t>
            </a:r>
            <a:r>
              <a:rPr lang="ru-RU" sz="18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Б) Na</a:t>
            </a:r>
            <a:r>
              <a:rPr lang="ru-RU" sz="1800" baseline="30000" dirty="0" smtClean="0">
                <a:latin typeface="Times New Roman" pitchFamily="18" charset="0"/>
                <a:cs typeface="Times New Roman" pitchFamily="18" charset="0"/>
              </a:rPr>
              <a:t>+1                           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Г) S</a:t>
            </a:r>
            <a:r>
              <a:rPr lang="ru-RU" sz="1800" baseline="30000" dirty="0" smtClean="0">
                <a:latin typeface="Times New Roman" pitchFamily="18" charset="0"/>
                <a:cs typeface="Times New Roman" pitchFamily="18" charset="0"/>
              </a:rPr>
              <a:t> - 2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13. С группой, каких веществ реагируют оксиды щелочных металлов: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А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) H</a:t>
            </a:r>
            <a:r>
              <a:rPr lang="en-US" sz="1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O,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CO</a:t>
            </a:r>
            <a:r>
              <a:rPr lang="en-US" sz="1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                   В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) CaCO</a:t>
            </a:r>
            <a:r>
              <a:rPr lang="en-US" sz="1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Ca,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HCl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MgO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                Г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) H</a:t>
            </a:r>
            <a:r>
              <a:rPr lang="en-US" sz="1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S, SO</a:t>
            </a:r>
            <a:r>
              <a:rPr lang="en-US" sz="1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Ca(OH)</a:t>
            </a:r>
            <a:r>
              <a:rPr lang="en-US" sz="1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14. Расставьте коэффициенты в молекулярном уравнении реакции, схема которой: КOH + AlCl</a:t>
            </a:r>
            <a:r>
              <a:rPr lang="ru-RU" sz="1800" b="1" i="1" baseline="-25000" dirty="0" smtClean="0">
                <a:latin typeface="Times New Roman" pitchFamily="18" charset="0"/>
                <a:cs typeface="Times New Roman" pitchFamily="18" charset="0"/>
              </a:rPr>
              <a:t>3 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1800" b="1" i="1" dirty="0" err="1" smtClean="0">
                <a:latin typeface="Times New Roman" pitchFamily="18" charset="0"/>
                <a:cs typeface="Times New Roman" pitchFamily="18" charset="0"/>
              </a:rPr>
              <a:t>КCl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sz="1800" b="1" i="1" dirty="0" err="1" smtClean="0"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(OH)</a:t>
            </a:r>
            <a:r>
              <a:rPr lang="ru-RU" sz="1800" b="1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1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Сумма коэффициентов в уравнении реакции равна _______________</a:t>
            </a:r>
          </a:p>
          <a:p>
            <a:pPr>
              <a:buNone/>
            </a:pP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15. Установите соответствие между ним формулой веществ и  его названием: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ФОРМУЛЫ ВЕЩЕСТВ                     НАЗВАНИЯ ВЕЩЕСТВ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А) Na</a:t>
            </a:r>
            <a:r>
              <a:rPr lang="ru-RU" sz="1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O                                                1.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пероксид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натрия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Б) Na</a:t>
            </a:r>
            <a:r>
              <a:rPr lang="ru-RU" sz="1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1800" baseline="-25000" dirty="0" smtClean="0">
                <a:latin typeface="Times New Roman" pitchFamily="18" charset="0"/>
                <a:cs typeface="Times New Roman" pitchFamily="18" charset="0"/>
              </a:rPr>
              <a:t>2                                                                    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гидроксид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натрия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В)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                                              3. гидрокарбонат натрия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Г) NaHCO</a:t>
            </a:r>
            <a:r>
              <a:rPr lang="ru-RU" sz="1800" baseline="-25000" dirty="0" smtClean="0">
                <a:latin typeface="Times New Roman" pitchFamily="18" charset="0"/>
                <a:cs typeface="Times New Roman" pitchFamily="18" charset="0"/>
              </a:rPr>
              <a:t>3 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                                          4. оксид натрия</a:t>
            </a: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7467600" cy="136815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Тест №2 «</a:t>
            </a:r>
            <a:r>
              <a:rPr lang="ru-RU" sz="3200" b="1" dirty="0" smtClean="0">
                <a:solidFill>
                  <a:schemeClr val="tx1"/>
                </a:solidFill>
              </a:rPr>
              <a:t>Бериллий, магний  и щелочноземельные </a:t>
            </a:r>
            <a:r>
              <a:rPr lang="ru-RU" sz="3200" b="1" dirty="0" smtClean="0">
                <a:solidFill>
                  <a:schemeClr val="tx1"/>
                </a:solidFill>
              </a:rPr>
              <a:t>металлы</a:t>
            </a:r>
            <a:r>
              <a:rPr lang="ru-RU" sz="32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»</a:t>
            </a:r>
            <a:endParaRPr lang="ru-RU" sz="3200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700808"/>
            <a:ext cx="8147248" cy="4773144"/>
          </a:xfrm>
        </p:spPr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ru-RU" b="1" i="1" dirty="0" smtClean="0"/>
              <a:t>1.Электронное </a:t>
            </a:r>
            <a:r>
              <a:rPr lang="ru-RU" b="1" i="1" dirty="0" smtClean="0"/>
              <a:t>строение внешнего энергетического уровня атомов щелочноземельных металлов.</a:t>
            </a:r>
          </a:p>
          <a:p>
            <a:pPr>
              <a:buNone/>
            </a:pPr>
            <a:r>
              <a:rPr lang="ru-RU" dirty="0" smtClean="0"/>
              <a:t> А</a:t>
            </a:r>
            <a:r>
              <a:rPr lang="en-US" dirty="0" smtClean="0"/>
              <a:t>). . . S</a:t>
            </a:r>
            <a:r>
              <a:rPr lang="en-US" baseline="30000" dirty="0" smtClean="0"/>
              <a:t>1</a:t>
            </a:r>
            <a:r>
              <a:rPr lang="en-US" dirty="0" smtClean="0"/>
              <a:t> </a:t>
            </a:r>
            <a:r>
              <a:rPr lang="ru-RU" dirty="0" smtClean="0"/>
              <a:t>           </a:t>
            </a:r>
            <a:r>
              <a:rPr lang="en-US" dirty="0" smtClean="0"/>
              <a:t> </a:t>
            </a:r>
            <a:r>
              <a:rPr lang="ru-RU" dirty="0" smtClean="0"/>
              <a:t>В</a:t>
            </a:r>
            <a:r>
              <a:rPr lang="en-US" dirty="0" smtClean="0"/>
              <a:t>). . . S</a:t>
            </a:r>
            <a:r>
              <a:rPr lang="en-US" baseline="30000" dirty="0" smtClean="0"/>
              <a:t>2</a:t>
            </a:r>
            <a:r>
              <a:rPr lang="en-US" dirty="0" smtClean="0"/>
              <a:t>P</a:t>
            </a:r>
            <a:r>
              <a:rPr lang="en-US" baseline="30000" dirty="0" smtClean="0"/>
              <a:t>1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 </a:t>
            </a:r>
            <a:r>
              <a:rPr lang="ru-RU" dirty="0" smtClean="0"/>
              <a:t>Б</a:t>
            </a:r>
            <a:r>
              <a:rPr lang="en-US" dirty="0" smtClean="0"/>
              <a:t>). . . S</a:t>
            </a:r>
            <a:r>
              <a:rPr lang="en-US" baseline="30000" dirty="0" smtClean="0"/>
              <a:t>2 </a:t>
            </a:r>
            <a:r>
              <a:rPr lang="en-US" dirty="0" smtClean="0"/>
              <a:t>  </a:t>
            </a:r>
            <a:r>
              <a:rPr lang="ru-RU" dirty="0" smtClean="0"/>
              <a:t>           Г</a:t>
            </a:r>
            <a:r>
              <a:rPr lang="en-US" dirty="0" smtClean="0"/>
              <a:t>). . . S</a:t>
            </a:r>
            <a:r>
              <a:rPr lang="en-US" baseline="30000" dirty="0" smtClean="0"/>
              <a:t>2</a:t>
            </a:r>
            <a:r>
              <a:rPr lang="en-US" dirty="0" smtClean="0"/>
              <a:t>P</a:t>
            </a:r>
            <a:r>
              <a:rPr lang="en-US" baseline="30000" dirty="0" smtClean="0"/>
              <a:t>2</a:t>
            </a:r>
            <a:endParaRPr lang="ru-RU" dirty="0" smtClean="0"/>
          </a:p>
          <a:p>
            <a:pPr lvl="0">
              <a:buNone/>
            </a:pPr>
            <a:r>
              <a:rPr lang="ru-RU" b="1" i="1" dirty="0" smtClean="0"/>
              <a:t>2. Степень </a:t>
            </a:r>
            <a:r>
              <a:rPr lang="ru-RU" b="1" i="1" dirty="0" smtClean="0"/>
              <a:t>окисления бериллия, магния и </a:t>
            </a:r>
            <a:r>
              <a:rPr lang="ru-RU" b="1" i="1" dirty="0" smtClean="0"/>
              <a:t>щелочноземельных </a:t>
            </a:r>
            <a:r>
              <a:rPr lang="ru-RU" b="1" i="1" dirty="0" smtClean="0"/>
              <a:t>металлов.</a:t>
            </a:r>
          </a:p>
          <a:p>
            <a:pPr>
              <a:buNone/>
            </a:pPr>
            <a:r>
              <a:rPr lang="ru-RU" dirty="0" smtClean="0"/>
              <a:t> А) +2   </a:t>
            </a:r>
            <a:r>
              <a:rPr lang="ru-RU" dirty="0" smtClean="0"/>
              <a:t>                В</a:t>
            </a:r>
            <a:r>
              <a:rPr lang="ru-RU" dirty="0" smtClean="0"/>
              <a:t>) +4</a:t>
            </a:r>
          </a:p>
          <a:p>
            <a:pPr>
              <a:buNone/>
            </a:pPr>
            <a:r>
              <a:rPr lang="ru-RU" dirty="0" smtClean="0"/>
              <a:t> Б) - 2 </a:t>
            </a:r>
            <a:r>
              <a:rPr lang="ru-RU" dirty="0" smtClean="0"/>
              <a:t>                 </a:t>
            </a:r>
            <a:r>
              <a:rPr lang="ru-RU" dirty="0" smtClean="0"/>
              <a:t> Г) - 4</a:t>
            </a:r>
          </a:p>
          <a:p>
            <a:pPr lvl="0">
              <a:buNone/>
            </a:pPr>
            <a:r>
              <a:rPr lang="ru-RU" b="1" i="1" dirty="0" smtClean="0"/>
              <a:t>3. Вид </a:t>
            </a:r>
            <a:r>
              <a:rPr lang="ru-RU" b="1" i="1" dirty="0" smtClean="0"/>
              <a:t>связи в кристалле бария:</a:t>
            </a:r>
          </a:p>
          <a:p>
            <a:pPr>
              <a:buNone/>
            </a:pPr>
            <a:r>
              <a:rPr lang="ru-RU" dirty="0" smtClean="0"/>
              <a:t> А) ковалентная полярная  </a:t>
            </a:r>
            <a:r>
              <a:rPr lang="ru-RU" dirty="0" smtClean="0"/>
              <a:t>            В</a:t>
            </a:r>
            <a:r>
              <a:rPr lang="ru-RU" dirty="0" smtClean="0"/>
              <a:t>) металлическая</a:t>
            </a:r>
          </a:p>
          <a:p>
            <a:pPr>
              <a:buNone/>
            </a:pPr>
            <a:r>
              <a:rPr lang="ru-RU" dirty="0" smtClean="0"/>
              <a:t> Б) ковалентная неполярная  </a:t>
            </a:r>
            <a:r>
              <a:rPr lang="ru-RU" dirty="0" smtClean="0"/>
              <a:t>        Г</a:t>
            </a:r>
            <a:r>
              <a:rPr lang="ru-RU" dirty="0" smtClean="0"/>
              <a:t>) ионная</a:t>
            </a:r>
          </a:p>
          <a:p>
            <a:pPr lvl="0">
              <a:buNone/>
            </a:pPr>
            <a:r>
              <a:rPr lang="ru-RU" b="1" i="1" dirty="0" smtClean="0"/>
              <a:t>4. Выберите </a:t>
            </a:r>
            <a:r>
              <a:rPr lang="ru-RU" b="1" i="1" dirty="0" smtClean="0"/>
              <a:t>ряд элементов, относящихся к щелочноземельным металлам:</a:t>
            </a:r>
          </a:p>
          <a:p>
            <a:pPr>
              <a:buNone/>
            </a:pPr>
            <a:r>
              <a:rPr lang="ru-RU" dirty="0" smtClean="0"/>
              <a:t>  А) </a:t>
            </a:r>
            <a:r>
              <a:rPr lang="ru-RU" dirty="0" err="1" smtClean="0"/>
              <a:t>Ba</a:t>
            </a:r>
            <a:r>
              <a:rPr lang="ru-RU" dirty="0" smtClean="0"/>
              <a:t>, </a:t>
            </a:r>
            <a:r>
              <a:rPr lang="ru-RU" dirty="0" err="1" smtClean="0"/>
              <a:t>Sr</a:t>
            </a:r>
            <a:r>
              <a:rPr lang="ru-RU" dirty="0" smtClean="0"/>
              <a:t>, </a:t>
            </a:r>
            <a:r>
              <a:rPr lang="ru-RU" dirty="0" err="1" smtClean="0"/>
              <a:t>Ca</a:t>
            </a:r>
            <a:r>
              <a:rPr lang="ru-RU" dirty="0" smtClean="0"/>
              <a:t> </a:t>
            </a:r>
            <a:r>
              <a:rPr lang="ru-RU" dirty="0" smtClean="0"/>
              <a:t>                      В</a:t>
            </a:r>
            <a:r>
              <a:rPr lang="ru-RU" dirty="0" smtClean="0"/>
              <a:t>) </a:t>
            </a:r>
            <a:r>
              <a:rPr lang="ru-RU" dirty="0" err="1" smtClean="0"/>
              <a:t>Mg</a:t>
            </a:r>
            <a:r>
              <a:rPr lang="ru-RU" dirty="0" smtClean="0"/>
              <a:t>, K, </a:t>
            </a:r>
            <a:r>
              <a:rPr lang="ru-RU" dirty="0" err="1" smtClean="0"/>
              <a:t>Al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 Б) </a:t>
            </a:r>
            <a:r>
              <a:rPr lang="ru-RU" dirty="0" err="1" smtClean="0"/>
              <a:t>Na</a:t>
            </a:r>
            <a:r>
              <a:rPr lang="ru-RU" dirty="0" smtClean="0"/>
              <a:t>, K, </a:t>
            </a:r>
            <a:r>
              <a:rPr lang="ru-RU" dirty="0" err="1" smtClean="0"/>
              <a:t>Li</a:t>
            </a:r>
            <a:r>
              <a:rPr lang="ru-RU" dirty="0" smtClean="0"/>
              <a:t>  </a:t>
            </a:r>
            <a:r>
              <a:rPr lang="ru-RU" dirty="0" smtClean="0"/>
              <a:t>                       Г</a:t>
            </a:r>
            <a:r>
              <a:rPr lang="ru-RU" dirty="0" smtClean="0"/>
              <a:t>) </a:t>
            </a:r>
            <a:r>
              <a:rPr lang="ru-RU" dirty="0" err="1" smtClean="0"/>
              <a:t>Ca</a:t>
            </a:r>
            <a:r>
              <a:rPr lang="ru-RU" dirty="0" smtClean="0"/>
              <a:t>, </a:t>
            </a:r>
            <a:r>
              <a:rPr lang="ru-RU" dirty="0" err="1" smtClean="0"/>
              <a:t>Mg</a:t>
            </a:r>
            <a:r>
              <a:rPr lang="ru-RU" dirty="0" smtClean="0"/>
              <a:t>, </a:t>
            </a:r>
            <a:r>
              <a:rPr lang="ru-RU" dirty="0" err="1" smtClean="0"/>
              <a:t>Ве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7467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548680"/>
            <a:ext cx="7467600" cy="5781256"/>
          </a:xfrm>
        </p:spPr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ru-RU" b="1" i="1" dirty="0" smtClean="0"/>
              <a:t>5.Является </a:t>
            </a:r>
            <a:r>
              <a:rPr lang="ru-RU" b="1" i="1" dirty="0" smtClean="0"/>
              <a:t>радиоактивным металлом</a:t>
            </a:r>
          </a:p>
          <a:p>
            <a:pPr>
              <a:buNone/>
            </a:pPr>
            <a:r>
              <a:rPr lang="ru-RU" dirty="0" smtClean="0"/>
              <a:t> А) магний  </a:t>
            </a:r>
            <a:r>
              <a:rPr lang="ru-RU" dirty="0" smtClean="0"/>
              <a:t>           В</a:t>
            </a:r>
            <a:r>
              <a:rPr lang="ru-RU" dirty="0" smtClean="0"/>
              <a:t>) стронций</a:t>
            </a:r>
          </a:p>
          <a:p>
            <a:pPr>
              <a:buNone/>
            </a:pPr>
            <a:r>
              <a:rPr lang="ru-RU" dirty="0" smtClean="0"/>
              <a:t> Б) барий   </a:t>
            </a:r>
            <a:r>
              <a:rPr lang="ru-RU" dirty="0" smtClean="0"/>
              <a:t>             Г</a:t>
            </a:r>
            <a:r>
              <a:rPr lang="ru-RU" dirty="0" smtClean="0"/>
              <a:t>) радий</a:t>
            </a:r>
          </a:p>
          <a:p>
            <a:pPr lvl="0">
              <a:buNone/>
            </a:pPr>
            <a:r>
              <a:rPr lang="ru-RU" b="1" i="1" dirty="0" smtClean="0"/>
              <a:t>6. В </a:t>
            </a:r>
            <a:r>
              <a:rPr lang="ru-RU" b="1" i="1" dirty="0" smtClean="0"/>
              <a:t>ряду </a:t>
            </a:r>
            <a:r>
              <a:rPr lang="ru-RU" b="1" i="1" dirty="0" err="1" smtClean="0"/>
              <a:t>Be</a:t>
            </a:r>
            <a:r>
              <a:rPr lang="ru-RU" b="1" i="1" dirty="0" smtClean="0"/>
              <a:t> → </a:t>
            </a:r>
            <a:r>
              <a:rPr lang="ru-RU" b="1" i="1" dirty="0" err="1" smtClean="0"/>
              <a:t>Mg</a:t>
            </a:r>
            <a:r>
              <a:rPr lang="ru-RU" b="1" i="1" dirty="0" smtClean="0"/>
              <a:t> → </a:t>
            </a:r>
            <a:r>
              <a:rPr lang="ru-RU" b="1" i="1" dirty="0" err="1" smtClean="0"/>
              <a:t>Ca</a:t>
            </a:r>
            <a:r>
              <a:rPr lang="ru-RU" b="1" i="1" dirty="0" smtClean="0"/>
              <a:t> → </a:t>
            </a:r>
            <a:r>
              <a:rPr lang="ru-RU" b="1" i="1" dirty="0" err="1" smtClean="0"/>
              <a:t>Sr</a:t>
            </a:r>
            <a:r>
              <a:rPr lang="ru-RU" b="1" i="1" dirty="0" smtClean="0"/>
              <a:t> → </a:t>
            </a:r>
            <a:r>
              <a:rPr lang="ru-RU" b="1" i="1" dirty="0" err="1" smtClean="0"/>
              <a:t>Ba</a:t>
            </a:r>
            <a:r>
              <a:rPr lang="ru-RU" b="1" i="1" dirty="0" smtClean="0"/>
              <a:t> → </a:t>
            </a:r>
            <a:r>
              <a:rPr lang="ru-RU" b="1" i="1" dirty="0" err="1" smtClean="0"/>
              <a:t>Ra</a:t>
            </a:r>
            <a:endParaRPr lang="ru-RU" b="1" i="1" dirty="0" smtClean="0"/>
          </a:p>
          <a:p>
            <a:pPr>
              <a:buNone/>
            </a:pPr>
            <a:r>
              <a:rPr lang="ru-RU" dirty="0" smtClean="0"/>
              <a:t>А) металлические свойства ослабевают</a:t>
            </a:r>
          </a:p>
          <a:p>
            <a:pPr>
              <a:buNone/>
            </a:pPr>
            <a:r>
              <a:rPr lang="ru-RU" dirty="0" smtClean="0"/>
              <a:t>Б) металлические свойства усиливаются</a:t>
            </a:r>
          </a:p>
          <a:p>
            <a:pPr>
              <a:buNone/>
            </a:pPr>
            <a:r>
              <a:rPr lang="ru-RU" dirty="0" smtClean="0"/>
              <a:t>В) не металлические усиливаются</a:t>
            </a:r>
          </a:p>
          <a:p>
            <a:pPr>
              <a:buNone/>
            </a:pPr>
            <a:r>
              <a:rPr lang="ru-RU" dirty="0" smtClean="0"/>
              <a:t> Г) радиусы атомов </a:t>
            </a:r>
            <a:r>
              <a:rPr lang="ru-RU" dirty="0" smtClean="0"/>
              <a:t>уменьшаются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6. Укажите характеристики, одинаковые для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всех металлов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группы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А) число валентных электронов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Б) сильные восстановительные свойства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В) радиус атома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Г) число энергетических уровней в атоме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7. Наиболее ярко выраженные металлические свойства у: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А)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магния     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стронция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Б)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берилия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кальция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7467600" cy="599728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100" b="1" i="1" dirty="0" smtClean="0">
                <a:latin typeface="Times New Roman" pitchFamily="18" charset="0"/>
                <a:cs typeface="Times New Roman" pitchFamily="18" charset="0"/>
              </a:rPr>
              <a:t>8. Какие щелочные металлы, сгорая на воздухе, образуют оксиды состава R</a:t>
            </a:r>
            <a:r>
              <a:rPr lang="ru-RU" sz="21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100" b="1" i="1" dirty="0" smtClean="0">
                <a:latin typeface="Times New Roman" pitchFamily="18" charset="0"/>
                <a:cs typeface="Times New Roman" pitchFamily="18" charset="0"/>
              </a:rPr>
              <a:t>O?</a:t>
            </a:r>
          </a:p>
          <a:p>
            <a:pPr>
              <a:buNone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 А)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Li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                    В) К</a:t>
            </a:r>
          </a:p>
          <a:p>
            <a:pPr>
              <a:buNone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 Б)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                    Г)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Cs</a:t>
            </a:r>
            <a:endParaRPr lang="ru-RU" sz="2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100" b="1" i="1" dirty="0" smtClean="0">
                <a:latin typeface="Times New Roman" pitchFamily="18" charset="0"/>
                <a:cs typeface="Times New Roman" pitchFamily="18" charset="0"/>
              </a:rPr>
              <a:t>9. . Щелочноземельные металлы в химических реакциях являются</a:t>
            </a:r>
          </a:p>
          <a:p>
            <a:pPr>
              <a:buNone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    А) изоляторами             Б) окислителями     </a:t>
            </a:r>
          </a:p>
          <a:p>
            <a:pPr>
              <a:buNone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  В) восстановителями    Г) не изменяют степень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окисления</a:t>
            </a:r>
            <a:endParaRPr lang="ru-RU" sz="2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100" b="1" i="1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2100" b="1" i="1" dirty="0" smtClean="0">
                <a:latin typeface="Times New Roman" pitchFamily="18" charset="0"/>
                <a:cs typeface="Times New Roman" pitchFamily="18" charset="0"/>
              </a:rPr>
              <a:t>. С какими из перечисленных веществ реагируют </a:t>
            </a:r>
            <a:r>
              <a:rPr lang="ru-RU" sz="2100" b="1" i="1" dirty="0" smtClean="0">
                <a:latin typeface="Times New Roman" pitchFamily="18" charset="0"/>
                <a:cs typeface="Times New Roman" pitchFamily="18" charset="0"/>
              </a:rPr>
              <a:t>щелочноземельные </a:t>
            </a:r>
            <a:r>
              <a:rPr lang="ru-RU" sz="2100" b="1" i="1" dirty="0" smtClean="0">
                <a:latin typeface="Times New Roman" pitchFamily="18" charset="0"/>
                <a:cs typeface="Times New Roman" pitchFamily="18" charset="0"/>
              </a:rPr>
              <a:t>металлы:</a:t>
            </a:r>
          </a:p>
          <a:p>
            <a:pPr>
              <a:buNone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 А) S                    В) H</a:t>
            </a:r>
            <a:r>
              <a:rPr lang="ru-RU" sz="21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O</a:t>
            </a:r>
          </a:p>
          <a:p>
            <a:pPr>
              <a:buNone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 Б) Cl</a:t>
            </a:r>
            <a:r>
              <a:rPr lang="ru-RU" sz="21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                  Г)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Fe</a:t>
            </a:r>
            <a:endParaRPr lang="ru-RU" sz="2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100" b="1" i="1" dirty="0" smtClean="0"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ru-RU" sz="2100" b="1" i="1" dirty="0" smtClean="0">
                <a:latin typeface="Times New Roman" pitchFamily="18" charset="0"/>
                <a:cs typeface="Times New Roman" pitchFamily="18" charset="0"/>
              </a:rPr>
              <a:t>Щелочноземельные металлы находятся в природе в виде</a:t>
            </a:r>
          </a:p>
          <a:p>
            <a:pPr>
              <a:buNone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) солей      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            В)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в самородном виде          </a:t>
            </a:r>
            <a:endParaRPr lang="ru-RU" sz="2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сульфидов    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      Г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) оксидов</a:t>
            </a:r>
          </a:p>
          <a:p>
            <a:pPr>
              <a:buNone/>
            </a:pPr>
            <a:r>
              <a:rPr lang="ru-RU" sz="2100" b="1" i="1" dirty="0" smtClean="0">
                <a:latin typeface="Times New Roman" pitchFamily="18" charset="0"/>
                <a:cs typeface="Times New Roman" pitchFamily="18" charset="0"/>
              </a:rPr>
              <a:t>12. Оксид кальция реагирует с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   А)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              Б) H</a:t>
            </a:r>
            <a:r>
              <a:rPr lang="ru-RU" sz="21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O                   В)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Cu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(OH)</a:t>
            </a:r>
            <a:r>
              <a:rPr lang="ru-RU" sz="21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            Г) </a:t>
            </a: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MgO</a:t>
            </a:r>
            <a:endParaRPr lang="ru-RU" sz="2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100" b="1" i="1" dirty="0" smtClean="0">
                <a:latin typeface="Times New Roman" pitchFamily="18" charset="0"/>
                <a:cs typeface="Times New Roman" pitchFamily="18" charset="0"/>
              </a:rPr>
              <a:t>13. </a:t>
            </a:r>
            <a:r>
              <a:rPr lang="ru-RU" sz="2100" b="1" i="1" dirty="0" smtClean="0">
                <a:latin typeface="Times New Roman" pitchFamily="18" charset="0"/>
                <a:cs typeface="Times New Roman" pitchFamily="18" charset="0"/>
              </a:rPr>
              <a:t>Какое название </a:t>
            </a:r>
            <a:r>
              <a:rPr lang="ru-RU" sz="2100" b="1" i="1" u="sng" dirty="0" smtClean="0">
                <a:latin typeface="Times New Roman" pitchFamily="18" charset="0"/>
                <a:cs typeface="Times New Roman" pitchFamily="18" charset="0"/>
              </a:rPr>
              <a:t>нехарактерно </a:t>
            </a:r>
            <a:r>
              <a:rPr lang="ru-RU" sz="2100" b="1" i="1" dirty="0" smtClean="0">
                <a:latin typeface="Times New Roman" pitchFamily="18" charset="0"/>
                <a:cs typeface="Times New Roman" pitchFamily="18" charset="0"/>
              </a:rPr>
              <a:t>для CaCO</a:t>
            </a:r>
            <a:r>
              <a:rPr lang="ru-RU" sz="2100" b="1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21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100" baseline="-25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   А) мрамор               Б) гипс               В) мел            Г) известняк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7467600" cy="5925272"/>
          </a:xfrm>
        </p:spPr>
        <p:txBody>
          <a:bodyPr/>
          <a:lstStyle/>
          <a:p>
            <a:pPr>
              <a:buNone/>
            </a:pP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14. 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Щелочноземельные металлы в сравнении со  щелочными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   А) менее активны                         Б) более активны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 В) одинаковые по активности     Г) вообще неактивны</a:t>
            </a:r>
          </a:p>
          <a:p>
            <a:pPr>
              <a:buNone/>
            </a:pP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15.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 Напишите уравнение реакций следующих превращений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       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1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      НNO</a:t>
            </a:r>
            <a:r>
              <a:rPr lang="ru-RU" sz="1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    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1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ru-RU" sz="1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    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     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   →     А    →  В       →     С   →  Д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 уравнение рассмотрите как окислительно-восстановительное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Назовите вещества А,  В, С, Д. Для 4-го уравнения напишите полное и краткое ионные уравнения.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41</TotalTime>
  <Words>68</Words>
  <Application>Microsoft Office PowerPoint</Application>
  <PresentationFormat>Экран (4:3)</PresentationFormat>
  <Paragraphs>104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Эркер</vt:lpstr>
      <vt:lpstr>Тест№1  «Щелочные металлы и их соединения» Выберите один правильный вариант ответа</vt:lpstr>
      <vt:lpstr>Слайд 2</vt:lpstr>
      <vt:lpstr>Слайд 3</vt:lpstr>
      <vt:lpstr>Тест №2 «Бериллий, магний  и щелочноземельные металлы»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 «Щелочные металлы и их соединения» Выберите один правильный вариант ответа</dc:title>
  <dc:creator>Ofice PC</dc:creator>
  <cp:lastModifiedBy>Ofice PC</cp:lastModifiedBy>
  <cp:revision>6</cp:revision>
  <dcterms:created xsi:type="dcterms:W3CDTF">2014-08-18T14:01:49Z</dcterms:created>
  <dcterms:modified xsi:type="dcterms:W3CDTF">2014-08-19T09:27:30Z</dcterms:modified>
</cp:coreProperties>
</file>