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4" r:id="rId4"/>
    <p:sldId id="266" r:id="rId5"/>
    <p:sldId id="259" r:id="rId6"/>
    <p:sldId id="260" r:id="rId7"/>
    <p:sldId id="261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B264"/>
    <a:srgbClr val="E2C796"/>
    <a:srgbClr val="D2C2A6"/>
    <a:srgbClr val="DAC59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9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 descr="C:\Documents and Settings\Ольга\Рабочий стол\rast1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0"/>
            <a:ext cx="2466975" cy="7620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0010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71546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8" name="Picture 4" descr="C:\Documents and Settings\Ольга\Рабочий стол\rast33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9144000" cy="2960370"/>
          </a:xfrm>
          <a:prstGeom prst="rect">
            <a:avLst/>
          </a:prstGeom>
          <a:noFill/>
        </p:spPr>
      </p:pic>
      <p:pic>
        <p:nvPicPr>
          <p:cNvPr id="30" name="Picture 4" descr="C:\Documents and Settings\Ольга\Рабочий стол\rast33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2928934"/>
            <a:ext cx="9144000" cy="2960370"/>
          </a:xfrm>
          <a:prstGeom prst="rect">
            <a:avLst/>
          </a:prstGeom>
          <a:noFill/>
        </p:spPr>
      </p:pic>
      <p:pic>
        <p:nvPicPr>
          <p:cNvPr id="31" name="Picture 4" descr="C:\Documents and Settings\Ольга\Рабочий стол\rast33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5857892"/>
            <a:ext cx="9144000" cy="2960370"/>
          </a:xfrm>
          <a:prstGeom prst="rect">
            <a:avLst/>
          </a:prstGeom>
          <a:noFill/>
        </p:spPr>
      </p:pic>
      <p:pic>
        <p:nvPicPr>
          <p:cNvPr id="1029" name="Picture 5" descr="C:\Documents and Settings\Ольга\Рабочий стол\rast100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928662" y="0"/>
            <a:ext cx="2466975" cy="7620000"/>
          </a:xfrm>
          <a:prstGeom prst="rect">
            <a:avLst/>
          </a:prstGeom>
          <a:noFill/>
        </p:spPr>
      </p:pic>
      <p:pic>
        <p:nvPicPr>
          <p:cNvPr id="1030" name="Picture 6" descr="C:\Documents and Settings\Ольга\Рабочий стол\rast100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357554" y="0"/>
            <a:ext cx="2466975" cy="7620000"/>
          </a:xfrm>
          <a:prstGeom prst="rect">
            <a:avLst/>
          </a:prstGeom>
          <a:noFill/>
        </p:spPr>
      </p:pic>
      <p:pic>
        <p:nvPicPr>
          <p:cNvPr id="1031" name="Picture 7" descr="C:\Documents and Settings\Ольга\Рабочий стол\rast100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786446" y="0"/>
            <a:ext cx="2466975" cy="7620000"/>
          </a:xfrm>
          <a:prstGeom prst="rect">
            <a:avLst/>
          </a:prstGeom>
          <a:noFill/>
        </p:spPr>
      </p:pic>
      <p:pic>
        <p:nvPicPr>
          <p:cNvPr id="1032" name="Picture 8" descr="C:\Documents and Settings\Ольга\Рабочий стол\rast100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215338" y="0"/>
            <a:ext cx="2466975" cy="7620000"/>
          </a:xfrm>
          <a:prstGeom prst="rect">
            <a:avLst/>
          </a:prstGeom>
          <a:noFill/>
        </p:spPr>
      </p:pic>
      <p:pic>
        <p:nvPicPr>
          <p:cNvPr id="1033" name="Picture 9" descr="C:\Documents and Settings\Ольга\Рабочий стол\ugol28.gi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-500098" y="-571528"/>
            <a:ext cx="3429024" cy="3214710"/>
          </a:xfrm>
          <a:prstGeom prst="rect">
            <a:avLst/>
          </a:prstGeom>
          <a:noFill/>
        </p:spPr>
      </p:pic>
      <p:pic>
        <p:nvPicPr>
          <p:cNvPr id="1034" name="Picture 10" descr="C:\Documents and Settings\Ольга\Рабочий стол\ugol28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72379" y="5286379"/>
            <a:ext cx="1571621" cy="157162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ng.com/images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1857365"/>
            <a:ext cx="8715436" cy="1743086"/>
          </a:xfrm>
        </p:spPr>
        <p:txBody>
          <a:bodyPr/>
          <a:lstStyle/>
          <a:p>
            <a:r>
              <a:rPr lang="ru-RU" b="1" i="1" dirty="0" smtClean="0">
                <a:latin typeface="BatangChe" pitchFamily="49" charset="-127"/>
                <a:ea typeface="BatangChe" pitchFamily="49" charset="-127"/>
              </a:rPr>
              <a:t>ХЛЕСТАКОВ-РЕВИЗОР</a:t>
            </a:r>
            <a:endParaRPr lang="ru-RU" b="1" i="1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3886200"/>
            <a:ext cx="6643734" cy="175260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Анализ четвёртого действия комедии Н.В.Гоголя</a:t>
            </a:r>
            <a:endParaRPr lang="ru-RU" dirty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428736"/>
            <a:ext cx="7072362" cy="92869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latin typeface="BatangChe" pitchFamily="49" charset="-127"/>
                <a:ea typeface="BatangChe" pitchFamily="49" charset="-127"/>
              </a:rPr>
              <a:t>Образовательные ресурсы</a:t>
            </a:r>
            <a:endParaRPr lang="ru-RU" sz="2800" i="1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71604" y="2786058"/>
            <a:ext cx="7143800" cy="3500462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en-US" sz="2400" dirty="0" smtClean="0">
                <a:latin typeface="Book Antiqua" pitchFamily="18" charset="0"/>
                <a:hlinkClick r:id="rId2"/>
              </a:rPr>
              <a:t>http://www.bing.com/images/</a:t>
            </a:r>
            <a:endParaRPr lang="ru-RU" sz="2400" dirty="0" smtClean="0">
              <a:latin typeface="Book Antiqua" pitchFamily="18" charset="0"/>
            </a:endParaRPr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sz="2400" b="1" dirty="0" smtClean="0">
                <a:latin typeface="Book Antiqua" pitchFamily="18" charset="0"/>
              </a:rPr>
              <a:t>Литература.</a:t>
            </a:r>
            <a:r>
              <a:rPr lang="ru-RU" sz="2400" dirty="0" smtClean="0">
                <a:latin typeface="Book Antiqua" pitchFamily="18" charset="0"/>
              </a:rPr>
              <a:t> 8 класс: Учебник для общеобразовательных учреждений:  В  3  ч. Авт.-сост. Г.С. </a:t>
            </a:r>
            <a:r>
              <a:rPr lang="ru-RU" sz="2400" dirty="0" err="1" smtClean="0">
                <a:latin typeface="Book Antiqua" pitchFamily="18" charset="0"/>
              </a:rPr>
              <a:t>Меркин</a:t>
            </a:r>
            <a:r>
              <a:rPr lang="ru-RU" sz="2400" dirty="0" smtClean="0">
                <a:latin typeface="Book Antiqua" pitchFamily="18" charset="0"/>
              </a:rPr>
              <a:t>. – 2-е изд. – М.: ООО «ТИД «Русское слово - РС», 2005. – 360 с.</a:t>
            </a:r>
          </a:p>
          <a:p>
            <a:pPr marL="514350" indent="-514350">
              <a:buAutoNum type="arabicParenR"/>
            </a:pPr>
            <a:r>
              <a:rPr lang="ru-RU" sz="2400" dirty="0" err="1" smtClean="0">
                <a:latin typeface="Book Antiqua" pitchFamily="18" charset="0"/>
              </a:rPr>
              <a:t>Лапатухина</a:t>
            </a:r>
            <a:r>
              <a:rPr lang="ru-RU" sz="2400" dirty="0" smtClean="0">
                <a:latin typeface="Book Antiqua" pitchFamily="18" charset="0"/>
              </a:rPr>
              <a:t> М.С. и др. Школьный толковый словарь русского языка: Пособие для </a:t>
            </a:r>
            <a:r>
              <a:rPr lang="ru-RU" sz="2400" dirty="0" err="1" smtClean="0">
                <a:latin typeface="Book Antiqua" pitchFamily="18" charset="0"/>
              </a:rPr>
              <a:t>учащихся.-М.:Просвещение</a:t>
            </a:r>
            <a:r>
              <a:rPr lang="ru-RU" sz="2400" dirty="0" smtClean="0">
                <a:latin typeface="Book Antiqua" pitchFamily="18" charset="0"/>
              </a:rPr>
              <a:t>, 1981.-563 с.</a:t>
            </a:r>
            <a:endParaRPr lang="ru-RU" sz="2400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928670"/>
            <a:ext cx="7215238" cy="1500198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 smtClean="0">
                <a:latin typeface="BatangChe" pitchFamily="49" charset="-127"/>
                <a:ea typeface="BatangChe" pitchFamily="49" charset="-127"/>
              </a:rPr>
              <a:t>Что общего </a:t>
            </a:r>
            <a:br>
              <a:rPr lang="ru-RU" sz="3200" i="1" dirty="0" smtClean="0">
                <a:latin typeface="BatangChe" pitchFamily="49" charset="-127"/>
                <a:ea typeface="BatangChe" pitchFamily="49" charset="-127"/>
              </a:rPr>
            </a:br>
            <a:r>
              <a:rPr lang="ru-RU" sz="3200" i="1" dirty="0" smtClean="0">
                <a:latin typeface="BatangChe" pitchFamily="49" charset="-127"/>
                <a:ea typeface="BatangChe" pitchFamily="49" charset="-127"/>
              </a:rPr>
              <a:t>между этими изображениями?</a:t>
            </a:r>
            <a:endParaRPr lang="ru-RU" sz="3200" i="1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14480" y="3786190"/>
            <a:ext cx="1571636" cy="235745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Маргарита\Pictures\Символы и гербы\Стих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928934"/>
            <a:ext cx="4000528" cy="360609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C4B264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Picture 2" descr="C:\Users\Маргарита\Pictures\Символы и гербы\Хлест с плат.jpg"/>
          <p:cNvPicPr>
            <a:picLocks noChangeAspect="1" noChangeArrowheads="1"/>
          </p:cNvPicPr>
          <p:nvPr/>
        </p:nvPicPr>
        <p:blipFill>
          <a:blip r:embed="rId3">
            <a:lum bright="20000"/>
          </a:blip>
          <a:srcRect/>
          <a:stretch>
            <a:fillRect/>
          </a:stretch>
        </p:blipFill>
        <p:spPr bwMode="auto">
          <a:xfrm>
            <a:off x="1571604" y="2928934"/>
            <a:ext cx="2495567" cy="37062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C4B264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928670"/>
            <a:ext cx="7358114" cy="506430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latin typeface="BatangChe" pitchFamily="49" charset="-127"/>
                <a:ea typeface="BatangChe" pitchFamily="49" charset="-127"/>
              </a:rPr>
              <a:t>Лексическая работа</a:t>
            </a:r>
            <a:endParaRPr lang="ru-RU" sz="3200" i="1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2976" y="1928802"/>
            <a:ext cx="3000396" cy="450059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Book Antiqua" pitchFamily="18" charset="0"/>
              </a:rPr>
              <a:t> </a:t>
            </a:r>
            <a:r>
              <a:rPr lang="ru-RU" sz="2000" dirty="0" smtClean="0">
                <a:latin typeface="Book Antiqua" pitchFamily="18" charset="0"/>
              </a:rPr>
              <a:t>   </a:t>
            </a:r>
            <a:r>
              <a:rPr lang="ru-RU" sz="2000" b="1" dirty="0" smtClean="0">
                <a:latin typeface="Book Antiqua" pitchFamily="18" charset="0"/>
              </a:rPr>
              <a:t>Лексическая </a:t>
            </a:r>
            <a:r>
              <a:rPr lang="ru-RU" sz="2000" b="1" dirty="0" smtClean="0">
                <a:latin typeface="Book Antiqua" pitchFamily="18" charset="0"/>
              </a:rPr>
              <a:t>работа</a:t>
            </a:r>
            <a:r>
              <a:rPr lang="ru-RU" sz="2000" dirty="0" smtClean="0">
                <a:latin typeface="Book Antiqua" pitchFamily="18" charset="0"/>
              </a:rPr>
              <a:t>: </a:t>
            </a:r>
            <a:r>
              <a:rPr lang="ru-RU" sz="2000" dirty="0" smtClean="0">
                <a:latin typeface="BatangChe" pitchFamily="49" charset="-127"/>
                <a:ea typeface="BatangChe" pitchFamily="49" charset="-127"/>
              </a:rPr>
              <a:t>стихия.</a:t>
            </a:r>
          </a:p>
          <a:p>
            <a:pPr lvl="0"/>
            <a:r>
              <a:rPr lang="ru-RU" sz="2000" dirty="0" smtClean="0">
                <a:latin typeface="Book Antiqua" pitchFamily="18" charset="0"/>
              </a:rPr>
              <a:t>1) Явление </a:t>
            </a:r>
            <a:r>
              <a:rPr lang="ru-RU" sz="2000" dirty="0" smtClean="0">
                <a:latin typeface="Book Antiqua" pitchFamily="18" charset="0"/>
              </a:rPr>
              <a:t>природы, обнаруживающееся как ничем не сдерживаемая сила.</a:t>
            </a:r>
          </a:p>
          <a:p>
            <a:pPr lvl="0"/>
            <a:r>
              <a:rPr lang="ru-RU" sz="2000" dirty="0" smtClean="0">
                <a:latin typeface="Book Antiqua" pitchFamily="18" charset="0"/>
              </a:rPr>
              <a:t>2) Неорганизованная </a:t>
            </a:r>
            <a:r>
              <a:rPr lang="ru-RU" sz="2000" dirty="0" smtClean="0">
                <a:latin typeface="Book Antiqua" pitchFamily="18" charset="0"/>
              </a:rPr>
              <a:t>сила, действующая в социальной среде, в обществе.</a:t>
            </a:r>
          </a:p>
          <a:p>
            <a:pPr lvl="0"/>
            <a:r>
              <a:rPr lang="ru-RU" sz="2000" dirty="0" smtClean="0">
                <a:latin typeface="Book Antiqua" pitchFamily="18" charset="0"/>
              </a:rPr>
              <a:t>3) Обычная</a:t>
            </a:r>
            <a:r>
              <a:rPr lang="ru-RU" sz="2000" dirty="0" smtClean="0">
                <a:latin typeface="Book Antiqua" pitchFamily="18" charset="0"/>
              </a:rPr>
              <a:t>, привычная среда, обстановка.</a:t>
            </a:r>
            <a:endParaRPr lang="ru-RU" sz="2000" dirty="0">
              <a:latin typeface="Book Antiqua" pitchFamily="18" charset="0"/>
            </a:endParaRPr>
          </a:p>
        </p:txBody>
      </p:sp>
      <p:pic>
        <p:nvPicPr>
          <p:cNvPr id="5" name="Picture 2" descr="C:\Users\Маргарита\Pictures\Символы и гербы\Хлест и чинов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4357686" y="2071678"/>
            <a:ext cx="4399076" cy="321471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C4B264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928670"/>
            <a:ext cx="6858048" cy="785818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latin typeface="BatangChe" pitchFamily="49" charset="-127"/>
                <a:ea typeface="BatangChe" pitchFamily="49" charset="-127"/>
              </a:rPr>
              <a:t>Хлестаков-ревизор</a:t>
            </a:r>
            <a:endParaRPr lang="ru-RU" sz="3200" i="1" dirty="0">
              <a:latin typeface="BatangChe" pitchFamily="49" charset="-127"/>
              <a:ea typeface="BatangChe" pitchFamily="49" charset="-127"/>
            </a:endParaRPr>
          </a:p>
        </p:txBody>
      </p:sp>
      <p:pic>
        <p:nvPicPr>
          <p:cNvPr id="2051" name="Picture 3" descr="C:\Users\Маргарита\Pictures\Символы и гербы\Хлестаков и чиновники.jpg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2000232" y="1928802"/>
            <a:ext cx="6148906" cy="407194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C4B264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1000108"/>
            <a:ext cx="6858048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i="1" dirty="0" smtClean="0">
                <a:latin typeface="BatangChe" pitchFamily="49" charset="-127"/>
                <a:ea typeface="BatangChe" pitchFamily="49" charset="-127"/>
              </a:rPr>
              <a:t>Хлестаков и чиновники</a:t>
            </a:r>
            <a:endParaRPr lang="ru-RU" sz="3200" i="1" dirty="0">
              <a:latin typeface="BatangChe" pitchFamily="49" charset="-127"/>
              <a:ea typeface="BatangChe" pitchFamily="49" charset="-127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428993" y="2071678"/>
          <a:ext cx="5357821" cy="459749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24283"/>
                <a:gridCol w="2266782"/>
                <a:gridCol w="2266756"/>
              </a:tblGrid>
              <a:tr h="362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Book Antiqua" pitchFamily="18" charset="0"/>
                        </a:rPr>
                        <a:t>Чинов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Book Antiqua" pitchFamily="18" charset="0"/>
                        </a:rPr>
                        <a:t>ник</a:t>
                      </a:r>
                      <a:endParaRPr lang="ru-RU" sz="1400" dirty="0">
                        <a:solidFill>
                          <a:schemeClr val="tx1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Хлестаков</a:t>
                      </a:r>
                      <a:endParaRPr lang="ru-RU" sz="1400" dirty="0">
                        <a:solidFill>
                          <a:schemeClr val="tx1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1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Цитата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Манера поведения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51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Book Antiqua" pitchFamily="18" charset="0"/>
                        </a:rPr>
                        <a:t>Аммос</a:t>
                      </a:r>
                      <a:r>
                        <a:rPr lang="ru-RU" sz="1200" dirty="0">
                          <a:latin typeface="Book Antiqua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Book Antiqua" pitchFamily="18" charset="0"/>
                        </a:rPr>
                        <a:t>Фёдо</a:t>
                      </a:r>
                      <a:endParaRPr lang="ru-RU" sz="1200" dirty="0" smtClean="0">
                        <a:latin typeface="Book Antiqua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Book Antiqua" pitchFamily="18" charset="0"/>
                        </a:rPr>
                        <a:t>рович</a:t>
                      </a:r>
                      <a:endParaRPr lang="ru-RU" sz="12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«Знаете ли что: дайте их мне взаймы»; «Я, знаете, в дороге издержался: то да сё… Впрочем, я вам из деревни сейчас их пришлю»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Подобострастен, готов извиняться, заискивать перед солидным судьёй, вероятно, готов идти на попятную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623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Book Antiqua" pitchFamily="18" charset="0"/>
                        </a:rPr>
                        <a:t>Почтмей</a:t>
                      </a:r>
                      <a:endParaRPr lang="ru-RU" sz="1200" dirty="0" smtClean="0">
                        <a:latin typeface="Book Antiqua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Book Antiqua" pitchFamily="18" charset="0"/>
                        </a:rPr>
                        <a:t>стер</a:t>
                      </a:r>
                      <a:endParaRPr lang="ru-RU" sz="12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«Не можете ли вы мне дать триста рублей взаймы. А я, признаюсь, смерть не люблю отказывать себе в дороге, да и к чему?»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Говорит более свободно. Сам назначает сумму, что уже довольно смело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00166" y="2643182"/>
            <a:ext cx="1071570" cy="335758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Маргарита\Pictures\Символы и гербы\Судья.jp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1214414" y="2071678"/>
            <a:ext cx="2000264" cy="450059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071546"/>
            <a:ext cx="6929486" cy="857256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latin typeface="BatangChe" pitchFamily="49" charset="-127"/>
                <a:ea typeface="BatangChe" pitchFamily="49" charset="-127"/>
              </a:rPr>
              <a:t>Хлестаков и чиновники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5050" y="2286001"/>
          <a:ext cx="5283201" cy="453259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25512"/>
                <a:gridCol w="2214578"/>
                <a:gridCol w="2143111"/>
              </a:tblGrid>
              <a:tr h="4106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Book Antiqua" pitchFamily="18" charset="0"/>
                        </a:rPr>
                        <a:t>Чинов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Book Antiqua" pitchFamily="18" charset="0"/>
                        </a:rPr>
                        <a:t>ник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Хлестаков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3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Цитата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latin typeface="Book Antiqua" pitchFamily="18" charset="0"/>
                        </a:rPr>
                        <a:t>Манера поведения</a:t>
                      </a:r>
                      <a:endParaRPr lang="ru-RU" sz="14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2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Хлопов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«Какие вам нравятся – брюнетки или блондинки? В моих глазах точно есть что-то такое, что внушает робость»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Распускается и наглеет – обратно пропорционально робости собеседника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86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Book Antiqua" pitchFamily="18" charset="0"/>
                        </a:rPr>
                        <a:t>Артемий</a:t>
                      </a:r>
                      <a:r>
                        <a:rPr lang="ru-RU" sz="1400" dirty="0">
                          <a:latin typeface="Book Antiqua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Book Antiqua" pitchFamily="18" charset="0"/>
                        </a:rPr>
                        <a:t>Филип</a:t>
                      </a:r>
                      <a:endParaRPr lang="ru-RU" sz="1400" dirty="0" smtClean="0">
                        <a:latin typeface="Book Antiqua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Book Antiqua" pitchFamily="18" charset="0"/>
                        </a:rPr>
                        <a:t>пович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«Скажите, пожалуйста, мне кажется, как будто бы вчера вы были немножечко ниже ростом, не правда ли?; Эй, вы! как вас? Я всё позабываю, как ваше имя отчество»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Допускает беспардонную наглость по отношению к Землянике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94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Book Antiqua" pitchFamily="18" charset="0"/>
                        </a:rPr>
                        <a:t>Бобчин</a:t>
                      </a:r>
                      <a:endParaRPr lang="ru-RU" sz="1400" dirty="0" smtClean="0">
                        <a:latin typeface="Book Antiqua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Book Antiqua" pitchFamily="18" charset="0"/>
                        </a:rPr>
                        <a:t>ский</a:t>
                      </a:r>
                      <a:r>
                        <a:rPr lang="ru-RU" sz="140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400" dirty="0">
                          <a:latin typeface="Book Antiqua" pitchFamily="18" charset="0"/>
                        </a:rPr>
                        <a:t>и </a:t>
                      </a:r>
                      <a:r>
                        <a:rPr lang="ru-RU" sz="1400" dirty="0" err="1" smtClean="0">
                          <a:latin typeface="Book Antiqua" pitchFamily="18" charset="0"/>
                        </a:rPr>
                        <a:t>Добчин</a:t>
                      </a:r>
                      <a:endParaRPr lang="ru-RU" sz="1400" dirty="0" smtClean="0">
                        <a:latin typeface="Book Antiqua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Book Antiqua" pitchFamily="18" charset="0"/>
                        </a:rPr>
                        <a:t>ский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«Денег нет у вас? Взаймы рублей тысячу»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Book Antiqua" pitchFamily="18" charset="0"/>
                        </a:rPr>
                        <a:t>Нагло вымогает деньги</a:t>
                      </a:r>
                      <a:endParaRPr lang="ru-RU" sz="14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7" y="2285992"/>
            <a:ext cx="2286017" cy="43577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Маргарита\Pictures\Символы и гербы\Хлестаков и Земляника.jpg"/>
          <p:cNvPicPr>
            <a:picLocks noChangeAspect="1" noChangeArrowheads="1"/>
          </p:cNvPicPr>
          <p:nvPr/>
        </p:nvPicPr>
        <p:blipFill>
          <a:blip r:embed="rId2">
            <a:lum bright="10000" contrast="10000"/>
          </a:blip>
          <a:srcRect l="8243" r="16902"/>
          <a:stretch>
            <a:fillRect/>
          </a:stretch>
        </p:blipFill>
        <p:spPr bwMode="auto">
          <a:xfrm>
            <a:off x="1142976" y="2285992"/>
            <a:ext cx="2214578" cy="428985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1071546"/>
            <a:ext cx="7072362" cy="785818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latin typeface="BatangChe" pitchFamily="49" charset="-127"/>
                <a:ea typeface="BatangChe" pitchFamily="49" charset="-127"/>
              </a:rPr>
              <a:t>Хлестаков и просители</a:t>
            </a:r>
            <a:endParaRPr lang="ru-RU" sz="2800" i="1" dirty="0">
              <a:latin typeface="BatangChe" pitchFamily="49" charset="-127"/>
              <a:ea typeface="BatangChe" pitchFamily="49" charset="-127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14813" y="2428868"/>
          <a:ext cx="4714876" cy="414340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28757"/>
                <a:gridCol w="3286119"/>
              </a:tblGrid>
              <a:tr h="13811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Book Antiqua" pitchFamily="18" charset="0"/>
                        </a:rPr>
                        <a:t>     Обещания купцам</a:t>
                      </a:r>
                      <a:endParaRPr lang="ru-RU" sz="1800" b="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Book Antiqua" pitchFamily="18" charset="0"/>
                        </a:rPr>
                        <a:t>   «Да за это его просто в Сибирь». «Непременно, непременно! Я постараюсь»</a:t>
                      </a:r>
                      <a:endParaRPr lang="ru-RU" sz="1800" b="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81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Book Antiqua" pitchFamily="18" charset="0"/>
                        </a:rPr>
                        <a:t>  </a:t>
                      </a:r>
                      <a:r>
                        <a:rPr lang="ru-RU" sz="1800" dirty="0" smtClean="0">
                          <a:latin typeface="Book Antiqua" pitchFamily="18" charset="0"/>
                        </a:rPr>
                        <a:t>Обещания </a:t>
                      </a:r>
                      <a:r>
                        <a:rPr lang="ru-RU" sz="1800" dirty="0" err="1">
                          <a:latin typeface="Book Antiqua" pitchFamily="18" charset="0"/>
                        </a:rPr>
                        <a:t>слесарше</a:t>
                      </a:r>
                      <a:r>
                        <a:rPr lang="ru-RU" sz="1800" dirty="0">
                          <a:latin typeface="Book Antiqua" pitchFamily="18" charset="0"/>
                        </a:rPr>
                        <a:t> и унтер-офицерше</a:t>
                      </a:r>
                      <a:endParaRPr lang="ru-RU" sz="18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Book Antiqua" pitchFamily="18" charset="0"/>
                        </a:rPr>
                        <a:t>   «Хорошо, хорошо! Ступайте, ступайте. Я распоряжусь»</a:t>
                      </a:r>
                      <a:endParaRPr lang="ru-RU" sz="18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81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Book Antiqua" pitchFamily="18" charset="0"/>
                        </a:rPr>
                        <a:t>     Ответ многочисленным просителям</a:t>
                      </a:r>
                      <a:endParaRPr lang="ru-RU" sz="180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Book Antiqua" pitchFamily="18" charset="0"/>
                        </a:rPr>
                        <a:t>«Надоели, чёрт возьми! Не впускать, Осип!»</a:t>
                      </a:r>
                      <a:endParaRPr lang="ru-RU" sz="18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57290" y="3357562"/>
            <a:ext cx="2286016" cy="292895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Маргарита\Pictures\Символы и гербы\Хлес и унтер.jpg"/>
          <p:cNvPicPr>
            <a:picLocks noChangeAspect="1" noChangeArrowheads="1"/>
          </p:cNvPicPr>
          <p:nvPr/>
        </p:nvPicPr>
        <p:blipFill>
          <a:blip r:embed="rId2">
            <a:lum bright="10000" contrast="20000"/>
          </a:blip>
          <a:srcRect t="3333" r="17917"/>
          <a:stretch>
            <a:fillRect/>
          </a:stretch>
        </p:blipFill>
        <p:spPr bwMode="auto">
          <a:xfrm>
            <a:off x="1214414" y="2357430"/>
            <a:ext cx="2814657" cy="414340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142984"/>
            <a:ext cx="6500858" cy="128588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smtClean="0">
                <a:latin typeface="BatangChe" pitchFamily="49" charset="-127"/>
                <a:ea typeface="BatangChe" pitchFamily="49" charset="-127"/>
              </a:rPr>
              <a:t>Сватовство Хлестакова</a:t>
            </a:r>
            <a:endParaRPr lang="ru-RU" sz="2800" i="1" dirty="0">
              <a:latin typeface="BatangChe" pitchFamily="49" charset="-127"/>
              <a:ea typeface="BatangChe" pitchFamily="49" charset="-127"/>
            </a:endParaRPr>
          </a:p>
        </p:txBody>
      </p:sp>
      <p:pic>
        <p:nvPicPr>
          <p:cNvPr id="5122" name="Picture 2" descr="C:\Users\Маргарита\Pictures\Символы и гербы\Хлест зажиг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0000" contrast="10000"/>
          </a:blip>
          <a:srcRect r="14777"/>
          <a:stretch>
            <a:fillRect/>
          </a:stretch>
        </p:blipFill>
        <p:spPr bwMode="auto">
          <a:xfrm>
            <a:off x="4500562" y="2786058"/>
            <a:ext cx="4429156" cy="386319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3" name="Picture 3" descr="C:\Users\Маргарита\Pictures\Символы и гербы\Сват Хлест.jpg"/>
          <p:cNvPicPr>
            <a:picLocks noChangeAspect="1" noChangeArrowheads="1"/>
          </p:cNvPicPr>
          <p:nvPr/>
        </p:nvPicPr>
        <p:blipFill>
          <a:blip r:embed="rId3">
            <a:lum bright="10000" contrast="10000"/>
          </a:blip>
          <a:srcRect/>
          <a:stretch>
            <a:fillRect/>
          </a:stretch>
        </p:blipFill>
        <p:spPr bwMode="auto">
          <a:xfrm>
            <a:off x="1285852" y="2786058"/>
            <a:ext cx="2734488" cy="378621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000108"/>
            <a:ext cx="6858048" cy="642942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latin typeface="BatangChe" pitchFamily="49" charset="-127"/>
                <a:ea typeface="BatangChe" pitchFamily="49" charset="-127"/>
              </a:rPr>
              <a:t>Вывод</a:t>
            </a:r>
            <a:endParaRPr lang="ru-RU" sz="3200" i="1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1928802"/>
            <a:ext cx="4900618" cy="450059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>
                <a:latin typeface="Book Antiqua" pitchFamily="18" charset="0"/>
              </a:rPr>
              <a:t>              Поступки Хлестаковы </a:t>
            </a:r>
            <a:r>
              <a:rPr lang="ru-RU" sz="1800" dirty="0" smtClean="0">
                <a:latin typeface="Book Antiqua" pitchFamily="18" charset="0"/>
              </a:rPr>
              <a:t>стихийны. Стихия здесь в значении – ничем не сдерживаемая сила. </a:t>
            </a:r>
            <a:r>
              <a:rPr lang="ru-RU" sz="1800" dirty="0" smtClean="0">
                <a:latin typeface="Book Antiqua" pitchFamily="18" charset="0"/>
              </a:rPr>
              <a:t>О</a:t>
            </a:r>
            <a:r>
              <a:rPr lang="ru-RU" sz="1800" dirty="0" smtClean="0">
                <a:latin typeface="Book Antiqua" pitchFamily="18" charset="0"/>
              </a:rPr>
              <a:t>н </a:t>
            </a:r>
            <a:r>
              <a:rPr lang="ru-RU" sz="1800" dirty="0" smtClean="0">
                <a:latin typeface="Book Antiqua" pitchFamily="18" charset="0"/>
              </a:rPr>
              <a:t>не способен дать отчёта в своих речах по всегдашней удивительной лёгкости в мыслях. Он ведёт себя так, как ждут от него окружающие. Они дают взятки – он берёт, они просят помочь – он обещает, ему намекают на возможность брака – он говорит о помолвке. </a:t>
            </a:r>
          </a:p>
          <a:p>
            <a:pPr>
              <a:buNone/>
            </a:pPr>
            <a:r>
              <a:rPr lang="ru-RU" sz="1800" dirty="0" smtClean="0">
                <a:latin typeface="Book Antiqua" pitchFamily="18" charset="0"/>
              </a:rPr>
              <a:t>            Деятельность Хлестакова, его власть основаны на страхе, нелепой ошибке людей, признавших его ревизором и властью. Уклад жизни общества, заблуждения людей сделали Хлестакова сановником в один день и на один день. </a:t>
            </a:r>
            <a:endParaRPr lang="ru-RU" sz="1800" dirty="0">
              <a:latin typeface="Book Antiqu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14546" y="3786190"/>
            <a:ext cx="1071570" cy="135732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4" descr="C:\Users\Маргарита\Pictures\Символы и гербы\Хлестако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143116"/>
            <a:ext cx="2428892" cy="359662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9</Template>
  <TotalTime>170</TotalTime>
  <Words>498</Words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9</vt:lpstr>
      <vt:lpstr>ХЛЕСТАКОВ-РЕВИЗОР</vt:lpstr>
      <vt:lpstr>Что общего  между этими изображениями?</vt:lpstr>
      <vt:lpstr>Лексическая работа</vt:lpstr>
      <vt:lpstr>Хлестаков-ревизор</vt:lpstr>
      <vt:lpstr>Хлестаков и чиновники</vt:lpstr>
      <vt:lpstr>Хлестаков и чиновники</vt:lpstr>
      <vt:lpstr>Хлестаков и просители</vt:lpstr>
      <vt:lpstr>Сватовство Хлестакова</vt:lpstr>
      <vt:lpstr>Вывод</vt:lpstr>
      <vt:lpstr>Образовательные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ХЛЕСТАКОВ-РЕВИЗОР</dc:title>
  <dc:creator>Маргарита</dc:creator>
  <cp:lastModifiedBy>Маргарита</cp:lastModifiedBy>
  <cp:revision>23</cp:revision>
  <dcterms:created xsi:type="dcterms:W3CDTF">2014-01-18T16:51:11Z</dcterms:created>
  <dcterms:modified xsi:type="dcterms:W3CDTF">2014-01-22T11:28:32Z</dcterms:modified>
</cp:coreProperties>
</file>