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4" r:id="rId6"/>
    <p:sldId id="262" r:id="rId7"/>
    <p:sldId id="263" r:id="rId8"/>
    <p:sldId id="265" r:id="rId9"/>
    <p:sldId id="259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C4528-82AB-402A-A867-2926B0205933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FF41F-5F77-4253-935F-38BF87C84C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0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FF41F-5F77-4253-935F-38BF87C84C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FF41F-5F77-4253-935F-38BF87C84C8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98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FFF8-DEE6-49C8-B041-6DB3586EEEE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F4FD-AC71-4BBE-BA4C-3DA5AF4709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backp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4026" y="5715016"/>
            <a:ext cx="1394188" cy="1142983"/>
          </a:xfrm>
          <a:prstGeom prst="rect">
            <a:avLst/>
          </a:prstGeom>
        </p:spPr>
      </p:pic>
      <p:pic>
        <p:nvPicPr>
          <p:cNvPr id="13" name="Рисунок 12" descr="misc-0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394036">
            <a:off x="1426711" y="5601833"/>
            <a:ext cx="1066800" cy="933450"/>
          </a:xfrm>
          <a:prstGeom prst="rect">
            <a:avLst/>
          </a:prstGeom>
        </p:spPr>
      </p:pic>
      <p:pic>
        <p:nvPicPr>
          <p:cNvPr id="7" name="Рисунок 6" descr="day_know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357694"/>
            <a:ext cx="1824715" cy="2248809"/>
          </a:xfrm>
          <a:prstGeom prst="rect">
            <a:avLst/>
          </a:prstGeom>
        </p:spPr>
      </p:pic>
      <p:pic>
        <p:nvPicPr>
          <p:cNvPr id="8" name="Рисунок 7" descr="girlbooks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4928" y="3786190"/>
            <a:ext cx="1719072" cy="2883408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050" name="Picture 2" descr="C:\Users\Галина\Desktop\2013-2014\родител.собрание о компьютере\i (2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5160832"/>
            <a:ext cx="2324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30335" y="836712"/>
            <a:ext cx="5344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Рекомендации родителям</a:t>
            </a:r>
          </a:p>
        </p:txBody>
      </p:sp>
      <p:pic>
        <p:nvPicPr>
          <p:cNvPr id="9" name="Picture 2" descr="C:\Users\Галина\Desktop\2013-2014\родител.собрание о компьютере\i (19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443" y="3349222"/>
            <a:ext cx="25202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13733" y="2060848"/>
            <a:ext cx="43098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4800" b="1" i="1" dirty="0">
                <a:solidFill>
                  <a:prstClr val="black"/>
                </a:solidFill>
              </a:rPr>
              <a:t>Ребенок и компьютер</a:t>
            </a:r>
            <a:endParaRPr lang="ru-RU" sz="4800" b="1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Компьютерная зависимость.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- Если ребенок ест, пьет чай, готовит уроки у компьютера.</a:t>
            </a:r>
            <a:br>
              <a:rPr lang="ru-RU" dirty="0"/>
            </a:br>
            <a:r>
              <a:rPr lang="ru-RU" dirty="0"/>
              <a:t>- Провел хотя бы одну ночь у компьютера.</a:t>
            </a:r>
            <a:br>
              <a:rPr lang="ru-RU" dirty="0"/>
            </a:br>
            <a:r>
              <a:rPr lang="ru-RU" dirty="0"/>
              <a:t>- Прогулял школу – сидел за компьютером.</a:t>
            </a:r>
            <a:br>
              <a:rPr lang="ru-RU" dirty="0"/>
            </a:br>
            <a:r>
              <a:rPr lang="ru-RU" dirty="0"/>
              <a:t>- Приходит домой, и сразу к компьютеру.</a:t>
            </a:r>
            <a:br>
              <a:rPr lang="ru-RU" dirty="0"/>
            </a:br>
            <a:r>
              <a:rPr lang="ru-RU" dirty="0"/>
              <a:t>- Забыл поесть, почистить зубы (раньше такого не наблюдалось).</a:t>
            </a:r>
            <a:br>
              <a:rPr lang="ru-RU" dirty="0"/>
            </a:br>
            <a:r>
              <a:rPr lang="ru-RU" dirty="0"/>
              <a:t>- Испытывает эйфорию, хорошо себя чувствует за компьютером, и наоборот, ощущает пустоту, раздражение, когда вынужден заниматься чем-то другим или лишен </a:t>
            </a:r>
            <a:r>
              <a:rPr lang="ru-RU" dirty="0" smtClean="0"/>
              <a:t>компьютера</a:t>
            </a:r>
          </a:p>
          <a:p>
            <a:r>
              <a:rPr lang="ru-RU" dirty="0"/>
              <a:t>- Вступает в конфликт с близкими людьми из-за своей деятельности, что ведет ко лжи относительно того, что он делает.</a:t>
            </a:r>
            <a:br>
              <a:rPr lang="ru-RU" dirty="0"/>
            </a:br>
            <a:r>
              <a:rPr lang="ru-RU" dirty="0"/>
              <a:t> - Предвкушает следующий сеанс жизни </a:t>
            </a:r>
            <a:r>
              <a:rPr lang="ru-RU" dirty="0" smtClean="0"/>
              <a:t>в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виртуальной реальности, что </a:t>
            </a:r>
            <a:r>
              <a:rPr lang="ru-RU" dirty="0" smtClean="0"/>
              <a:t>поднимает </a:t>
            </a:r>
            <a:r>
              <a:rPr lang="ru-RU" dirty="0"/>
              <a:t>настроение и захватывает все помыслы</a:t>
            </a:r>
            <a:endParaRPr lang="ru-RU" dirty="0"/>
          </a:p>
        </p:txBody>
      </p:sp>
      <p:pic>
        <p:nvPicPr>
          <p:cNvPr id="5" name="Picture 5" descr="BULLYK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2" y="4578685"/>
            <a:ext cx="1942852" cy="180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30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70312" y="908720"/>
            <a:ext cx="4916487" cy="1512168"/>
          </a:xfrm>
        </p:spPr>
        <p:txBody>
          <a:bodyPr/>
          <a:lstStyle/>
          <a:p>
            <a:r>
              <a:rPr lang="ru-RU" dirty="0" smtClean="0"/>
              <a:t>Сделайте выводы!</a:t>
            </a:r>
            <a:endParaRPr lang="ru-RU" dirty="0"/>
          </a:p>
        </p:txBody>
      </p:sp>
      <p:pic>
        <p:nvPicPr>
          <p:cNvPr id="5" name="Picture 4" descr="F:\апрель\мальч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548680"/>
            <a:ext cx="3206699" cy="246543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6" name="Picture 2" descr="G:\собрания\8f63368f6d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7904" y="2636912"/>
            <a:ext cx="5117106" cy="3168352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8802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/>
          <a:lstStyle/>
          <a:p>
            <a:r>
              <a:rPr lang="ru-RU" dirty="0" smtClean="0"/>
              <a:t>Вопросы родителям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05422"/>
            <a:ext cx="8229600" cy="3971850"/>
          </a:xfrm>
        </p:spPr>
        <p:txBody>
          <a:bodyPr>
            <a:noAutofit/>
          </a:bodyPr>
          <a:lstStyle/>
          <a:p>
            <a:r>
              <a:rPr lang="ru-RU" sz="2800" dirty="0"/>
              <a:t>Чем является компьютер в вашей семье? Приведите примеры ситуаций из вашей жизни, связанных с положительными и отрицательными эмоциями по поводу использования компьютера.</a:t>
            </a:r>
          </a:p>
          <a:p>
            <a:r>
              <a:rPr lang="ru-RU" sz="2800" dirty="0"/>
              <a:t>Что сделаем, чтобы не повторять ежедневно: “Ты опять весь день просидел(а) за компьютером”?</a:t>
            </a:r>
          </a:p>
          <a:p>
            <a:r>
              <a:rPr lang="ru-RU" sz="2800" dirty="0"/>
              <a:t>Так ли необходимо в доме это чудо научно-технического прогресса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pic>
        <p:nvPicPr>
          <p:cNvPr id="3074" name="Picture 2" descr="C:\Users\Галина\Desktop\2013-2014\родител.собрание о компьютере\i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18764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80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923112" cy="65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ru-RU" dirty="0"/>
              <a:t>анкетирования детей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49438"/>
            <a:ext cx="8229600" cy="4076725"/>
          </a:xfrm>
        </p:spPr>
        <p:txBody>
          <a:bodyPr/>
          <a:lstStyle/>
          <a:p>
            <a:r>
              <a:rPr lang="ru-RU" dirty="0"/>
              <a:t>100% детей, у которых есть дома компьютер, играют на нём ежедневно, 50% - могут начать игру даже не пообедав, 38% -при определении рейтинга использования свободного времени на 1 место поставили компьютер и телевизор, исключив при этом занятия спортом, прогулки на воздухе, общение с семьёй. </a:t>
            </a:r>
            <a:endParaRPr lang="ru-RU" dirty="0"/>
          </a:p>
        </p:txBody>
      </p:sp>
      <p:pic>
        <p:nvPicPr>
          <p:cNvPr id="4098" name="Picture 2" descr="C:\Users\Галина\Desktop\2013-2014\родител.собрание о компьютере\i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65618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66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200" dirty="0"/>
              <a:t>О</a:t>
            </a:r>
            <a:r>
              <a:rPr lang="ru-RU" sz="3200" dirty="0" smtClean="0"/>
              <a:t>сновных вредные факторы, влияющие на здоровье ребенка</a:t>
            </a:r>
            <a:endParaRPr lang="ru-RU" sz="3200" dirty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5076056" y="2587007"/>
            <a:ext cx="1872208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333333"/>
                </a:solidFill>
                <a:latin typeface="Helvetica"/>
                <a:cs typeface="Helvetica"/>
              </a:rPr>
              <a:t>Нагрузка на психику</a:t>
            </a:r>
            <a:endParaRPr lang="ru-RU" dirty="0"/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3059832" y="3044207"/>
            <a:ext cx="1584176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333333"/>
                </a:solidFill>
                <a:latin typeface="Helvetica"/>
                <a:cs typeface="Helvetica"/>
              </a:rPr>
              <a:t>Стесненная поза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5256" y="2129807"/>
            <a:ext cx="18245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333333"/>
                </a:solidFill>
                <a:latin typeface="Helvetica"/>
                <a:cs typeface="Helvetica"/>
              </a:rPr>
              <a:t>Нагрузка на зрение</a:t>
            </a:r>
            <a:endParaRPr lang="ru-RU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092280" y="1844824"/>
            <a:ext cx="1656184" cy="86409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333333"/>
                </a:solidFill>
                <a:latin typeface="Helvetica"/>
                <a:cs typeface="Helvetica"/>
              </a:rPr>
              <a:t>Излучение</a:t>
            </a:r>
            <a:endParaRPr lang="ru-RU" dirty="0"/>
          </a:p>
        </p:txBody>
      </p:sp>
      <p:pic>
        <p:nvPicPr>
          <p:cNvPr id="5123" name="Picture 3" descr="C:\Users\Галина\Desktop\2013-2014\родител.собрание о компьютере\i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53" y="3717032"/>
            <a:ext cx="1781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Галина\Desktop\2013-2014\родител.собрание о компьютере\i (2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2514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Галина\Desktop\2013-2014\родител.собрание о компьютере\i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3374"/>
            <a:ext cx="2376264" cy="201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41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Times New Roman" pitchFamily="18" charset="0"/>
              </a:rPr>
              <a:t>Общие нормы </a:t>
            </a:r>
            <a:br>
              <a:rPr lang="ru-RU" altLang="ru-RU" sz="3200" b="1" dirty="0">
                <a:latin typeface="Times New Roman" pitchFamily="18" charset="0"/>
              </a:rPr>
            </a:br>
            <a:r>
              <a:rPr lang="ru-RU" altLang="ru-RU" sz="3200" b="1" dirty="0">
                <a:latin typeface="Times New Roman" pitchFamily="18" charset="0"/>
              </a:rPr>
              <a:t>при работе на компьютере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43019"/>
              </p:ext>
            </p:extLst>
          </p:nvPr>
        </p:nvGraphicFramePr>
        <p:xfrm>
          <a:off x="395537" y="1469393"/>
          <a:ext cx="8524501" cy="4912843"/>
        </p:xfrm>
        <a:graphic>
          <a:graphicData uri="http://schemas.openxmlformats.org/drawingml/2006/table">
            <a:tbl>
              <a:tblPr/>
              <a:tblGrid>
                <a:gridCol w="1038160"/>
                <a:gridCol w="2149915"/>
                <a:gridCol w="2668213"/>
                <a:gridCol w="2668213"/>
              </a:tblGrid>
              <a:tr h="495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II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III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кл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Запрещено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мин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 мин / нед.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2-3 кл.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мин / нед.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 мин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 мин / нед.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7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4-6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кл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ч / нед.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 ч / нед., не более 45 мин в день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часа/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ч в день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7-9 кл.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ч / нед.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 ч / нед., не более 1 ч в день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 ч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ч в день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10-11 кл.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ч / нед.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ч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., не более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ч в день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ч /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ч в день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Трудно представить современного ребенка без компьютера</a:t>
            </a:r>
            <a:endParaRPr lang="ru-RU" b="1" i="1" dirty="0"/>
          </a:p>
        </p:txBody>
      </p:sp>
      <p:pic>
        <p:nvPicPr>
          <p:cNvPr id="5" name="Picture 2" descr="http://www.bandb.ru/news-foto-2008/Trigem-Lluon-B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4752528" cy="307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5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836712"/>
            <a:ext cx="5410944" cy="1152128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Рекомендации </a:t>
            </a:r>
            <a:endParaRPr lang="ru-RU" sz="4000" b="1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/>
              <a:t>1.Выполнять специальную гимнастику для глаз.</a:t>
            </a:r>
          </a:p>
          <a:p>
            <a:pPr marL="0" indent="0">
              <a:buNone/>
            </a:pPr>
            <a:r>
              <a:rPr lang="ru-RU" sz="2800" dirty="0" smtClean="0"/>
              <a:t>2.Не </a:t>
            </a:r>
            <a:r>
              <a:rPr lang="ru-RU" sz="2800" dirty="0"/>
              <a:t>разрешайте ребёнку работать за компьютером в темноте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3.Расположите </a:t>
            </a:r>
            <a:r>
              <a:rPr lang="ru-RU" sz="2800" dirty="0"/>
              <a:t>дисплей так, чтобы свет из окна не падал на экран и не светил в </a:t>
            </a:r>
            <a:r>
              <a:rPr lang="ru-RU" sz="2800" dirty="0" smtClean="0"/>
              <a:t>глаза.</a:t>
            </a:r>
          </a:p>
          <a:p>
            <a:pPr marL="0" indent="0">
              <a:buNone/>
            </a:pPr>
            <a:r>
              <a:rPr lang="ru-RU" sz="2800" dirty="0" smtClean="0"/>
              <a:t>4.Сидя </a:t>
            </a:r>
            <a:r>
              <a:rPr lang="ru-RU" sz="2800" dirty="0"/>
              <a:t>за компьютером, ребенок должен смотреть с определенного расстояния на экран и одновременно держать руки на клавиатуре или органах управления. </a:t>
            </a:r>
            <a:endParaRPr lang="ru-RU" sz="2800" dirty="0"/>
          </a:p>
          <a:p>
            <a:endParaRPr lang="ru-RU" sz="2800" dirty="0"/>
          </a:p>
        </p:txBody>
      </p:sp>
      <p:pic>
        <p:nvPicPr>
          <p:cNvPr id="6" name="Picture 7" descr="D:\Documents and Settings\3\Рабочий стол\апрель\реб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332656"/>
            <a:ext cx="2304256" cy="2133600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1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0465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5. Проследите</a:t>
            </a:r>
            <a:r>
              <a:rPr lang="ru-RU" sz="2800" dirty="0"/>
              <a:t>, чтобы кисти рук малыша </a:t>
            </a:r>
            <a:r>
              <a:rPr lang="ru-RU" sz="2800" dirty="0" smtClean="0"/>
              <a:t>находились на </a:t>
            </a:r>
            <a:r>
              <a:rPr lang="ru-RU" sz="2800" dirty="0"/>
              <a:t>уровне локтей, а запястья – на опорной планке. Также необходимо сохранять прямой угол (90 градусов) в области суставов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6. Как </a:t>
            </a:r>
            <a:r>
              <a:rPr lang="ru-RU" sz="2800" dirty="0"/>
              <a:t>можно больше разнообразьте досуг ребёнка: между компьютерными играми ребёнок должен играть в подвижные игры, гулять, </a:t>
            </a:r>
            <a:r>
              <a:rPr lang="ru-RU" sz="2800" dirty="0" smtClean="0"/>
              <a:t>заниматься.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7. Не </a:t>
            </a:r>
            <a:r>
              <a:rPr lang="ru-RU" sz="2800" dirty="0"/>
              <a:t>разрешайте малышу перекусывать за компьютером: эта вредная во всех смыслах привычка может остаться на всю жизнь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8. И </a:t>
            </a:r>
            <a:r>
              <a:rPr lang="ru-RU" sz="2800" dirty="0"/>
              <a:t>наконец, настоящие вредители – игры, содержащие движущееся на высокой скорости изображение и мелкие элементы.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4188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7848872" cy="36724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Синдром компьютерного стресса.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Отмечаются нарушение памяти, бессонница, ухудшение зрения, головные боли, хроническая усталость, депрессионное состояние, проблемы в общении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9" descr="CHLD3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4008" y="3645024"/>
            <a:ext cx="3576637" cy="2700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5713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ea3bc65db2b2fa7321d9cd3bb9a7fa7474eb53a"/>
</p:tagLst>
</file>

<file path=ppt/theme/theme1.xml><?xml version="1.0" encoding="utf-8"?>
<a:theme xmlns:a="http://schemas.openxmlformats.org/drawingml/2006/main" name="1septemb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1september</Template>
  <TotalTime>65</TotalTime>
  <Words>378</Words>
  <Application>Microsoft Office PowerPoint</Application>
  <PresentationFormat>Экран (4:3)</PresentationFormat>
  <Paragraphs>56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1september</vt:lpstr>
      <vt:lpstr>Презентация PowerPoint</vt:lpstr>
      <vt:lpstr>Вопросы родителям</vt:lpstr>
      <vt:lpstr>Результаты анкетирования детей класса</vt:lpstr>
      <vt:lpstr>Основных вредные факторы, влияющие на здоровье ребенка</vt:lpstr>
      <vt:lpstr>Общие нормы  при работе на компьютере</vt:lpstr>
      <vt:lpstr>Трудно представить современного ребенка без компьютера</vt:lpstr>
      <vt:lpstr>Рекомендации </vt:lpstr>
      <vt:lpstr>5. Проследите, чтобы кисти рук малыша находились на уровне локтей, а запястья – на опорной планке. Также необходимо сохранять прямой угол (90 градусов) в области суставов. 6. Как можно больше разнообразьте досуг ребёнка: между компьютерными играми ребёнок должен играть в подвижные игры, гулять, заниматься.  7. Не разрешайте малышу перекусывать за компьютером: эта вредная во всех смыслах привычка может остаться на всю жизнь. 8. И наконец, настоящие вредители – игры, содержащие движущееся на высокой скорости изображение и мелкие элементы. </vt:lpstr>
      <vt:lpstr>Синдром компьютерного стресса. Отмечаются нарушение памяти, бессонница, ухудшение зрения, головные боли, хроническая усталость, депрессионное состояние, проблемы в общении. </vt:lpstr>
      <vt:lpstr>Компьютерная зависимость. </vt:lpstr>
      <vt:lpstr>Сделайте выводы!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12</cp:revision>
  <dcterms:created xsi:type="dcterms:W3CDTF">2014-11-09T16:57:33Z</dcterms:created>
  <dcterms:modified xsi:type="dcterms:W3CDTF">2014-11-09T18:03:19Z</dcterms:modified>
</cp:coreProperties>
</file>