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6"/>
  </p:notesMasterIdLst>
  <p:sldIdLst>
    <p:sldId id="256" r:id="rId2"/>
    <p:sldId id="287" r:id="rId3"/>
    <p:sldId id="297" r:id="rId4"/>
    <p:sldId id="299" r:id="rId5"/>
    <p:sldId id="311" r:id="rId6"/>
    <p:sldId id="298" r:id="rId7"/>
    <p:sldId id="260" r:id="rId8"/>
    <p:sldId id="316" r:id="rId9"/>
    <p:sldId id="318" r:id="rId10"/>
    <p:sldId id="339" r:id="rId11"/>
    <p:sldId id="327" r:id="rId12"/>
    <p:sldId id="326" r:id="rId13"/>
    <p:sldId id="323" r:id="rId14"/>
    <p:sldId id="341" r:id="rId15"/>
    <p:sldId id="317" r:id="rId16"/>
    <p:sldId id="321" r:id="rId17"/>
    <p:sldId id="322" r:id="rId18"/>
    <p:sldId id="305" r:id="rId19"/>
    <p:sldId id="324" r:id="rId20"/>
    <p:sldId id="325" r:id="rId21"/>
    <p:sldId id="308" r:id="rId22"/>
    <p:sldId id="333" r:id="rId23"/>
    <p:sldId id="309" r:id="rId24"/>
    <p:sldId id="334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54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54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54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54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54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3300"/>
    <a:srgbClr val="35FA1A"/>
    <a:srgbClr val="006699"/>
    <a:srgbClr val="FF5353"/>
    <a:srgbClr val="00FFFF"/>
    <a:srgbClr val="FFFFFF"/>
    <a:srgbClr val="30C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1" autoAdjust="0"/>
    <p:restoredTop sz="94660"/>
  </p:normalViewPr>
  <p:slideViewPr>
    <p:cSldViewPr>
      <p:cViewPr>
        <p:scale>
          <a:sx n="70" d="100"/>
          <a:sy n="70" d="100"/>
        </p:scale>
        <p:origin x="-1002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A3717-1B2A-4229-AF27-8D0D75BB550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0D6B8-9C97-4306-AAC5-8C70F7728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4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24541F3-D92C-4082-BEE0-0D3CF7D6CA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763B0-E9F9-4A00-AFE3-7E750E8D8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25E1-D15E-4B8C-8A48-B4ECB351CF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119755F-CECA-4CF2-992B-733552A1E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FDF1B-2C16-48FB-853C-88CA2EB4D6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1ADF-84D0-43FE-AA4C-03AACF84E8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03CB9CA-EDBD-4113-BC94-6EE8743757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615A2-04FB-4FD4-9FDD-2346ACDCE9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0A5DA-98B5-4366-9CF3-E5286DCE10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79CC0-204D-4908-A7F6-F2EAED028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ABABB-3443-44ED-8589-473238682A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0E89854-1085-4C8D-9EDF-BFA27D00C8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83275" y="1412776"/>
            <a:ext cx="8429684" cy="391596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003300"/>
                </a:solidFill>
                <a:latin typeface="Comic Sans MS" pitchFamily="66" charset="0"/>
              </a:rPr>
              <a:t>Роль классного руководителя в организации </a:t>
            </a: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ученического</a:t>
            </a:r>
            <a:r>
              <a:rPr lang="ru-RU" sz="4400" dirty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самоуправления </a:t>
            </a:r>
            <a:r>
              <a:rPr lang="ru-RU" sz="4400" dirty="0" smtClean="0">
                <a:solidFill>
                  <a:srgbClr val="003300"/>
                </a:solidFill>
                <a:latin typeface="Comic Sans MS" pitchFamily="66" charset="0"/>
              </a:rPr>
              <a:t> классного коллектива.</a:t>
            </a:r>
            <a:endParaRPr lang="ru-RU" sz="44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4878" y="260648"/>
            <a:ext cx="5786478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7030A0"/>
                </a:solidFill>
                <a:latin typeface="Comic Sans MS" pitchFamily="66" charset="0"/>
              </a:rPr>
              <a:t>Из опыта работы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995936" y="5445224"/>
            <a:ext cx="1371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85720" y="428604"/>
            <a:ext cx="8643998" cy="5985748"/>
          </a:xfrm>
          <a:prstGeom prst="roundRect">
            <a:avLst>
              <a:gd name="adj" fmla="val 588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Воспитательная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 формирование лидерских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качеств,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воспитание самостоятельности, коллективизма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ответственности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Учебная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организация коллективной познавательной деятельности учащихся, взаимопомощь в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учёбе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Трудовая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– самообслуживание, благоустройство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территории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Досуговая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– подготовка и проведение культурно-массовых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предприятий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7143768" y="214290"/>
            <a:ext cx="1785950" cy="64698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Цели: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357166"/>
            <a:ext cx="8358246" cy="6337340"/>
          </a:xfrm>
          <a:prstGeom prst="roundRect">
            <a:avLst>
              <a:gd name="adj" fmla="val 42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Задачи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самоуправления в классе: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  <a:latin typeface="Comic Sans MS" pitchFamily="66" charset="0"/>
              </a:rPr>
              <a:t> Приобщение к общечеловеческим ценностям, усвоение социальных норм через участие в общественной жизни класса и школы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Создание условий для самовыражения, самоутверждения и реализации каждой личности через представление широкого выбора направлений и видов деятельности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 Развитие творчества и инициативы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Создание условий для развития отношений, заботы друг о друге, о школе, о младших, взаимоуважение детей и взрослых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758540"/>
            <a:ext cx="7786688" cy="4516437"/>
          </a:xfrm>
          <a:prstGeom prst="roundRect">
            <a:avLst>
              <a:gd name="adj" fmla="val 95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4400" dirty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сотрудничество и воодушевление, </a:t>
            </a:r>
          </a:p>
          <a:p>
            <a:r>
              <a:rPr lang="ru-RU" sz="4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сплочение и поддержка, </a:t>
            </a:r>
          </a:p>
          <a:p>
            <a:pPr algn="l"/>
            <a:r>
              <a:rPr lang="ru-RU" sz="4400" dirty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организация и </a:t>
            </a:r>
            <a:r>
              <a:rPr lang="ru-RU" sz="4400" dirty="0" smtClean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вдохновение</a:t>
            </a:r>
            <a:r>
              <a:rPr lang="ru-RU" sz="20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003300"/>
              </a:solidFill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57188" y="214290"/>
            <a:ext cx="8358187" cy="14636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/>
            <a:r>
              <a:rPr lang="ru-RU" sz="3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Какова 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роль 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классного руководителя </a:t>
            </a:r>
          </a:p>
          <a:p>
            <a:pPr eaLnBrk="0" hangingPunct="0"/>
            <a:r>
              <a:rPr lang="ru-RU" sz="3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в детском самоуправлении?  </a:t>
            </a:r>
          </a:p>
        </p:txBody>
      </p:sp>
      <p:pic>
        <p:nvPicPr>
          <p:cNvPr id="3074" name="Picture 2" descr="C:\Users\пк\Pictures\IMG_12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5"/>
          <a:stretch/>
        </p:blipFill>
        <p:spPr bwMode="auto">
          <a:xfrm>
            <a:off x="5327219" y="4149080"/>
            <a:ext cx="3744416" cy="2531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00063" y="285750"/>
            <a:ext cx="8143875" cy="6300788"/>
          </a:xfrm>
          <a:prstGeom prst="roundRect">
            <a:avLst>
              <a:gd name="adj" fmla="val 1273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49263" eaLnBrk="0" hangingPunct="0">
              <a:defRPr/>
            </a:pPr>
            <a:r>
              <a:rPr lang="ru-RU" sz="3600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Мечта любого классного руководителя – создать единый, дружный 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коллектив</a:t>
            </a:r>
            <a:endParaRPr lang="ru-RU" sz="3600" dirty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indent="449263" eaLnBrk="0" hangingPunct="0">
              <a:defRPr/>
            </a:pPr>
            <a:r>
              <a:rPr lang="ru-RU" sz="32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Работа классного руководителя будет более эффективна, если ее осуществлять систематически и всегда помнить, что есть мощное орудие – коллектив класса</a:t>
            </a:r>
          </a:p>
          <a:p>
            <a:pPr indent="449263" eaLnBrk="0" hangingPunct="0">
              <a:defRPr/>
            </a:pPr>
            <a:r>
              <a:rPr lang="ru-RU" sz="3600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Ученика воспитывает дух </a:t>
            </a: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коллектива</a:t>
            </a:r>
            <a:endParaRPr lang="ru-RU" sz="115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raduation-backgrounds-for-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86863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7871792" cy="629255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Развитие самоуправления в классном коллективе осуществляется постепенно и включает в себя насколько этапов: 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</a:br>
            <a:endParaRPr lang="ru-RU" sz="3600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Диагностирование школьного, классного пространства.</a:t>
            </a:r>
          </a:p>
          <a:p>
            <a:pPr eaLnBrk="1" hangingPunct="1">
              <a:lnSpc>
                <a:spcPct val="90000"/>
              </a:lnSpc>
            </a:pPr>
            <a:r>
              <a:rPr lang="ru-RU" sz="3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Проектирование школьного, классного самоуправления.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3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Становление самоуправления как основного принципа жизни школы, класса.</a:t>
            </a:r>
          </a:p>
          <a:p>
            <a:pPr eaLnBrk="1" hangingPunct="1">
              <a:lnSpc>
                <a:spcPct val="90000"/>
              </a:lnSpc>
            </a:pPr>
            <a:r>
              <a:rPr lang="ru-RU" sz="3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Функционирование в оптимальном режиме.</a:t>
            </a:r>
          </a:p>
          <a:p>
            <a:pPr eaLnBrk="1" hangingPunct="1">
              <a:lnSpc>
                <a:spcPct val="90000"/>
              </a:lnSpc>
            </a:pPr>
            <a:r>
              <a:rPr lang="ru-RU" sz="3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Обновление и перестройка.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314344"/>
            <a:ext cx="8572530" cy="5829300"/>
          </a:xfrm>
          <a:prstGeom prst="roundRect">
            <a:avLst>
              <a:gd name="adj" fmla="val 754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l" eaLnBrk="0" hangingPunct="0">
              <a:defRPr/>
            </a:pPr>
            <a:r>
              <a:rPr lang="ru-RU" sz="32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То, что ребенок </a:t>
            </a:r>
            <a:r>
              <a:rPr lang="ru-RU" sz="3200" dirty="0">
                <a:solidFill>
                  <a:srgbClr val="D60093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сегодня</a:t>
            </a:r>
            <a:r>
              <a:rPr lang="ru-RU" sz="32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 умеет делать </a:t>
            </a:r>
            <a:r>
              <a:rPr lang="ru-RU" sz="3200" dirty="0">
                <a:solidFill>
                  <a:srgbClr val="D60093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 сотрудничестве </a:t>
            </a:r>
            <a:r>
              <a:rPr lang="ru-RU" sz="32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и </a:t>
            </a:r>
            <a:r>
              <a:rPr lang="ru-RU" sz="3200" dirty="0">
                <a:solidFill>
                  <a:srgbClr val="D60093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под руководством</a:t>
            </a:r>
            <a:r>
              <a:rPr lang="ru-RU" sz="32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завтра</a:t>
            </a:r>
            <a:r>
              <a:rPr lang="ru-RU" sz="32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 он 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способен</a:t>
            </a:r>
            <a:r>
              <a:rPr lang="ru-RU" sz="32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выполнять самостоятельно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. </a:t>
            </a:r>
          </a:p>
          <a:p>
            <a:pPr indent="449263" algn="just" eaLnBrk="0" hangingPunct="0"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Исследуя, что ребенок способен выполнять самостоятельно, мы исследуем развитие вчерашнего дня.</a:t>
            </a:r>
          </a:p>
          <a:p>
            <a:pPr indent="449263" algn="r" eaLnBrk="0" hangingPunct="0"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  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Исследуя, что ребенок способен выполнить в сотрудничестве, мы определяем развитие завтрашнего дня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3503" y="6282303"/>
            <a:ext cx="3643337" cy="3745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eaLnBrk="0" hangingPunct="0"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Выготский</a:t>
            </a:r>
            <a:r>
              <a:rPr lang="ru-RU" sz="1600" i="1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  Л. С.  </a:t>
            </a:r>
            <a:endParaRPr lang="ru-RU" sz="36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2" name="Picture 2" descr="D:\МОИ документы14\АНИМАШКИ РИС\ШКОЛА. КНИГИ\перо-аним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73" y="6104757"/>
            <a:ext cx="749424" cy="70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428625"/>
            <a:ext cx="8643938" cy="5849938"/>
          </a:xfrm>
          <a:prstGeom prst="roundRect">
            <a:avLst>
              <a:gd name="adj" fmla="val 72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0"/>
              </a:spcBef>
              <a:tabLst>
                <a:tab pos="6858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Классный руководитель в своей работе с классом:</a:t>
            </a:r>
          </a:p>
          <a:p>
            <a:pPr algn="l">
              <a:spcBef>
                <a:spcPct val="0"/>
              </a:spcBef>
              <a:tabLst>
                <a:tab pos="685800" algn="l"/>
              </a:tabLst>
              <a:defRPr/>
            </a:pPr>
            <a:endParaRPr lang="ru-RU" sz="2400" dirty="0">
              <a:solidFill>
                <a:srgbClr val="C00000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Ø"/>
              <a:tabLst>
                <a:tab pos="685800" algn="l"/>
              </a:tabLst>
              <a:defRPr/>
            </a:pP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Воспитывает самостоятельность, ответственность,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предприимчивость</a:t>
            </a:r>
            <a:endParaRPr lang="ru-RU" sz="2400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  <a:p>
            <a:pPr algn="just">
              <a:spcBef>
                <a:spcPct val="0"/>
              </a:spcBef>
              <a:tabLst>
                <a:tab pos="685800" algn="l"/>
              </a:tabLst>
              <a:defRPr/>
            </a:pPr>
            <a:endParaRPr lang="ru-RU" sz="2400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Ø"/>
              <a:tabLst>
                <a:tab pos="68580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latin typeface="Comic Sans MS" pitchFamily="66" charset="0"/>
                <a:ea typeface="Symbol" pitchFamily="18" charset="2"/>
                <a:cs typeface="Aharoni" pitchFamily="2" charset="-79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Учит умению отстаивать свои права и права коллектива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класса</a:t>
            </a:r>
            <a:endParaRPr lang="ru-RU" sz="2400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Ø"/>
              <a:tabLst>
                <a:tab pos="685800" algn="l"/>
              </a:tabLst>
              <a:defRPr/>
            </a:pPr>
            <a:endParaRPr lang="ru-RU" sz="2400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Ø"/>
              <a:tabLst>
                <a:tab pos="68580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latin typeface="Comic Sans MS" pitchFamily="66" charset="0"/>
                <a:ea typeface="Symbol" pitchFamily="18" charset="2"/>
                <a:cs typeface="Aharoni" pitchFamily="2" charset="-79"/>
              </a:rPr>
              <a:t> Учит у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мению делать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выбор</a:t>
            </a:r>
            <a:endParaRPr lang="ru-RU" sz="2400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  <a:p>
            <a:pPr algn="just">
              <a:spcBef>
                <a:spcPct val="0"/>
              </a:spcBef>
              <a:tabLst>
                <a:tab pos="685800" algn="l"/>
              </a:tabLst>
              <a:defRPr/>
            </a:pPr>
            <a:endParaRPr lang="ru-RU" sz="2400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Ø"/>
              <a:tabLst>
                <a:tab pos="68580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 Формирует политическую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культуру</a:t>
            </a:r>
            <a:endParaRPr lang="ru-RU" sz="2400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Ø"/>
              <a:tabLst>
                <a:tab pos="685800" algn="l"/>
              </a:tabLst>
              <a:defRPr/>
            </a:pPr>
            <a:endParaRPr lang="ru-RU" sz="2400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Ø"/>
              <a:tabLst>
                <a:tab pos="68580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latin typeface="Comic Sans MS" pitchFamily="66" charset="0"/>
                <a:ea typeface="Symbol" pitchFamily="18" charset="2"/>
                <a:cs typeface="Aharoni" pitchFamily="2" charset="-79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Использует интеллектуальный и физический потенциал учащихся в решении практических и хозяйственных проблем класса и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школы</a:t>
            </a:r>
            <a:endParaRPr lang="ru-RU" sz="2400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14313" y="357188"/>
            <a:ext cx="8715375" cy="6013450"/>
          </a:xfrm>
          <a:prstGeom prst="roundRect">
            <a:avLst>
              <a:gd name="adj" fmla="val 1137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6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Sakkal Majalla" pitchFamily="2" charset="-78"/>
              </a:rPr>
              <a:t>При планировании воспитательной работы в классе</a:t>
            </a:r>
          </a:p>
          <a:p>
            <a:pPr algn="l" eaLnBrk="0" hangingPunct="0">
              <a:defRPr/>
            </a:pPr>
            <a:r>
              <a:rPr lang="ru-RU" sz="3600" dirty="0">
                <a:solidFill>
                  <a:srgbClr val="003300"/>
                </a:solidFill>
                <a:latin typeface="Comic Sans MS" pitchFamily="66" charset="0"/>
                <a:ea typeface="Times New Roman" pitchFamily="18" charset="0"/>
                <a:cs typeface="Sakkal Majalla" pitchFamily="2" charset="-78"/>
              </a:rPr>
              <a:t>мы используем разнообразные формы, методы и приемы педагогической деятельности</a:t>
            </a:r>
            <a:r>
              <a:rPr lang="ru-RU" sz="36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Sakkal Majalla" pitchFamily="2" charset="-78"/>
              </a:rPr>
              <a:t>. </a:t>
            </a:r>
          </a:p>
          <a:p>
            <a:pPr algn="r" eaLnBrk="0" hangingPunct="0">
              <a:defRPr/>
            </a:pPr>
            <a:r>
              <a:rPr lang="ru-RU" sz="3600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Sakkal Majalla" pitchFamily="2" charset="-78"/>
              </a:rPr>
              <a:t>Мы должны хорошо знать своих воспитанников и четко представлять себе, что именно хотим смоделировать.</a:t>
            </a:r>
            <a:endParaRPr lang="ru-RU" sz="11500" dirty="0">
              <a:solidFill>
                <a:srgbClr val="C00000"/>
              </a:solidFill>
              <a:latin typeface="Comic Sans MS" pitchFamily="66" charset="0"/>
              <a:cs typeface="Sakkal Majall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554731"/>
            <a:ext cx="8143932" cy="5614273"/>
          </a:xfrm>
          <a:prstGeom prst="roundRect">
            <a:avLst>
              <a:gd name="adj" fmla="val 91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Наиболее важные вопросы мы решаем на классном собрании.          </a:t>
            </a:r>
            <a:r>
              <a:rPr lang="ru-RU" sz="2800" dirty="0" smtClean="0">
                <a:latin typeface="Comic Sans MS" pitchFamily="66" charset="0"/>
              </a:rPr>
              <a:t>             </a:t>
            </a:r>
          </a:p>
          <a:p>
            <a:r>
              <a:rPr lang="ru-RU" sz="3600" i="1" dirty="0" smtClean="0">
                <a:solidFill>
                  <a:srgbClr val="003300"/>
                </a:solidFill>
                <a:latin typeface="Comic Sans MS" pitchFamily="66" charset="0"/>
              </a:rPr>
              <a:t>Классное собрание:</a:t>
            </a: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определяет перспективы развития</a:t>
            </a:r>
            <a:b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и основные направления классной</a:t>
            </a:r>
            <a:b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жизни</a:t>
            </a: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 осуждает любые вопросы жизнедеятельности класса, принимает необходимые решения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7504" y="-13545"/>
            <a:ext cx="8928992" cy="6902053"/>
          </a:xfrm>
          <a:prstGeom prst="roundRect">
            <a:avLst>
              <a:gd name="adj" fmla="val 457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indent="317500" eaLnBrk="0" hangingPunct="0">
              <a:defRPr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Высшим органом самоуправления является классное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собрание</a:t>
            </a:r>
          </a:p>
          <a:p>
            <a:pPr indent="317500" algn="l" eaLnBrk="0" hangingPunct="0">
              <a:defRPr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Организационные вопросы мы всегда решаем в самом начале года. </a:t>
            </a:r>
            <a:endParaRPr lang="ru-RU" sz="2800" dirty="0">
              <a:solidFill>
                <a:srgbClr val="7030A0"/>
              </a:solidFill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indent="317500" eaLnBrk="0" hangingPunct="0">
              <a:defRPr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 начале этого учебного </a:t>
            </a:r>
            <a:r>
              <a:rPr lang="ru-RU" sz="28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года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мы обсуждали в классе  </a:t>
            </a:r>
            <a:r>
              <a:rPr lang="ru-RU" sz="28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следующие вопросы: </a:t>
            </a:r>
          </a:p>
          <a:p>
            <a:pPr indent="317500" eaLnBrk="0" hangingPunct="0"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D60093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Каждому дело – по душе </a:t>
            </a:r>
          </a:p>
          <a:p>
            <a:pPr indent="317500" eaLnBrk="0" hangingPunct="0"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0033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Законы школьной жизни </a:t>
            </a:r>
          </a:p>
          <a:p>
            <a:pPr indent="317500" eaLnBrk="0" hangingPunct="0"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Дисциплина – свобода или необходимость</a:t>
            </a:r>
            <a:endParaRPr lang="ru-RU" sz="2800" dirty="0">
              <a:solidFill>
                <a:srgbClr val="D60093"/>
              </a:solidFill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indent="317500" eaLnBrk="0" hangingPunct="0"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D60093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Свободное время – простор для развития способностей </a:t>
            </a:r>
          </a:p>
          <a:p>
            <a:pPr indent="317500" eaLnBrk="0" hangingPunct="0"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Роль коллектива в формировании личности</a:t>
            </a:r>
            <a:endParaRPr lang="ru-RU" sz="8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23527" y="250719"/>
            <a:ext cx="8572559" cy="6137910"/>
          </a:xfrm>
          <a:prstGeom prst="roundRect">
            <a:avLst>
              <a:gd name="adj" fmla="val 693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/>
            <a:r>
              <a:rPr lang="ru-RU" sz="4400" dirty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Актуальная проблема современного образования и зона особого внимания в системе воспитательной </a:t>
            </a:r>
            <a:r>
              <a:rPr lang="ru-RU" sz="4000" dirty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работы классного руководителя </a:t>
            </a:r>
            <a:r>
              <a:rPr lang="ru-RU" sz="4400" dirty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формирование самоуправления в классе</a:t>
            </a:r>
            <a:r>
              <a:rPr lang="ru-RU" sz="4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endParaRPr lang="ru-RU" sz="16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39552" y="562970"/>
            <a:ext cx="8392960" cy="5637371"/>
          </a:xfrm>
          <a:prstGeom prst="roundRect">
            <a:avLst>
              <a:gd name="adj" fmla="val 567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314325" algn="l" eaLnBrk="0" hangingPunct="0"/>
            <a:r>
              <a:rPr lang="ru-RU" sz="2800" dirty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Разбившись на группы, </a:t>
            </a:r>
            <a:r>
              <a:rPr lang="ru-RU" sz="2800" dirty="0" smtClean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решаем: </a:t>
            </a:r>
            <a:endParaRPr lang="ru-RU" sz="2800" dirty="0">
              <a:solidFill>
                <a:srgbClr val="003300"/>
              </a:solidFill>
              <a:latin typeface="Comic Sans MS" pitchFamily="66" charset="0"/>
              <a:cs typeface="Times New Roman" pitchFamily="18" charset="0"/>
            </a:endParaRPr>
          </a:p>
          <a:p>
            <a:pPr indent="314325" algn="l" eaLnBrk="0" hangingPunct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На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каком этапе развития коллектива находится наш класс и почему?</a:t>
            </a:r>
            <a:endParaRPr lang="ru-RU" sz="1200" dirty="0">
              <a:solidFill>
                <a:srgbClr val="002060"/>
              </a:solidFill>
              <a:latin typeface="Comic Sans MS" pitchFamily="66" charset="0"/>
            </a:endParaRPr>
          </a:p>
          <a:p>
            <a:pPr indent="314325" algn="l"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Что мешает нам подняться на ступеньку выше? </a:t>
            </a:r>
            <a:endParaRPr lang="ru-RU" sz="1200" dirty="0">
              <a:solidFill>
                <a:srgbClr val="7030A0"/>
              </a:solidFill>
              <a:latin typeface="Comic Sans MS" pitchFamily="66" charset="0"/>
            </a:endParaRPr>
          </a:p>
          <a:p>
            <a:pPr indent="314325" algn="l"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D60093"/>
                </a:solidFill>
                <a:latin typeface="Comic Sans MS" pitchFamily="66" charset="0"/>
                <a:cs typeface="Times New Roman" pitchFamily="18" charset="0"/>
              </a:rPr>
              <a:t> Что </a:t>
            </a:r>
            <a:r>
              <a:rPr lang="ru-RU" sz="2800" dirty="0">
                <a:solidFill>
                  <a:srgbClr val="D60093"/>
                </a:solidFill>
                <a:latin typeface="Comic Sans MS" pitchFamily="66" charset="0"/>
                <a:cs typeface="Times New Roman" pitchFamily="18" charset="0"/>
              </a:rPr>
              <a:t>поможет  нам стать более сплоченным классным коллективом?</a:t>
            </a:r>
            <a:endParaRPr lang="ru-RU" sz="1200" dirty="0">
              <a:solidFill>
                <a:srgbClr val="D60093"/>
              </a:solidFill>
              <a:latin typeface="Comic Sans MS" pitchFamily="66" charset="0"/>
            </a:endParaRPr>
          </a:p>
          <a:p>
            <a:pPr indent="314325" algn="r" eaLnBrk="0" hangingPunct="0">
              <a:spcBef>
                <a:spcPct val="0"/>
              </a:spcBef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indent="314325" algn="r" eaLnBrk="0" hangingPunct="0">
              <a:spcBef>
                <a:spcPct val="0"/>
              </a:spcBef>
            </a:pPr>
            <a:r>
              <a:rPr lang="ru-RU" sz="2800" dirty="0" smtClean="0">
                <a:solidFill>
                  <a:srgbClr val="007254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7254"/>
                </a:solidFill>
                <a:latin typeface="Comic Sans MS" pitchFamily="66" charset="0"/>
                <a:cs typeface="Times New Roman" pitchFamily="18" charset="0"/>
              </a:rPr>
              <a:t>этом случае можно получить информацию о состоянии взаимоотношений в классе, видении учащимися перспектив развития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8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695838"/>
            <a:ext cx="8572528" cy="3673793"/>
          </a:xfrm>
          <a:prstGeom prst="roundRect">
            <a:avLst>
              <a:gd name="adj" fmla="val 63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Наладить работу каждого органа самоуправления самим ученикам </a:t>
            </a: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>не под силу                             </a:t>
            </a:r>
            <a:r>
              <a:rPr lang="ru-RU" sz="4400" dirty="0" smtClean="0">
                <a:solidFill>
                  <a:schemeClr val="tx1"/>
                </a:solidFill>
                <a:latin typeface="Comic Sans MS" pitchFamily="66" charset="0"/>
              </a:rPr>
              <a:t>им нужна поддержка 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Comic Sans MS" pitchFamily="66" charset="0"/>
              </a:rPr>
              <a:t>классного руководителя. 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308441"/>
            <a:ext cx="8928992" cy="6233815"/>
          </a:xfrm>
          <a:prstGeom prst="roundRect">
            <a:avLst>
              <a:gd name="adj" fmla="val 6878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ты не можешь быть сосной на вершине холма,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Будь маленьким деревцем в долине.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Но только самым лучшим деревцем.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Будь кустиком, если не можешь быть деревом.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Будь травой у дороги и дай отдых усталому путнику,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не можешь быть кустиком.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ты не можешь быть китом, 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Будь самым красивым окунем в озере!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ты не можешь быть капитаном,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Кто-то должен быть и матросом.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Для всех найдётся работа на корабле жизни,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Только найди своё дело.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ты не можешь быть солнцем, 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Будь звездой на небе,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Только найди своё дело и старайся стать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самым лучшим.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5750" y="379413"/>
            <a:ext cx="8501063" cy="5915025"/>
          </a:xfrm>
          <a:prstGeom prst="roundRect">
            <a:avLst>
              <a:gd name="adj" fmla="val 1231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49263" eaLnBrk="0" hangingPunct="0">
              <a:defRPr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Самоуправление</a:t>
            </a:r>
            <a:r>
              <a:rPr lang="ru-RU" sz="4400" dirty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indent="449263" eaLnBrk="0" hangingPunct="0">
              <a:defRPr/>
            </a:pPr>
            <a:r>
              <a:rPr lang="ru-RU" sz="40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дает возможность учащимся осознать себя в различных социальных ролях, накопить опыт общения, научиться преодолевать трудности, почувствовать ответственность перед одноклассниками.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71472" y="260648"/>
            <a:ext cx="8143900" cy="28603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Удачи вам, уважаемые коллеги, творческих успехов!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6" descr="%D0%9F%D0%B5%D1%80%D0%B2%D0%BE%D0%BA%D0%BB%D0%B0%D1%81%D1%81%D0%BD%D0%B8%D0%BA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32" y="3573016"/>
            <a:ext cx="2726780" cy="276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32997" y="472959"/>
            <a:ext cx="8856984" cy="5929354"/>
          </a:xfrm>
          <a:prstGeom prst="roundRect">
            <a:avLst>
              <a:gd name="adj" fmla="val 951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rgbClr val="FF0000"/>
                </a:solidFill>
                <a:latin typeface="Comic Sans MS" pitchFamily="66" charset="0"/>
              </a:rPr>
              <a:t>Самоуправление </a:t>
            </a:r>
            <a:r>
              <a:rPr lang="ru-RU" sz="4400" dirty="0">
                <a:solidFill>
                  <a:srgbClr val="FF0000"/>
                </a:solidFill>
                <a:latin typeface="Comic Sans MS" pitchFamily="66" charset="0"/>
              </a:rPr>
              <a:t>–</a:t>
            </a:r>
            <a:r>
              <a:rPr lang="ru-RU" sz="6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4400" dirty="0">
                <a:solidFill>
                  <a:schemeClr val="tx1"/>
                </a:solidFill>
                <a:latin typeface="Comic Sans MS" pitchFamily="66" charset="0"/>
              </a:rPr>
              <a:t>о</a:t>
            </a:r>
            <a:r>
              <a:rPr lang="ru-RU" sz="4400" dirty="0" smtClean="0">
                <a:solidFill>
                  <a:schemeClr val="tx1"/>
                </a:solidFill>
                <a:latin typeface="Comic Sans MS" pitchFamily="66" charset="0"/>
              </a:rPr>
              <a:t>дна </a:t>
            </a:r>
            <a:r>
              <a:rPr lang="ru-RU" sz="4400" dirty="0">
                <a:solidFill>
                  <a:schemeClr val="tx1"/>
                </a:solidFill>
                <a:latin typeface="Comic Sans MS" pitchFamily="66" charset="0"/>
              </a:rPr>
              <a:t>из форм управления коллективом, когда предпочтение отдается </a:t>
            </a:r>
            <a:r>
              <a:rPr lang="ru-RU" sz="4800" dirty="0">
                <a:solidFill>
                  <a:srgbClr val="C00000"/>
                </a:solidFill>
                <a:latin typeface="Comic Sans MS" pitchFamily="66" charset="0"/>
              </a:rPr>
              <a:t>демократическому, стимулирующему </a:t>
            </a:r>
            <a:r>
              <a:rPr lang="ru-RU" sz="4400" dirty="0">
                <a:solidFill>
                  <a:schemeClr val="tx1"/>
                </a:solidFill>
                <a:latin typeface="Comic Sans MS" pitchFamily="66" charset="0"/>
              </a:rPr>
              <a:t>типу взаимоотношений</a:t>
            </a:r>
            <a:r>
              <a:rPr lang="ru-RU" sz="40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428625" y="1000108"/>
            <a:ext cx="8358188" cy="5678805"/>
          </a:xfrm>
          <a:prstGeom prst="roundRect">
            <a:avLst>
              <a:gd name="adj" fmla="val 91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>-это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право</a:t>
            </a:r>
            <a:r>
              <a:rPr lang="ru-RU" sz="4400" dirty="0">
                <a:solidFill>
                  <a:srgbClr val="002060"/>
                </a:solidFill>
                <a:latin typeface="Comic Sans MS" pitchFamily="66" charset="0"/>
              </a:rPr>
              <a:t> на внутреннее управление в классе своими силами. </a:t>
            </a:r>
          </a:p>
          <a:p>
            <a:pPr>
              <a:defRPr/>
            </a:pPr>
            <a:r>
              <a:rPr lang="ru-RU" sz="4400" dirty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4400" dirty="0" smtClean="0">
                <a:solidFill>
                  <a:srgbClr val="003300"/>
                </a:solidFill>
                <a:latin typeface="Comic Sans MS" pitchFamily="66" charset="0"/>
              </a:rPr>
              <a:t>- это </a:t>
            </a:r>
            <a:r>
              <a:rPr lang="ru-RU" sz="4800" dirty="0" smtClean="0">
                <a:solidFill>
                  <a:srgbClr val="003300"/>
                </a:solidFill>
                <a:latin typeface="Comic Sans MS" pitchFamily="66" charset="0"/>
              </a:rPr>
              <a:t>право</a:t>
            </a:r>
            <a:r>
              <a:rPr lang="ru-RU" sz="44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4400" dirty="0">
                <a:solidFill>
                  <a:srgbClr val="003300"/>
                </a:solidFill>
                <a:latin typeface="Comic Sans MS" pitchFamily="66" charset="0"/>
              </a:rPr>
              <a:t>решать вопросы внутреннего характера по собственным законам и правилам.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4438" y="92341"/>
            <a:ext cx="6786562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Самоуправление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428604"/>
            <a:ext cx="8286750" cy="5959138"/>
          </a:xfrm>
          <a:prstGeom prst="roundRect">
            <a:avLst>
              <a:gd name="adj" fmla="val 97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685800" algn="l"/>
              </a:tabLst>
              <a:defRPr/>
            </a:pPr>
            <a:r>
              <a:rPr lang="ru-RU" sz="4000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Правовые основы самоуправления отражены в федеральном  законе               «Об образовании». </a:t>
            </a:r>
          </a:p>
          <a:p>
            <a:pPr>
              <a:spcBef>
                <a:spcPct val="0"/>
              </a:spcBef>
              <a:tabLst>
                <a:tab pos="685800" algn="l"/>
              </a:tabLst>
              <a:defRPr/>
            </a:pPr>
            <a:r>
              <a:rPr lang="ru-RU" sz="4000" dirty="0" smtClean="0">
                <a:solidFill>
                  <a:srgbClr val="00330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Основанием </a:t>
            </a:r>
            <a:r>
              <a:rPr lang="ru-RU" sz="4000" dirty="0">
                <a:solidFill>
                  <a:srgbClr val="00330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для деятельности органов ученического </a:t>
            </a:r>
            <a:r>
              <a:rPr lang="ru-RU" sz="4000" dirty="0" smtClean="0">
                <a:solidFill>
                  <a:srgbClr val="00330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самоуправления являются</a:t>
            </a:r>
            <a:r>
              <a:rPr lang="ru-RU" sz="4000" dirty="0">
                <a:solidFill>
                  <a:srgbClr val="00330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: </a:t>
            </a:r>
          </a:p>
          <a:p>
            <a:pPr>
              <a:spcBef>
                <a:spcPct val="0"/>
              </a:spcBef>
              <a:tabLst>
                <a:tab pos="685800" algn="l"/>
              </a:tabLst>
              <a:defRPr/>
            </a:pP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Конвенция </a:t>
            </a:r>
            <a:r>
              <a:rPr lang="ru-RU" sz="4000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о правах ребёнка, </a:t>
            </a:r>
          </a:p>
          <a:p>
            <a:pPr>
              <a:spcBef>
                <a:spcPct val="0"/>
              </a:spcBef>
              <a:tabLst>
                <a:tab pos="685800" algn="l"/>
              </a:tabLst>
              <a:defRPr/>
            </a:pPr>
            <a:r>
              <a:rPr lang="ru-RU" sz="4000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Устав МОУ </a:t>
            </a: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«СОШ №9».</a:t>
            </a:r>
            <a:endParaRPr lang="ru-RU" sz="4000" dirty="0">
              <a:solidFill>
                <a:srgbClr val="C00000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</p:txBody>
      </p:sp>
      <p:pic>
        <p:nvPicPr>
          <p:cNvPr id="22529" name="Picture 1" descr="C:\Users\дарвин\Pictures\ВСТАВКИ AHIME и  РИСУНКОВ\анимац\378423289.gif"/>
          <p:cNvPicPr>
            <a:picLocks noChangeAspect="1" noChangeArrowheads="1" noCrop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3803" y="142852"/>
            <a:ext cx="1304925" cy="1238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214290"/>
            <a:ext cx="8215342" cy="4005322"/>
          </a:xfrm>
          <a:prstGeom prst="roundRect">
            <a:avLst>
              <a:gd name="adj" fmla="val 96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685800" algn="l"/>
              </a:tabLst>
              <a:defRPr/>
            </a:pPr>
            <a:r>
              <a:rPr lang="ru-RU" sz="4000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Сущность ученического самоуправления </a:t>
            </a:r>
            <a:r>
              <a:rPr lang="ru-RU" sz="4000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– самостоятельное решение </a:t>
            </a:r>
          </a:p>
          <a:p>
            <a:pPr>
              <a:spcBef>
                <a:spcPct val="0"/>
              </a:spcBef>
              <a:tabLst>
                <a:tab pos="685800" algn="l"/>
              </a:tabLst>
              <a:defRPr/>
            </a:pPr>
            <a:r>
              <a:rPr lang="ru-RU" sz="4000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школьниками тех вопросов жизни класса и школы, </a:t>
            </a:r>
          </a:p>
          <a:p>
            <a:pPr>
              <a:spcBef>
                <a:spcPct val="0"/>
              </a:spcBef>
              <a:tabLst>
                <a:tab pos="685800" algn="l"/>
              </a:tabLst>
              <a:defRPr/>
            </a:pPr>
            <a:r>
              <a:rPr lang="ru-RU" sz="4000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которые </a:t>
            </a: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они</a:t>
            </a:r>
            <a:endParaRPr lang="ru-RU" sz="4000" dirty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4071942"/>
            <a:ext cx="4071966" cy="25538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685800" algn="l"/>
              </a:tabLst>
              <a:defRPr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4800" dirty="0" smtClean="0">
                <a:solidFill>
                  <a:srgbClr val="003300"/>
                </a:solidFill>
                <a:latin typeface="Comic Sans MS" pitchFamily="66" charset="0"/>
                <a:ea typeface="Times New Roman" pitchFamily="18" charset="0"/>
                <a:cs typeface="Aharoni" pitchFamily="2" charset="-79"/>
              </a:rPr>
              <a:t>готовы и могут решать</a:t>
            </a:r>
            <a:endParaRPr lang="ru-RU" sz="4000" dirty="0">
              <a:solidFill>
                <a:srgbClr val="003300"/>
              </a:solidFill>
              <a:latin typeface="Comic Sans MS" pitchFamily="66" charset="0"/>
              <a:ea typeface="Times New Roman" pitchFamily="18" charset="0"/>
              <a:cs typeface="Aharoni" pitchFamily="2" charset="-79"/>
            </a:endParaRPr>
          </a:p>
        </p:txBody>
      </p:sp>
      <p:pic>
        <p:nvPicPr>
          <p:cNvPr id="1026" name="Picture 2" descr="D:\МОИ документы14\ВР\Клип школа 2014\школьные традиции\SL272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05387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28596" y="188640"/>
            <a:ext cx="8358246" cy="57888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ПРИНЦИПЫ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ОРГАНИЗАЦИИ САМОУПРАВЛЕНИЯ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20" y="1000108"/>
            <a:ext cx="8429684" cy="85129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3300"/>
                </a:solidFill>
                <a:latin typeface="Comic Sans MS" pitchFamily="66" charset="0"/>
              </a:rPr>
              <a:t> Открытость </a:t>
            </a:r>
            <a:r>
              <a:rPr lang="ru-RU" sz="4400" dirty="0">
                <a:solidFill>
                  <a:srgbClr val="003300"/>
                </a:solidFill>
                <a:latin typeface="Comic Sans MS" pitchFamily="66" charset="0"/>
              </a:rPr>
              <a:t>и доступность</a:t>
            </a:r>
            <a:r>
              <a:rPr lang="ru-RU" sz="3600" dirty="0">
                <a:solidFill>
                  <a:srgbClr val="0033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00298" y="1857364"/>
            <a:ext cx="6276965" cy="44267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sz="2000" i="1" dirty="0" smtClean="0">
                <a:solidFill>
                  <a:srgbClr val="003300"/>
                </a:solidFill>
                <a:latin typeface="Comic Sans MS" pitchFamily="66" charset="0"/>
              </a:rPr>
              <a:t>(максимальное освещение всех мероприятий)</a:t>
            </a:r>
            <a:endParaRPr lang="ru-RU" sz="2000" i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720" y="2428868"/>
            <a:ext cx="5072098" cy="78319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Добровольность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42976" y="3143248"/>
            <a:ext cx="7705723" cy="755809"/>
          </a:xfrm>
          <a:prstGeom prst="roundRect">
            <a:avLst>
              <a:gd name="adj" fmla="val 1118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(свободный выбор содержания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деятельности,форм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работы для достижения личных и коллективных целей.)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5720" y="4071942"/>
            <a:ext cx="8536017" cy="78319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Comic Sans MS" pitchFamily="66" charset="0"/>
              </a:rPr>
              <a:t>Равенство </a:t>
            </a: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и сотрудничество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0100" y="4786322"/>
            <a:ext cx="7840670" cy="44267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(взаимоотношения на </a:t>
            </a:r>
            <a:r>
              <a:rPr lang="ru-RU" sz="2000" i="1" dirty="0">
                <a:solidFill>
                  <a:srgbClr val="002060"/>
                </a:solidFill>
                <a:latin typeface="Comic Sans MS" pitchFamily="66" charset="0"/>
              </a:rPr>
              <a:t>основе равноправного партнерства.)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5720" y="5357826"/>
            <a:ext cx="8643998" cy="71508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3300"/>
                </a:solidFill>
                <a:latin typeface="Comic Sans MS" pitchFamily="66" charset="0"/>
              </a:rPr>
              <a:t> Непрерывность и перспективность</a:t>
            </a:r>
            <a:endParaRPr lang="ru-RU" sz="36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4348" y="6061494"/>
            <a:ext cx="8143932" cy="51077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2400" i="1" dirty="0" smtClean="0">
                <a:solidFill>
                  <a:srgbClr val="003300"/>
                </a:solidFill>
                <a:latin typeface="Comic Sans MS" pitchFamily="66" charset="0"/>
              </a:rPr>
              <a:t>(создание постоянных </a:t>
            </a:r>
            <a:r>
              <a:rPr lang="ru-RU" sz="2400" i="1" dirty="0">
                <a:solidFill>
                  <a:srgbClr val="003300"/>
                </a:solidFill>
                <a:latin typeface="Comic Sans MS" pitchFamily="66" charset="0"/>
              </a:rPr>
              <a:t>и </a:t>
            </a:r>
            <a:r>
              <a:rPr lang="ru-RU" sz="2400" i="1" dirty="0" smtClean="0">
                <a:solidFill>
                  <a:srgbClr val="003300"/>
                </a:solidFill>
                <a:latin typeface="Comic Sans MS" pitchFamily="66" charset="0"/>
              </a:rPr>
              <a:t>временных объединений.)</a:t>
            </a:r>
            <a:endParaRPr lang="ru-RU" sz="2400" i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260648"/>
            <a:ext cx="8286808" cy="2963287"/>
          </a:xfrm>
          <a:prstGeom prst="roundRect">
            <a:avLst>
              <a:gd name="adj" fmla="val 99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002060"/>
                </a:solidFill>
                <a:latin typeface="Comic Sans MS" pitchFamily="66" charset="0"/>
              </a:rPr>
              <a:t>Благоприятной средой для развития самоуправления является сотрудничество педагогов и </a:t>
            </a: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>учащихся </a:t>
            </a:r>
            <a:endParaRPr lang="ru-RU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39952" y="3356992"/>
            <a:ext cx="4857768" cy="3292733"/>
          </a:xfrm>
          <a:prstGeom prst="roundRect">
            <a:avLst>
              <a:gd name="adj" fmla="val 77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dirty="0" smtClean="0">
                <a:solidFill>
                  <a:srgbClr val="003300"/>
                </a:solidFill>
                <a:latin typeface="Comic Sans MS" pitchFamily="66" charset="0"/>
              </a:rPr>
              <a:t>Это дает возможность определить зону ближайшего развития ребенка</a:t>
            </a:r>
            <a:endParaRPr lang="ru-RU" sz="40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D:\МОИ документы14\ВР\Клип школа 2014\Ура! Каникулы!\SL2747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r="13303" b="6791"/>
          <a:stretch/>
        </p:blipFill>
        <p:spPr bwMode="auto">
          <a:xfrm>
            <a:off x="179511" y="3300701"/>
            <a:ext cx="3744417" cy="3401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625" y="1214438"/>
            <a:ext cx="8286750" cy="5243512"/>
          </a:xfrm>
          <a:prstGeom prst="roundRect">
            <a:avLst>
              <a:gd name="adj" fmla="val 74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выражается в возможности самостоятельно проявлять инициативу, принимать решения и реализовывать их в интересах класса. </a:t>
            </a:r>
          </a:p>
          <a:p>
            <a:pPr algn="l">
              <a:defRPr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Проявляется в: 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 планировании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и организации деятельности класса, 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 анализе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работы, 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 подведении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итогов сделанного  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 принятии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соответствующих решений.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214313"/>
            <a:ext cx="6786562" cy="850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C00000"/>
                </a:solidFill>
                <a:latin typeface="Comic Sans MS" pitchFamily="66" charset="0"/>
              </a:rPr>
              <a:t>Самоуправление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1328</TotalTime>
  <Words>705</Words>
  <Application>Microsoft Office PowerPoint</Application>
  <PresentationFormat>Экран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пк</cp:lastModifiedBy>
  <cp:revision>21</cp:revision>
  <dcterms:created xsi:type="dcterms:W3CDTF">2008-01-07T00:13:19Z</dcterms:created>
  <dcterms:modified xsi:type="dcterms:W3CDTF">2014-11-08T19:24:58Z</dcterms:modified>
</cp:coreProperties>
</file>