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58" r:id="rId5"/>
    <p:sldId id="264" r:id="rId6"/>
    <p:sldId id="259" r:id="rId7"/>
    <p:sldId id="260" r:id="rId8"/>
    <p:sldId id="265" r:id="rId9"/>
    <p:sldId id="261" r:id="rId10"/>
    <p:sldId id="263" r:id="rId11"/>
    <p:sldId id="267" r:id="rId12"/>
    <p:sldId id="266" r:id="rId13"/>
    <p:sldId id="26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143D"/>
    <a:srgbClr val="D04C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412776"/>
            <a:ext cx="74074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Общая характеристика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Sveta\Desktop\химия\Photo\ме и сплавы\L04p1p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293096"/>
            <a:ext cx="3131841" cy="2564904"/>
          </a:xfrm>
          <a:prstGeom prst="rect">
            <a:avLst/>
          </a:prstGeom>
          <a:noFill/>
        </p:spPr>
      </p:pic>
      <p:pic>
        <p:nvPicPr>
          <p:cNvPr id="1026" name="Picture 2" descr="C:\Users\Sveta\Desktop\химия\Photo\ме и сплавы\L04w1p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93096"/>
            <a:ext cx="3347864" cy="2564904"/>
          </a:xfrm>
          <a:prstGeom prst="rect">
            <a:avLst/>
          </a:prstGeom>
          <a:noFill/>
        </p:spPr>
      </p:pic>
      <p:pic>
        <p:nvPicPr>
          <p:cNvPr id="1027" name="Picture 3" descr="C:\Users\Sveta\Desktop\химия\Photo\ме и сплавы\L04p2p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708" y="4293096"/>
            <a:ext cx="3147153" cy="25649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332656"/>
            <a:ext cx="84249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МКОУ   Каширская СОШ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800" b="1" dirty="0" smtClean="0"/>
              <a:t>Учебная презентация  по теме: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Составила:  </a:t>
            </a:r>
            <a:r>
              <a:rPr lang="ru-RU" sz="2800" b="1" dirty="0" err="1" smtClean="0"/>
              <a:t>Старцева</a:t>
            </a:r>
            <a:r>
              <a:rPr lang="ru-RU" sz="2800" b="1" dirty="0" smtClean="0"/>
              <a:t> С.В., учитель химии, биологии  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7478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ru-RU" sz="4000" b="1" dirty="0" smtClean="0">
                <a:solidFill>
                  <a:srgbClr val="C00000"/>
                </a:solidFill>
              </a:rPr>
              <a:t>Химические свойства металлов</a:t>
            </a:r>
            <a:r>
              <a:rPr lang="en-US" sz="4000" b="1" dirty="0" smtClean="0">
                <a:solidFill>
                  <a:srgbClr val="C00000"/>
                </a:solidFill>
              </a:rPr>
              <a:t>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048" y="76470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        </a:t>
            </a:r>
            <a:r>
              <a:rPr lang="ru-RU" sz="3600" b="1" dirty="0" err="1" smtClean="0">
                <a:solidFill>
                  <a:srgbClr val="D04CAA"/>
                </a:solidFill>
              </a:rPr>
              <a:t>Ме</a:t>
            </a:r>
            <a:r>
              <a:rPr lang="ru-RU" sz="3600" b="1" dirty="0" smtClean="0">
                <a:solidFill>
                  <a:srgbClr val="D04CAA"/>
                </a:solidFill>
              </a:rPr>
              <a:t>⁰–</a:t>
            </a:r>
            <a:r>
              <a:rPr lang="en-US" sz="3600" b="1" dirty="0" smtClean="0">
                <a:solidFill>
                  <a:srgbClr val="D04CAA"/>
                </a:solidFill>
              </a:rPr>
              <a:t> ne → Me⁺</a:t>
            </a:r>
            <a:r>
              <a:rPr lang="ru-RU" sz="3600" b="1" dirty="0" smtClean="0">
                <a:solidFill>
                  <a:srgbClr val="D04CAA"/>
                </a:solidFill>
              </a:rPr>
              <a:t> </a:t>
            </a:r>
          </a:p>
          <a:p>
            <a:endParaRPr lang="en-US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692696"/>
            <a:ext cx="402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D04CAA"/>
                </a:solidFill>
              </a:rPr>
              <a:t>n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340768"/>
            <a:ext cx="8892480" cy="540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Взаимодействие с  неметаллами</a:t>
            </a:r>
          </a:p>
          <a:p>
            <a:pPr marL="514350" indent="-514350"/>
            <a:r>
              <a:rPr lang="ru-RU" sz="3600" b="1" dirty="0" smtClean="0">
                <a:solidFill>
                  <a:srgbClr val="002060"/>
                </a:solidFill>
              </a:rPr>
              <a:t>а)  с галогенами  </a:t>
            </a:r>
            <a:r>
              <a:rPr lang="en-US" sz="3600" b="1" dirty="0" smtClean="0">
                <a:solidFill>
                  <a:srgbClr val="002060"/>
                </a:solidFill>
              </a:rPr>
              <a:t>2</a:t>
            </a:r>
            <a:r>
              <a:rPr lang="ru-RU" sz="3600" b="1" dirty="0" err="1" smtClean="0">
                <a:solidFill>
                  <a:srgbClr val="002060"/>
                </a:solidFill>
              </a:rPr>
              <a:t>Ме</a:t>
            </a:r>
            <a:r>
              <a:rPr lang="ru-RU" sz="3600" b="1" dirty="0" smtClean="0">
                <a:solidFill>
                  <a:srgbClr val="002060"/>
                </a:solidFill>
              </a:rPr>
              <a:t> + </a:t>
            </a:r>
            <a:r>
              <a:rPr lang="en-US" sz="3600" b="1" dirty="0" smtClean="0">
                <a:solidFill>
                  <a:srgbClr val="002060"/>
                </a:solidFill>
              </a:rPr>
              <a:t>Hal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= </a:t>
            </a:r>
            <a:r>
              <a:rPr lang="en-US" sz="3600" b="1" dirty="0" smtClean="0">
                <a:solidFill>
                  <a:srgbClr val="002060"/>
                </a:solidFill>
              </a:rPr>
              <a:t>2</a:t>
            </a:r>
            <a:r>
              <a:rPr lang="ru-RU" sz="3600" b="1" dirty="0" err="1" smtClean="0">
                <a:solidFill>
                  <a:srgbClr val="002060"/>
                </a:solidFill>
              </a:rPr>
              <a:t>Ме</a:t>
            </a:r>
            <a:r>
              <a:rPr lang="en-US" sz="3600" b="1" dirty="0" smtClean="0">
                <a:solidFill>
                  <a:srgbClr val="002060"/>
                </a:solidFill>
              </a:rPr>
              <a:t>Hal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</a:p>
          <a:p>
            <a:pPr marL="514350" indent="-514350"/>
            <a:r>
              <a:rPr lang="ru-RU" sz="3600" b="1" dirty="0" smtClean="0">
                <a:solidFill>
                  <a:srgbClr val="002060"/>
                </a:solidFill>
              </a:rPr>
              <a:t> (К,</a:t>
            </a:r>
            <a:r>
              <a:rPr lang="en-US" sz="3600" b="1" dirty="0" smtClean="0">
                <a:solidFill>
                  <a:srgbClr val="002060"/>
                </a:solidFill>
              </a:rPr>
              <a:t> Na, Li)</a:t>
            </a:r>
          </a:p>
          <a:p>
            <a:pPr marL="514350" indent="-514350"/>
            <a:r>
              <a:rPr lang="ru-RU" sz="3600" b="1" dirty="0" smtClean="0">
                <a:solidFill>
                  <a:srgbClr val="002060"/>
                </a:solidFill>
              </a:rPr>
              <a:t>б)  с кислородом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  Ме+О</a:t>
            </a:r>
            <a:r>
              <a:rPr lang="ru-RU" sz="3600" b="1" baseline="-25000" dirty="0" smtClean="0">
                <a:solidFill>
                  <a:srgbClr val="002060"/>
                </a:solidFill>
              </a:rPr>
              <a:t>2</a:t>
            </a:r>
            <a:r>
              <a:rPr lang="ru-RU" sz="3600" b="1" dirty="0" smtClean="0">
                <a:solidFill>
                  <a:srgbClr val="002060"/>
                </a:solidFill>
              </a:rPr>
              <a:t>= </a:t>
            </a:r>
            <a:r>
              <a:rPr lang="ru-RU" sz="3600" b="1" dirty="0" err="1" smtClean="0">
                <a:solidFill>
                  <a:srgbClr val="002060"/>
                </a:solidFill>
              </a:rPr>
              <a:t>Ме</a:t>
            </a:r>
            <a:r>
              <a:rPr lang="ru-RU" sz="3600" b="1" baseline="-25000" dirty="0" err="1" smtClean="0">
                <a:solidFill>
                  <a:srgbClr val="002060"/>
                </a:solidFill>
              </a:rPr>
              <a:t>х</a:t>
            </a:r>
            <a:r>
              <a:rPr lang="ru-RU" sz="3600" b="1" dirty="0" err="1" smtClean="0">
                <a:solidFill>
                  <a:srgbClr val="002060"/>
                </a:solidFill>
              </a:rPr>
              <a:t>О</a:t>
            </a:r>
            <a:r>
              <a:rPr lang="ru-RU" sz="3600" b="1" baseline="-25000" dirty="0" err="1" smtClean="0">
                <a:solidFill>
                  <a:srgbClr val="002060"/>
                </a:solidFill>
              </a:rPr>
              <a:t>у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ru-RU" sz="3600" b="1" dirty="0" smtClean="0">
                <a:solidFill>
                  <a:srgbClr val="002060"/>
                </a:solidFill>
              </a:rPr>
              <a:t>      </a:t>
            </a:r>
            <a:r>
              <a:rPr lang="en-US" sz="3600" b="1" dirty="0" smtClean="0">
                <a:solidFill>
                  <a:srgbClr val="002060"/>
                </a:solidFill>
              </a:rPr>
              <a:t>Cu+O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=                       Al+O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=</a:t>
            </a:r>
          </a:p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       Ca+O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=                      W+O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2 </a:t>
            </a:r>
            <a:r>
              <a:rPr lang="en-US" sz="3600" b="1" dirty="0" smtClean="0">
                <a:solidFill>
                  <a:srgbClr val="002060"/>
                </a:solidFill>
              </a:rPr>
              <a:t>=</a:t>
            </a:r>
          </a:p>
          <a:p>
            <a:pPr marL="514350" indent="-514350"/>
            <a:r>
              <a:rPr lang="ru-RU" sz="3600" b="1" dirty="0" smtClean="0">
                <a:solidFill>
                  <a:srgbClr val="002060"/>
                </a:solidFill>
              </a:rPr>
              <a:t>в)   с серой   </a:t>
            </a:r>
            <a:r>
              <a:rPr lang="en-US" sz="3600" b="1" dirty="0" err="1" smtClean="0">
                <a:solidFill>
                  <a:srgbClr val="002060"/>
                </a:solidFill>
              </a:rPr>
              <a:t>Al+S</a:t>
            </a:r>
            <a:r>
              <a:rPr lang="en-US" sz="3600" b="1" dirty="0" smtClean="0">
                <a:solidFill>
                  <a:srgbClr val="002060"/>
                </a:solidFill>
              </a:rPr>
              <a:t>=         </a:t>
            </a:r>
            <a:r>
              <a:rPr lang="en-US" sz="3600" b="1" dirty="0" err="1" smtClean="0">
                <a:solidFill>
                  <a:srgbClr val="002060"/>
                </a:solidFill>
              </a:rPr>
              <a:t>Zn+S</a:t>
            </a:r>
            <a:r>
              <a:rPr lang="en-US" sz="3600" b="1" dirty="0" smtClean="0">
                <a:solidFill>
                  <a:srgbClr val="002060"/>
                </a:solidFill>
              </a:rPr>
              <a:t> =      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ru-RU" sz="3600" b="1" dirty="0" smtClean="0">
                <a:solidFill>
                  <a:srgbClr val="002060"/>
                </a:solidFill>
              </a:rPr>
              <a:t>г)   с водородом</a:t>
            </a:r>
            <a:r>
              <a:rPr lang="en-US" sz="3600" b="1" dirty="0" smtClean="0">
                <a:solidFill>
                  <a:srgbClr val="002060"/>
                </a:solidFill>
              </a:rPr>
              <a:t>   Ca+H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=          Na + H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=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ru-RU" sz="3600" b="1" dirty="0" err="1" smtClean="0">
                <a:solidFill>
                  <a:srgbClr val="002060"/>
                </a:solidFill>
              </a:rPr>
              <a:t>д</a:t>
            </a:r>
            <a:r>
              <a:rPr lang="ru-RU" sz="3600" b="1" dirty="0" smtClean="0">
                <a:solidFill>
                  <a:srgbClr val="002060"/>
                </a:solidFill>
              </a:rPr>
              <a:t>)   с углеродом</a:t>
            </a:r>
            <a:r>
              <a:rPr lang="en-US" sz="3600" b="1" dirty="0" smtClean="0">
                <a:solidFill>
                  <a:srgbClr val="002060"/>
                </a:solidFill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</a:rPr>
              <a:t>Ca+C</a:t>
            </a:r>
            <a:r>
              <a:rPr lang="en-US" sz="3600" b="1" dirty="0" smtClean="0">
                <a:solidFill>
                  <a:srgbClr val="002060"/>
                </a:solidFill>
              </a:rPr>
              <a:t> =          Al + </a:t>
            </a:r>
            <a:r>
              <a:rPr lang="ru-RU" sz="3600" b="1" dirty="0" smtClean="0">
                <a:solidFill>
                  <a:srgbClr val="002060"/>
                </a:solidFill>
              </a:rPr>
              <a:t>С</a:t>
            </a:r>
            <a:r>
              <a:rPr lang="en-US" sz="3600" b="1" dirty="0" smtClean="0">
                <a:solidFill>
                  <a:srgbClr val="002060"/>
                </a:solidFill>
              </a:rPr>
              <a:t>=</a:t>
            </a:r>
          </a:p>
          <a:p>
            <a:pPr marL="514350" indent="-514350"/>
            <a:endParaRPr lang="ru-RU" sz="3200" b="1" baseline="-25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478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ru-RU" sz="4000" b="1" dirty="0" smtClean="0">
                <a:solidFill>
                  <a:srgbClr val="C00000"/>
                </a:solidFill>
              </a:rPr>
              <a:t>Химические свойства металлов</a:t>
            </a:r>
            <a:r>
              <a:rPr lang="en-US" sz="4000" b="1" dirty="0" smtClean="0">
                <a:solidFill>
                  <a:srgbClr val="C00000"/>
                </a:solidFill>
              </a:rPr>
              <a:t>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6753"/>
            <a:ext cx="8820472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2) </a:t>
            </a:r>
            <a:r>
              <a:rPr lang="ru-RU" sz="3600" b="1" dirty="0" smtClean="0">
                <a:solidFill>
                  <a:srgbClr val="002060"/>
                </a:solidFill>
              </a:rPr>
              <a:t>Взаимодействие со сложными веществами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а)  с водой</a:t>
            </a:r>
            <a:r>
              <a:rPr lang="en-US" sz="3600" b="1" dirty="0" smtClean="0">
                <a:solidFill>
                  <a:srgbClr val="002060"/>
                </a:solidFill>
              </a:rPr>
              <a:t>        2Na+2H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O=2NaOH+H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Ca+H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O=</a:t>
            </a:r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             Mg+H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O=          Al+H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O=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б)   с кислотами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      </a:t>
            </a:r>
            <a:r>
              <a:rPr lang="en-US" sz="3600" b="1" dirty="0" err="1" smtClean="0">
                <a:solidFill>
                  <a:srgbClr val="002060"/>
                </a:solidFill>
              </a:rPr>
              <a:t>Fe+HCl</a:t>
            </a:r>
            <a:r>
              <a:rPr lang="en-US" sz="3600" b="1" dirty="0" smtClean="0">
                <a:solidFill>
                  <a:srgbClr val="002060"/>
                </a:solidFill>
              </a:rPr>
              <a:t>=                   Cu+HNO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3600" b="1" dirty="0" smtClean="0">
                <a:solidFill>
                  <a:srgbClr val="002060"/>
                </a:solidFill>
              </a:rPr>
              <a:t>(k)=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      Al+H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SO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</a:rPr>
              <a:t>=              Ca+H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SO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</a:rPr>
              <a:t>(k)=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в)   с солями менее активных металлов 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      Fe+CuSO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</a:rPr>
              <a:t>=             NiSO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</a:rPr>
              <a:t>+Al=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       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  </a:t>
            </a:r>
          </a:p>
          <a:p>
            <a:endParaRPr lang="en-US" sz="3200" b="1" baseline="-25000" dirty="0" smtClean="0">
              <a:solidFill>
                <a:srgbClr val="002060"/>
              </a:solidFill>
            </a:endParaRPr>
          </a:p>
          <a:p>
            <a:endParaRPr lang="en-US" sz="3200" b="1" baseline="-25000" dirty="0" smtClean="0">
              <a:solidFill>
                <a:srgbClr val="002060"/>
              </a:solidFill>
            </a:endParaRPr>
          </a:p>
          <a:p>
            <a:endParaRPr lang="ru-RU" sz="3200" b="1" baseline="-25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278092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baseline="-25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0"/>
            <a:ext cx="9324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Запишите уравнения реакций, соответствующих    следующим превращениям: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а) </a:t>
            </a:r>
            <a:r>
              <a:rPr lang="ru-RU" sz="3200" b="1" dirty="0" err="1" smtClean="0">
                <a:solidFill>
                  <a:srgbClr val="002060"/>
                </a:solidFill>
              </a:rPr>
              <a:t>Сu</a:t>
            </a:r>
            <a:r>
              <a:rPr lang="ru-RU" sz="3200" b="1" dirty="0" smtClean="0">
                <a:solidFill>
                  <a:srgbClr val="002060"/>
                </a:solidFill>
              </a:rPr>
              <a:t>→ </a:t>
            </a:r>
            <a:r>
              <a:rPr lang="ru-RU" sz="3200" b="1" dirty="0" err="1" smtClean="0">
                <a:solidFill>
                  <a:srgbClr val="002060"/>
                </a:solidFill>
              </a:rPr>
              <a:t>Сu</a:t>
            </a:r>
            <a:r>
              <a:rPr lang="ru-RU" sz="3200" b="1" dirty="0" smtClean="0">
                <a:solidFill>
                  <a:srgbClr val="002060"/>
                </a:solidFill>
              </a:rPr>
              <a:t>(NO</a:t>
            </a:r>
            <a:r>
              <a:rPr lang="ru-RU" sz="3200" b="1" baseline="-25000" dirty="0" smtClean="0">
                <a:solidFill>
                  <a:srgbClr val="002060"/>
                </a:solidFill>
              </a:rPr>
              <a:t>3</a:t>
            </a:r>
            <a:r>
              <a:rPr lang="ru-RU" sz="3200" b="1" dirty="0" smtClean="0">
                <a:solidFill>
                  <a:srgbClr val="002060"/>
                </a:solidFill>
              </a:rPr>
              <a:t>)</a:t>
            </a:r>
            <a:r>
              <a:rPr lang="ru-RU" sz="3200" b="1" baseline="-25000" dirty="0" smtClean="0">
                <a:solidFill>
                  <a:srgbClr val="002060"/>
                </a:solidFill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</a:rPr>
              <a:t> →</a:t>
            </a:r>
            <a:r>
              <a:rPr lang="ru-RU" sz="3200" b="1" dirty="0" err="1" smtClean="0">
                <a:solidFill>
                  <a:srgbClr val="002060"/>
                </a:solidFill>
              </a:rPr>
              <a:t>СuО</a:t>
            </a:r>
            <a:r>
              <a:rPr lang="ru-RU" sz="3200" b="1" dirty="0" smtClean="0">
                <a:solidFill>
                  <a:srgbClr val="002060"/>
                </a:solidFill>
              </a:rPr>
              <a:t>→ СuSO</a:t>
            </a:r>
            <a:r>
              <a:rPr lang="ru-RU" sz="3200" b="1" baseline="-25000" dirty="0" smtClean="0">
                <a:solidFill>
                  <a:srgbClr val="002060"/>
                </a:solidFill>
              </a:rPr>
              <a:t>4</a:t>
            </a:r>
            <a:r>
              <a:rPr lang="ru-RU" sz="3200" b="1" dirty="0" smtClean="0">
                <a:solidFill>
                  <a:srgbClr val="002060"/>
                </a:solidFill>
              </a:rPr>
              <a:t> →</a:t>
            </a:r>
            <a:r>
              <a:rPr lang="ru-RU" sz="3200" b="1" dirty="0" err="1" smtClean="0">
                <a:solidFill>
                  <a:srgbClr val="002060"/>
                </a:solidFill>
              </a:rPr>
              <a:t>Сu</a:t>
            </a:r>
            <a:r>
              <a:rPr lang="ru-RU" sz="3200" b="1" dirty="0" smtClean="0">
                <a:solidFill>
                  <a:srgbClr val="002060"/>
                </a:solidFill>
              </a:rPr>
              <a:t>(ОН)</a:t>
            </a:r>
            <a:r>
              <a:rPr lang="ru-RU" sz="3200" b="1" baseline="-25000" dirty="0" smtClean="0">
                <a:solidFill>
                  <a:srgbClr val="002060"/>
                </a:solidFill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б) </a:t>
            </a:r>
            <a:r>
              <a:rPr lang="ru-RU" sz="3200" b="1" dirty="0" err="1" smtClean="0">
                <a:solidFill>
                  <a:srgbClr val="002060"/>
                </a:solidFill>
              </a:rPr>
              <a:t>ZnS</a:t>
            </a:r>
            <a:r>
              <a:rPr lang="ru-RU" sz="3200" b="1" dirty="0" smtClean="0">
                <a:solidFill>
                  <a:srgbClr val="002060"/>
                </a:solidFill>
              </a:rPr>
              <a:t>→ </a:t>
            </a:r>
            <a:r>
              <a:rPr lang="ru-RU" sz="3200" b="1" dirty="0" err="1" smtClean="0">
                <a:solidFill>
                  <a:srgbClr val="002060"/>
                </a:solidFill>
              </a:rPr>
              <a:t>ZnO</a:t>
            </a:r>
            <a:r>
              <a:rPr lang="ru-RU" sz="3200" b="1" dirty="0" smtClean="0">
                <a:solidFill>
                  <a:srgbClr val="002060"/>
                </a:solidFill>
              </a:rPr>
              <a:t> →ZnSO</a:t>
            </a:r>
            <a:r>
              <a:rPr lang="ru-RU" sz="3200" b="1" baseline="-25000" dirty="0" smtClean="0">
                <a:solidFill>
                  <a:srgbClr val="002060"/>
                </a:solidFill>
              </a:rPr>
              <a:t>4</a:t>
            </a:r>
            <a:r>
              <a:rPr lang="ru-RU" sz="3200" b="1" dirty="0" smtClean="0">
                <a:solidFill>
                  <a:srgbClr val="002060"/>
                </a:solidFill>
              </a:rPr>
              <a:t> →</a:t>
            </a:r>
            <a:r>
              <a:rPr lang="ru-RU" sz="3200" b="1" dirty="0" err="1" smtClean="0">
                <a:solidFill>
                  <a:srgbClr val="002060"/>
                </a:solidFill>
              </a:rPr>
              <a:t>Zn</a:t>
            </a:r>
            <a:r>
              <a:rPr lang="ru-RU" sz="3200" b="1" dirty="0" smtClean="0">
                <a:solidFill>
                  <a:srgbClr val="002060"/>
                </a:solidFill>
              </a:rPr>
              <a:t>(OH)</a:t>
            </a:r>
            <a:r>
              <a:rPr lang="ru-RU" sz="3200" b="1" baseline="-25000" dirty="0" smtClean="0">
                <a:solidFill>
                  <a:srgbClr val="002060"/>
                </a:solidFill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</a:rPr>
              <a:t> →</a:t>
            </a:r>
            <a:r>
              <a:rPr lang="ru-RU" sz="3200" b="1" dirty="0" err="1" smtClean="0">
                <a:solidFill>
                  <a:srgbClr val="002060"/>
                </a:solidFill>
              </a:rPr>
              <a:t>ZnO</a:t>
            </a:r>
            <a:r>
              <a:rPr lang="ru-RU" sz="3200" b="1" dirty="0" smtClean="0">
                <a:solidFill>
                  <a:srgbClr val="002060"/>
                </a:solidFill>
              </a:rPr>
              <a:t>→ </a:t>
            </a:r>
            <a:r>
              <a:rPr lang="ru-RU" sz="3200" b="1" dirty="0" err="1" smtClean="0">
                <a:solidFill>
                  <a:srgbClr val="002060"/>
                </a:solidFill>
              </a:rPr>
              <a:t>Zn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в) </a:t>
            </a:r>
            <a:r>
              <a:rPr lang="ru-RU" sz="3200" b="1" dirty="0" err="1" smtClean="0">
                <a:solidFill>
                  <a:srgbClr val="002060"/>
                </a:solidFill>
              </a:rPr>
              <a:t>Fe</a:t>
            </a:r>
            <a:r>
              <a:rPr lang="ru-RU" sz="3200" b="1" dirty="0" smtClean="0">
                <a:solidFill>
                  <a:srgbClr val="002060"/>
                </a:solidFill>
              </a:rPr>
              <a:t>→ </a:t>
            </a:r>
            <a:r>
              <a:rPr lang="ru-RU" sz="3200" b="1" dirty="0" err="1" smtClean="0">
                <a:solidFill>
                  <a:srgbClr val="002060"/>
                </a:solidFill>
              </a:rPr>
              <a:t>FeS</a:t>
            </a:r>
            <a:r>
              <a:rPr lang="ru-RU" sz="3200" b="1" dirty="0" smtClean="0">
                <a:solidFill>
                  <a:srgbClr val="002060"/>
                </a:solidFill>
              </a:rPr>
              <a:t>→ FeCl</a:t>
            </a:r>
            <a:r>
              <a:rPr lang="ru-RU" sz="3200" b="1" baseline="-25000" dirty="0" smtClean="0">
                <a:solidFill>
                  <a:srgbClr val="002060"/>
                </a:solidFill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</a:rPr>
              <a:t> → FeCl</a:t>
            </a:r>
            <a:r>
              <a:rPr lang="ru-RU" sz="3200" b="1" baseline="-25000" dirty="0" smtClean="0">
                <a:solidFill>
                  <a:srgbClr val="002060"/>
                </a:solidFill>
              </a:rPr>
              <a:t>3</a:t>
            </a:r>
            <a:r>
              <a:rPr lang="ru-RU" sz="3200" b="1" dirty="0" smtClean="0">
                <a:solidFill>
                  <a:srgbClr val="002060"/>
                </a:solidFill>
              </a:rPr>
              <a:t> →</a:t>
            </a:r>
            <a:r>
              <a:rPr lang="ru-RU" sz="3200" b="1" dirty="0" err="1" smtClean="0">
                <a:solidFill>
                  <a:srgbClr val="002060"/>
                </a:solidFill>
              </a:rPr>
              <a:t>Fe</a:t>
            </a:r>
            <a:r>
              <a:rPr lang="ru-RU" sz="3200" b="1" dirty="0" smtClean="0">
                <a:solidFill>
                  <a:srgbClr val="002060"/>
                </a:solidFill>
              </a:rPr>
              <a:t>(OH)</a:t>
            </a:r>
            <a:r>
              <a:rPr lang="ru-RU" sz="3200" b="1" baseline="-25000" dirty="0" smtClean="0">
                <a:solidFill>
                  <a:srgbClr val="002060"/>
                </a:solidFill>
              </a:rPr>
              <a:t>3</a:t>
            </a:r>
            <a:r>
              <a:rPr lang="ru-RU" sz="3200" b="1" dirty="0" smtClean="0">
                <a:solidFill>
                  <a:srgbClr val="002060"/>
                </a:solidFill>
              </a:rPr>
              <a:t> → Fe</a:t>
            </a:r>
            <a:r>
              <a:rPr lang="ru-RU" sz="3200" b="1" baseline="-25000" dirty="0" smtClean="0">
                <a:solidFill>
                  <a:srgbClr val="002060"/>
                </a:solidFill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</a:rPr>
              <a:t>O</a:t>
            </a:r>
            <a:r>
              <a:rPr lang="ru-RU" sz="3200" b="1" baseline="-25000" dirty="0" smtClean="0">
                <a:solidFill>
                  <a:srgbClr val="002060"/>
                </a:solidFill>
              </a:rPr>
              <a:t>3</a:t>
            </a:r>
            <a:r>
              <a:rPr lang="ru-RU" sz="3200" b="1" dirty="0" smtClean="0">
                <a:solidFill>
                  <a:srgbClr val="002060"/>
                </a:solidFill>
              </a:rPr>
              <a:t> →FePO</a:t>
            </a:r>
            <a:r>
              <a:rPr lang="ru-RU" sz="3200" b="1" baseline="-25000" dirty="0" smtClean="0">
                <a:solidFill>
                  <a:srgbClr val="002060"/>
                </a:solidFill>
              </a:rPr>
              <a:t>4</a:t>
            </a:r>
            <a:r>
              <a:rPr lang="ru-RU" sz="3200" b="1" dirty="0" smtClean="0">
                <a:solidFill>
                  <a:srgbClr val="002060"/>
                </a:solidFill>
              </a:rPr>
              <a:t>;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3041571"/>
            <a:ext cx="89644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                             Задача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Барий получают </a:t>
            </a:r>
            <a:r>
              <a:rPr lang="ru-RU" sz="3200" b="1" dirty="0" err="1" smtClean="0">
                <a:solidFill>
                  <a:srgbClr val="002060"/>
                </a:solidFill>
              </a:rPr>
              <a:t>алюмотермическим</a:t>
            </a:r>
            <a:r>
              <a:rPr lang="ru-RU" sz="3200" b="1" dirty="0" smtClean="0">
                <a:solidFill>
                  <a:srgbClr val="002060"/>
                </a:solidFill>
              </a:rPr>
              <a:t> восстановлением оксида бария. Какая масса бария будет получена при взаимодействии оксидного концентрата массой 600 г (массовая доля </a:t>
            </a:r>
            <a:r>
              <a:rPr lang="ru-RU" sz="3200" b="1" dirty="0" err="1" smtClean="0">
                <a:solidFill>
                  <a:srgbClr val="002060"/>
                </a:solidFill>
              </a:rPr>
              <a:t>BaO</a:t>
            </a:r>
            <a:r>
              <a:rPr lang="ru-RU" sz="3200" b="1" dirty="0" smtClean="0">
                <a:solidFill>
                  <a:srgbClr val="002060"/>
                </a:solidFill>
              </a:rPr>
              <a:t> 91,8%) с техническим алюминием массой 100 г (массовая доля алюминия 98,55%)?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8924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882047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Задания для самостоятельной работы</a:t>
            </a:r>
          </a:p>
          <a:p>
            <a:r>
              <a:rPr lang="ru-RU" sz="2800" b="1" dirty="0" smtClean="0">
                <a:solidFill>
                  <a:srgbClr val="4C143D"/>
                </a:solidFill>
              </a:rPr>
              <a:t>1.</a:t>
            </a:r>
          </a:p>
          <a:p>
            <a:endParaRPr lang="ru-RU" sz="2800" b="1" dirty="0" smtClean="0">
              <a:solidFill>
                <a:srgbClr val="4C143D"/>
              </a:solidFill>
            </a:endParaRPr>
          </a:p>
          <a:p>
            <a:r>
              <a:rPr lang="ru-RU" sz="2800" b="1" dirty="0" smtClean="0">
                <a:solidFill>
                  <a:srgbClr val="4C143D"/>
                </a:solidFill>
              </a:rPr>
              <a:t>2.</a:t>
            </a:r>
          </a:p>
          <a:p>
            <a:endParaRPr lang="ru-RU" sz="2800" b="1" dirty="0" smtClean="0">
              <a:solidFill>
                <a:srgbClr val="4C143D"/>
              </a:solidFill>
            </a:endParaRPr>
          </a:p>
          <a:p>
            <a:r>
              <a:rPr lang="ru-RU" sz="2800" b="1" smtClean="0">
                <a:solidFill>
                  <a:srgbClr val="4C143D"/>
                </a:solidFill>
              </a:rPr>
              <a:t>3.</a:t>
            </a:r>
            <a:endParaRPr lang="ru-RU" sz="2800" b="1" dirty="0" smtClean="0">
              <a:solidFill>
                <a:srgbClr val="4C143D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836712"/>
            <a:ext cx="5363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 информации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20486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70294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0"/>
            <a:ext cx="74074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Общая характеристика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3200" b="1" dirty="0" smtClean="0">
                <a:solidFill>
                  <a:srgbClr val="002060"/>
                </a:solidFill>
              </a:rPr>
              <a:t>Цель урока:</a:t>
            </a:r>
          </a:p>
          <a:p>
            <a:pPr marL="457200" indent="-457200" algn="ctr"/>
            <a:r>
              <a:rPr lang="ru-RU" sz="3200" b="1" dirty="0" smtClean="0">
                <a:solidFill>
                  <a:srgbClr val="002060"/>
                </a:solidFill>
              </a:rPr>
              <a:t>дать общую характеристику металлов и способов их получения  на основе строения атомов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Sveta\Desktop\химия\Photo\ме и сплавы\L04p1p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293096"/>
            <a:ext cx="3131841" cy="2564904"/>
          </a:xfrm>
          <a:prstGeom prst="rect">
            <a:avLst/>
          </a:prstGeom>
          <a:noFill/>
        </p:spPr>
      </p:pic>
      <p:pic>
        <p:nvPicPr>
          <p:cNvPr id="1026" name="Picture 2" descr="C:\Users\Sveta\Desktop\химия\Photo\ме и сплавы\L04w1p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93096"/>
            <a:ext cx="3347864" cy="2564904"/>
          </a:xfrm>
          <a:prstGeom prst="rect">
            <a:avLst/>
          </a:prstGeom>
          <a:noFill/>
        </p:spPr>
      </p:pic>
      <p:pic>
        <p:nvPicPr>
          <p:cNvPr id="1027" name="Picture 3" descr="C:\Users\Sveta\Desktop\химия\Photo\ме и сплавы\L04p2p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708" y="4293096"/>
            <a:ext cx="3147153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476672"/>
            <a:ext cx="383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урока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628800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Строение атомов металлов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Нахождение в природе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Способы получения  металлов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Физические свойства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Химические свойства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Sveta\Desktop\химия\Photo\ме и сплавы\L04p1p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293096"/>
            <a:ext cx="3131841" cy="2564904"/>
          </a:xfrm>
          <a:prstGeom prst="rect">
            <a:avLst/>
          </a:prstGeom>
          <a:noFill/>
        </p:spPr>
      </p:pic>
      <p:pic>
        <p:nvPicPr>
          <p:cNvPr id="1026" name="Picture 2" descr="C:\Users\Sveta\Desktop\химия\Photo\ме и сплавы\L04w1p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93096"/>
            <a:ext cx="3347864" cy="2564904"/>
          </a:xfrm>
          <a:prstGeom prst="rect">
            <a:avLst/>
          </a:prstGeom>
          <a:noFill/>
        </p:spPr>
      </p:pic>
      <p:pic>
        <p:nvPicPr>
          <p:cNvPr id="1027" name="Picture 3" descr="C:\Users\Sveta\Desktop\химия\Photo\ме и сплавы\L04p2p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708" y="4293096"/>
            <a:ext cx="3147153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67433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ru-RU" sz="4000" b="1" dirty="0" smtClean="0">
                <a:solidFill>
                  <a:srgbClr val="C00000"/>
                </a:solidFill>
              </a:rPr>
              <a:t>Строение атомов металлов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Задание.  Составьте электронные схемы атомов 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 натрия, кальция и алюминия.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 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204864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Na     2e, 8e,</a:t>
            </a:r>
            <a:r>
              <a:rPr lang="en-US" sz="4000" b="1" u="sng" dirty="0" smtClean="0">
                <a:solidFill>
                  <a:srgbClr val="002060"/>
                </a:solidFill>
              </a:rPr>
              <a:t>1e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Ca     2e, 8e, 8e,</a:t>
            </a:r>
            <a:r>
              <a:rPr lang="en-US" sz="4000" b="1" u="sng" dirty="0" smtClean="0">
                <a:solidFill>
                  <a:srgbClr val="002060"/>
                </a:solidFill>
              </a:rPr>
              <a:t>2e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Al      2e, 8e,</a:t>
            </a:r>
            <a:r>
              <a:rPr lang="en-US" sz="4000" b="1" u="sng" dirty="0" smtClean="0">
                <a:solidFill>
                  <a:srgbClr val="002060"/>
                </a:solidFill>
              </a:rPr>
              <a:t>3e</a:t>
            </a:r>
            <a:endParaRPr lang="ru-RU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437112"/>
            <a:ext cx="8748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 внешнем энергетическом уровне атомов металлов находится 1-3 (реже4 электрона), поэтому металлы в химических реакциях выступают в роли восстановителей, отдавая электроны.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a\Desktop\химия\неорганика и основы химии\металлы\L03p2p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456384" cy="2592288"/>
          </a:xfrm>
          <a:prstGeom prst="rect">
            <a:avLst/>
          </a:prstGeom>
          <a:noFill/>
        </p:spPr>
      </p:pic>
      <p:pic>
        <p:nvPicPr>
          <p:cNvPr id="1027" name="Picture 3" descr="C:\Users\Sveta\Desktop\химия\неорганика и основы химии\металлы\L03p8p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3456384" cy="2592288"/>
          </a:xfrm>
          <a:prstGeom prst="rect">
            <a:avLst/>
          </a:prstGeom>
          <a:noFill/>
        </p:spPr>
      </p:pic>
      <p:pic>
        <p:nvPicPr>
          <p:cNvPr id="1028" name="Picture 4" descr="C:\Users\Sveta\Desktop\химия\неорганика и основы химии\металлы\L03p2p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933056"/>
            <a:ext cx="3449960" cy="2587470"/>
          </a:xfrm>
          <a:prstGeom prst="rect">
            <a:avLst/>
          </a:prstGeom>
          <a:noFill/>
        </p:spPr>
      </p:pic>
      <p:pic>
        <p:nvPicPr>
          <p:cNvPr id="1030" name="Picture 6" descr="C:\Users\Sveta\Desktop\химия\неорганика и основы химии\металлы\L03p2p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3329946" cy="24974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292494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Ртуть                                                             Медь</a:t>
            </a:r>
          </a:p>
          <a:p>
            <a:r>
              <a:rPr lang="ru-RU" sz="2800" b="1" dirty="0" smtClean="0"/>
              <a:t>Железо                                                         Золото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5931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ru-RU" sz="4000" b="1" dirty="0" smtClean="0">
                <a:solidFill>
                  <a:srgbClr val="C00000"/>
                </a:solidFill>
              </a:rPr>
              <a:t>2. Нахождение в природе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а)   </a:t>
            </a:r>
            <a:r>
              <a:rPr lang="ru-RU" sz="3200" b="1" dirty="0" smtClean="0">
                <a:solidFill>
                  <a:srgbClr val="C00000"/>
                </a:solidFill>
              </a:rPr>
              <a:t>в самородном виде    </a:t>
            </a:r>
            <a:r>
              <a:rPr lang="en-US" sz="3200" b="1" dirty="0" smtClean="0">
                <a:solidFill>
                  <a:srgbClr val="002060"/>
                </a:solidFill>
              </a:rPr>
              <a:t>Au, Pt, Hg, Ag</a:t>
            </a:r>
          </a:p>
          <a:p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б)  </a:t>
            </a:r>
            <a:r>
              <a:rPr lang="ru-RU" sz="3200" b="1" dirty="0" smtClean="0">
                <a:solidFill>
                  <a:srgbClr val="C00000"/>
                </a:solidFill>
              </a:rPr>
              <a:t>в виде соединений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оксидов 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CuO</a:t>
            </a:r>
            <a:r>
              <a:rPr lang="en-US" sz="3200" b="1" dirty="0" smtClean="0">
                <a:solidFill>
                  <a:srgbClr val="002060"/>
                </a:solidFill>
              </a:rPr>
              <a:t>,  </a:t>
            </a:r>
            <a:r>
              <a:rPr lang="en-US" sz="3200" b="1" dirty="0" err="1" smtClean="0">
                <a:solidFill>
                  <a:srgbClr val="002060"/>
                </a:solidFill>
              </a:rPr>
              <a:t>PbO</a:t>
            </a:r>
            <a:r>
              <a:rPr lang="en-US" sz="3200" b="1" dirty="0" smtClean="0">
                <a:solidFill>
                  <a:srgbClr val="002060"/>
                </a:solidFill>
              </a:rPr>
              <a:t>, Fe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O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</a:rPr>
              <a:t>,  Al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O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3</a:t>
            </a:r>
            <a:endParaRPr lang="ru-RU" sz="3200" b="1" baseline="-25000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сульфидов</a:t>
            </a: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</a:rPr>
              <a:t>CuS</a:t>
            </a:r>
            <a:r>
              <a:rPr lang="en-US" sz="3200" b="1" dirty="0" smtClean="0">
                <a:solidFill>
                  <a:srgbClr val="002060"/>
                </a:solidFill>
              </a:rPr>
              <a:t>,  </a:t>
            </a:r>
            <a:r>
              <a:rPr lang="en-US" sz="3200" b="1" dirty="0" err="1" smtClean="0">
                <a:solidFill>
                  <a:srgbClr val="002060"/>
                </a:solidFill>
              </a:rPr>
              <a:t>PbS</a:t>
            </a:r>
            <a:r>
              <a:rPr lang="en-US" sz="3200" b="1" dirty="0" smtClean="0">
                <a:solidFill>
                  <a:srgbClr val="002060"/>
                </a:solidFill>
              </a:rPr>
              <a:t>,  </a:t>
            </a:r>
            <a:r>
              <a:rPr lang="en-US" sz="3200" b="1" dirty="0" err="1" smtClean="0">
                <a:solidFill>
                  <a:srgbClr val="002060"/>
                </a:solidFill>
              </a:rPr>
              <a:t>FeS</a:t>
            </a:r>
            <a:r>
              <a:rPr lang="en-US" sz="3200" b="1" dirty="0" smtClean="0">
                <a:solidFill>
                  <a:srgbClr val="002060"/>
                </a:solidFill>
              </a:rPr>
              <a:t>,  FeS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,  </a:t>
            </a:r>
            <a:r>
              <a:rPr lang="en-US" sz="3200" b="1" dirty="0" err="1" smtClean="0">
                <a:solidFill>
                  <a:srgbClr val="002060"/>
                </a:solidFill>
              </a:rPr>
              <a:t>ZnS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сульфатов</a:t>
            </a:r>
            <a:r>
              <a:rPr lang="en-US" sz="3200" b="1" dirty="0" smtClean="0">
                <a:solidFill>
                  <a:srgbClr val="002060"/>
                </a:solidFill>
              </a:rPr>
              <a:t>  CaSO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</a:rPr>
              <a:t>,  Na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SO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</a:rPr>
              <a:t>, BaSO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4</a:t>
            </a:r>
            <a:endParaRPr lang="ru-RU" sz="3200" b="1" baseline="-25000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нитратов</a:t>
            </a:r>
            <a:r>
              <a:rPr lang="en-US" sz="3200" b="1" dirty="0" smtClean="0">
                <a:solidFill>
                  <a:srgbClr val="002060"/>
                </a:solidFill>
              </a:rPr>
              <a:t>   KNO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</a:rPr>
              <a:t>, NaNO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карбонатов</a:t>
            </a:r>
            <a:r>
              <a:rPr lang="en-US" sz="3200" b="1" dirty="0" smtClean="0">
                <a:solidFill>
                  <a:srgbClr val="002060"/>
                </a:solidFill>
              </a:rPr>
              <a:t>  CaCO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</a:rPr>
              <a:t>,  MgCO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3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       </a:t>
            </a:r>
            <a:r>
              <a:rPr lang="ru-RU" sz="3200" b="1" dirty="0" smtClean="0">
                <a:solidFill>
                  <a:srgbClr val="002060"/>
                </a:solidFill>
              </a:rPr>
              <a:t>фосфатов   </a:t>
            </a:r>
            <a:r>
              <a:rPr lang="en-US" sz="3200" b="1" dirty="0" smtClean="0">
                <a:solidFill>
                  <a:srgbClr val="002060"/>
                </a:solidFill>
              </a:rPr>
              <a:t>Ca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</a:rPr>
              <a:t>(PO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</a:rPr>
              <a:t>)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, Ca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</a:rPr>
              <a:t>(PO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</a:rPr>
              <a:t>)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*Ca(OH)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2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       </a:t>
            </a:r>
            <a:r>
              <a:rPr lang="ru-RU" sz="3200" b="1" dirty="0" smtClean="0">
                <a:solidFill>
                  <a:srgbClr val="002060"/>
                </a:solidFill>
              </a:rPr>
              <a:t>хлоридов</a:t>
            </a: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</a:rPr>
              <a:t>NaCl</a:t>
            </a:r>
            <a:r>
              <a:rPr 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KCl</a:t>
            </a:r>
            <a:r>
              <a:rPr lang="en-US" sz="3200" b="1" dirty="0" smtClean="0">
                <a:solidFill>
                  <a:srgbClr val="002060"/>
                </a:solidFill>
              </a:rPr>
              <a:t>, CaCl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, MgCl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2 </a:t>
            </a:r>
            <a:endParaRPr lang="ru-RU" sz="3200" b="1" baseline="-25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751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3. Способы получения  металлов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47664" y="692696"/>
            <a:ext cx="936104" cy="648072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644008" y="620688"/>
            <a:ext cx="0" cy="3024336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56176" y="620688"/>
            <a:ext cx="1080120" cy="648072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51520" y="1412776"/>
            <a:ext cx="3672408" cy="25202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ПИРОМЕТАЛЛУРГИЯ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CuO+C</a:t>
            </a:r>
            <a:r>
              <a:rPr lang="en-US" sz="2800" b="1" dirty="0" smtClean="0">
                <a:solidFill>
                  <a:srgbClr val="002060"/>
                </a:solidFill>
              </a:rPr>
              <a:t>=</a:t>
            </a:r>
            <a:r>
              <a:rPr lang="en-US" sz="2800" b="1" dirty="0" err="1" smtClean="0">
                <a:solidFill>
                  <a:srgbClr val="002060"/>
                </a:solidFill>
              </a:rPr>
              <a:t>Cu+CO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WO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</a:rPr>
              <a:t>+3H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=W+3H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O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Cr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O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</a:rPr>
              <a:t>+2Al=2Cr+Al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O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3</a:t>
            </a:r>
            <a:endParaRPr lang="ru-RU" sz="2800" b="1" baseline="-25000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11760" y="4049688"/>
            <a:ext cx="4680520" cy="28083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ЭЛЕКТРОМЕТАЛЛУРГИЯ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2NaCl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           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2Na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+ Cl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           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2040" y="1412776"/>
            <a:ext cx="4211960" cy="24482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ГИДРОМЕТАЛЛУРГИЯ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CuO+H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SO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</a:rPr>
              <a:t>=CuSO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</a:rPr>
              <a:t>+H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O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CuSO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</a:rPr>
              <a:t>+Fe=FeSO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</a:rPr>
              <a:t>+Cu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7704" y="21328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t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79712" y="2564904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79712" y="2996952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923928" y="5661248"/>
            <a:ext cx="108012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63888" y="508518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электролиз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1. Составьте уравнения реакций промышленных способов получения металлов: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     а) цинка из сульфида цинка;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     б) калия из хлорида калия;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     в) железа из оксида железа(III);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      г) никеля из сульфата никеля.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him.1september.ru/2003/32/7-1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871296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86044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непрозрачные, твердые (кроме ртути)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 металлическая кристаллическая решетка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 имеют металлический блеск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электро</a:t>
            </a:r>
            <a:r>
              <a:rPr lang="ru-RU" sz="3200" b="1" dirty="0" smtClean="0">
                <a:solidFill>
                  <a:srgbClr val="002060"/>
                </a:solidFill>
              </a:rPr>
              <a:t>-  и теплопроводны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  ковкие, пластичные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  по температуре плавления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легкоплавкие</a:t>
            </a:r>
            <a:r>
              <a:rPr lang="en-US" sz="3200" b="1" dirty="0" smtClean="0">
                <a:solidFill>
                  <a:srgbClr val="002060"/>
                </a:solidFill>
              </a:rPr>
              <a:t>   Hg,  Cs, </a:t>
            </a:r>
            <a:r>
              <a:rPr lang="en-US" sz="3200" b="1" dirty="0" err="1" smtClean="0">
                <a:solidFill>
                  <a:srgbClr val="002060"/>
                </a:solidFill>
              </a:rPr>
              <a:t>Rb</a:t>
            </a:r>
            <a:r>
              <a:rPr lang="en-US" sz="3200" b="1" dirty="0" smtClean="0">
                <a:solidFill>
                  <a:srgbClr val="002060"/>
                </a:solidFill>
              </a:rPr>
              <a:t>, Fr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тугоплавкие</a:t>
            </a:r>
            <a:r>
              <a:rPr lang="en-US" sz="3200" b="1" dirty="0" smtClean="0">
                <a:solidFill>
                  <a:srgbClr val="002060"/>
                </a:solidFill>
              </a:rPr>
              <a:t>   W,  Os,  Re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  по твердости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мягкие  </a:t>
            </a:r>
            <a:r>
              <a:rPr lang="en-US" sz="3200" b="1" dirty="0" smtClean="0">
                <a:solidFill>
                  <a:srgbClr val="002060"/>
                </a:solidFill>
              </a:rPr>
              <a:t>Na, K,  Li, Fl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твердые</a:t>
            </a:r>
            <a:r>
              <a:rPr lang="en-US" sz="3200" b="1" dirty="0" smtClean="0">
                <a:solidFill>
                  <a:srgbClr val="002060"/>
                </a:solidFill>
              </a:rPr>
              <a:t>  Cr,  Ti</a:t>
            </a:r>
            <a:endParaRPr lang="ru-RU" sz="3200" dirty="0"/>
          </a:p>
        </p:txBody>
      </p:sp>
      <p:pic>
        <p:nvPicPr>
          <p:cNvPr id="2050" name="Picture 2" descr="C:\Users\Sveta\Desktop\химия\неорганика и основы химии\металлы\L03p1p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0138" y="4365104"/>
            <a:ext cx="3323862" cy="24928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Физические свойства металлов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Sveta\Desktop\химия\неорганика и основы химии\металлы\L03p8p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8096" y="1916832"/>
            <a:ext cx="2945904" cy="220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498</Words>
  <Application>Microsoft Office PowerPoint</Application>
  <PresentationFormat>Экран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23</cp:revision>
  <dcterms:created xsi:type="dcterms:W3CDTF">2012-03-14T14:36:07Z</dcterms:created>
  <dcterms:modified xsi:type="dcterms:W3CDTF">2012-03-28T17:09:11Z</dcterms:modified>
</cp:coreProperties>
</file>