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5" r:id="rId1"/>
  </p:sldMasterIdLst>
  <p:sldIdLst>
    <p:sldId id="276" r:id="rId2"/>
    <p:sldId id="259" r:id="rId3"/>
    <p:sldId id="256" r:id="rId4"/>
    <p:sldId id="279" r:id="rId5"/>
    <p:sldId id="278" r:id="rId6"/>
    <p:sldId id="257" r:id="rId7"/>
    <p:sldId id="258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3" r:id="rId23"/>
    <p:sldId id="281" r:id="rId24"/>
    <p:sldId id="282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6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1317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55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8637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99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30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9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2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6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6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0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2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8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7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4107" r:id="rId12"/>
    <p:sldLayoutId id="2147484108" r:id="rId13"/>
    <p:sldLayoutId id="2147484109" r:id="rId14"/>
    <p:sldLayoutId id="2147484110" r:id="rId15"/>
    <p:sldLayoutId id="21474841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91000"/>
            <a:ext cx="8229600" cy="198120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cs typeface="Times New Roman" pitchFamily="18" charset="0"/>
              </a:rPr>
              <a:t/>
            </a:r>
            <a:br>
              <a:rPr lang="ru-RU" sz="2000" b="1" dirty="0" smtClean="0">
                <a:cs typeface="Times New Roman" pitchFamily="18" charset="0"/>
              </a:rPr>
            </a:br>
            <a:r>
              <a:rPr lang="ru-RU" sz="2000" dirty="0" smtClean="0">
                <a:cs typeface="Times New Roman" pitchFamily="18" charset="0"/>
              </a:rPr>
              <a:t/>
            </a:r>
            <a:br>
              <a:rPr lang="ru-RU" sz="2000" dirty="0" smtClean="0"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</a:rPr>
              <a:t>Автор: Вивтоненко Елена Григорьевна,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учитель первой категории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МБОУ СОШ №4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г. Усинск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990600"/>
            <a:ext cx="55534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Calibri Light" panose="020F0302020204030204" pitchFamily="34" charset="0"/>
                <a:cs typeface="Times New Roman" panose="02020603050405020304" pitchFamily="18" charset="0"/>
              </a:rPr>
              <a:t>Классный час на тему: «</a:t>
            </a:r>
            <a:r>
              <a:rPr lang="ru-RU" sz="4400" b="1" i="1" dirty="0">
                <a:latin typeface="Calibri Light" panose="020F0302020204030204" pitchFamily="34" charset="0"/>
                <a:cs typeface="Times New Roman" panose="02020603050405020304" pitchFamily="18" charset="0"/>
              </a:rPr>
              <a:t>Мир профессий»</a:t>
            </a:r>
            <a:endParaRPr lang="ru-RU" sz="44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44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425" y="2514600"/>
            <a:ext cx="4121150" cy="20855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2931" y="63246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0003-002-Professii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0"/>
            <a:ext cx="5200961" cy="6812369"/>
          </a:xfrm>
          <a:prstGeom prst="rect">
            <a:avLst/>
          </a:prstGeom>
        </p:spPr>
      </p:pic>
      <p:pic>
        <p:nvPicPr>
          <p:cNvPr id="4" name="Рисунок 3" descr="0017-017-Professii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5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0010-009-Professii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0"/>
            <a:ext cx="5003800" cy="6892989"/>
          </a:xfrm>
          <a:prstGeom prst="rect">
            <a:avLst/>
          </a:prstGeom>
        </p:spPr>
      </p:pic>
      <p:pic>
        <p:nvPicPr>
          <p:cNvPr id="4" name="Рисунок 3" descr="0016-016-Professii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0018-017-Professii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049" y="51916"/>
            <a:ext cx="4667902" cy="6754168"/>
          </a:xfrm>
          <a:prstGeom prst="rect">
            <a:avLst/>
          </a:prstGeom>
        </p:spPr>
      </p:pic>
      <p:pic>
        <p:nvPicPr>
          <p:cNvPr id="4" name="Рисунок 3" descr="0014-014-Professii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4-004-Professii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03-003-Professii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13-013-Professii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19-019-Professii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21-021-Professii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6-006-Professii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11-011-Professii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Autofit/>
          </a:bodyPr>
          <a:lstStyle/>
          <a:p>
            <a:r>
              <a:rPr lang="ru-RU" sz="1700" i="1" dirty="0" smtClean="0">
                <a:latin typeface="Calibri Light" panose="020F0302020204030204" pitchFamily="34" charset="0"/>
              </a:rPr>
              <a:t>У </a:t>
            </a:r>
            <a:r>
              <a:rPr lang="ru-RU" sz="1700" i="1" dirty="0">
                <a:latin typeface="Calibri Light" panose="020F0302020204030204" pitchFamily="34" charset="0"/>
              </a:rPr>
              <a:t>каждого  дела</a:t>
            </a:r>
            <a:r>
              <a:rPr lang="ru-RU" sz="1700" dirty="0">
                <a:latin typeface="Calibri Light" panose="020F0302020204030204" pitchFamily="34" charset="0"/>
              </a:rPr>
              <a:t/>
            </a:r>
            <a:br>
              <a:rPr lang="ru-RU" sz="1700" dirty="0">
                <a:latin typeface="Calibri Light" panose="020F0302020204030204" pitchFamily="34" charset="0"/>
              </a:rPr>
            </a:br>
            <a:r>
              <a:rPr lang="ru-RU" sz="1700" i="1" dirty="0">
                <a:latin typeface="Calibri Light" panose="020F0302020204030204" pitchFamily="34" charset="0"/>
              </a:rPr>
              <a:t>Запах особый:</a:t>
            </a:r>
            <a:r>
              <a:rPr lang="ru-RU" sz="1700" dirty="0">
                <a:latin typeface="Calibri Light" panose="020F0302020204030204" pitchFamily="34" charset="0"/>
              </a:rPr>
              <a:t/>
            </a:r>
            <a:br>
              <a:rPr lang="ru-RU" sz="1700" dirty="0">
                <a:latin typeface="Calibri Light" panose="020F0302020204030204" pitchFamily="34" charset="0"/>
              </a:rPr>
            </a:br>
            <a:r>
              <a:rPr lang="ru-RU" sz="1700" i="1" dirty="0">
                <a:latin typeface="Calibri Light" panose="020F0302020204030204" pitchFamily="34" charset="0"/>
              </a:rPr>
              <a:t>В булочной пахнет</a:t>
            </a:r>
            <a:r>
              <a:rPr lang="ru-RU" sz="1700" dirty="0">
                <a:latin typeface="Calibri Light" panose="020F0302020204030204" pitchFamily="34" charset="0"/>
              </a:rPr>
              <a:t/>
            </a:r>
            <a:br>
              <a:rPr lang="ru-RU" sz="1700" dirty="0">
                <a:latin typeface="Calibri Light" panose="020F0302020204030204" pitchFamily="34" charset="0"/>
              </a:rPr>
            </a:br>
            <a:r>
              <a:rPr lang="ru-RU" sz="1700" i="1" dirty="0">
                <a:latin typeface="Calibri Light" panose="020F0302020204030204" pitchFamily="34" charset="0"/>
              </a:rPr>
              <a:t>Тестом и сдобой.</a:t>
            </a:r>
            <a:r>
              <a:rPr lang="ru-RU" sz="1700" dirty="0">
                <a:latin typeface="Calibri Light" panose="020F0302020204030204" pitchFamily="34" charset="0"/>
              </a:rPr>
              <a:t/>
            </a:r>
            <a:br>
              <a:rPr lang="ru-RU" sz="1700" dirty="0">
                <a:latin typeface="Calibri Light" panose="020F0302020204030204" pitchFamily="34" charset="0"/>
              </a:rPr>
            </a:br>
            <a:r>
              <a:rPr lang="ru-RU" sz="1700" i="1" dirty="0">
                <a:latin typeface="Calibri Light" panose="020F0302020204030204" pitchFamily="34" charset="0"/>
              </a:rPr>
              <a:t>Мимо столярной</a:t>
            </a:r>
            <a:r>
              <a:rPr lang="ru-RU" sz="1700" dirty="0">
                <a:latin typeface="Calibri Light" panose="020F0302020204030204" pitchFamily="34" charset="0"/>
              </a:rPr>
              <a:t/>
            </a:r>
            <a:br>
              <a:rPr lang="ru-RU" sz="1700" dirty="0">
                <a:latin typeface="Calibri Light" panose="020F0302020204030204" pitchFamily="34" charset="0"/>
              </a:rPr>
            </a:br>
            <a:r>
              <a:rPr lang="ru-RU" sz="1700" i="1" dirty="0">
                <a:latin typeface="Calibri Light" panose="020F0302020204030204" pitchFamily="34" charset="0"/>
              </a:rPr>
              <a:t>Пахнет стекольщик</a:t>
            </a:r>
            <a:r>
              <a:rPr lang="ru-RU" sz="1700" dirty="0">
                <a:latin typeface="Calibri Light" panose="020F0302020204030204" pitchFamily="34" charset="0"/>
              </a:rPr>
              <a:t/>
            </a:r>
            <a:br>
              <a:rPr lang="ru-RU" sz="1700" dirty="0">
                <a:latin typeface="Calibri Light" panose="020F0302020204030204" pitchFamily="34" charset="0"/>
              </a:rPr>
            </a:br>
            <a:r>
              <a:rPr lang="ru-RU" sz="1700" i="1" dirty="0">
                <a:latin typeface="Calibri Light" panose="020F0302020204030204" pitchFamily="34" charset="0"/>
              </a:rPr>
              <a:t>Оконной замазкой.</a:t>
            </a:r>
            <a:r>
              <a:rPr lang="ru-RU" sz="1700" dirty="0">
                <a:latin typeface="Calibri Light" panose="020F0302020204030204" pitchFamily="34" charset="0"/>
              </a:rPr>
              <a:t/>
            </a:r>
            <a:br>
              <a:rPr lang="ru-RU" sz="1700" dirty="0">
                <a:latin typeface="Calibri Light" panose="020F0302020204030204" pitchFamily="34" charset="0"/>
              </a:rPr>
            </a:br>
            <a:r>
              <a:rPr lang="ru-RU" sz="1700" i="1" dirty="0">
                <a:latin typeface="Calibri Light" panose="020F0302020204030204" pitchFamily="34" charset="0"/>
              </a:rPr>
              <a:t>Куртка шофера</a:t>
            </a:r>
            <a:r>
              <a:rPr lang="ru-RU" sz="1700" dirty="0">
                <a:latin typeface="Calibri Light" panose="020F0302020204030204" pitchFamily="34" charset="0"/>
              </a:rPr>
              <a:t/>
            </a:r>
            <a:br>
              <a:rPr lang="ru-RU" sz="1700" dirty="0">
                <a:latin typeface="Calibri Light" panose="020F0302020204030204" pitchFamily="34" charset="0"/>
              </a:rPr>
            </a:br>
            <a:r>
              <a:rPr lang="ru-RU" sz="1700" i="1" dirty="0">
                <a:latin typeface="Calibri Light" panose="020F0302020204030204" pitchFamily="34" charset="0"/>
              </a:rPr>
              <a:t>Пахнет бензином.</a:t>
            </a:r>
            <a:r>
              <a:rPr lang="ru-RU" sz="1700" dirty="0">
                <a:latin typeface="Calibri Light" panose="020F0302020204030204" pitchFamily="34" charset="0"/>
              </a:rPr>
              <a:t/>
            </a:r>
            <a:br>
              <a:rPr lang="ru-RU" sz="1700" dirty="0">
                <a:latin typeface="Calibri Light" panose="020F0302020204030204" pitchFamily="34" charset="0"/>
              </a:rPr>
            </a:br>
            <a:r>
              <a:rPr lang="ru-RU" sz="1700" i="1" dirty="0">
                <a:latin typeface="Calibri Light" panose="020F0302020204030204" pitchFamily="34" charset="0"/>
              </a:rPr>
              <a:t>Блуза рабочего _</a:t>
            </a:r>
            <a:r>
              <a:rPr lang="ru-RU" sz="1700" dirty="0">
                <a:latin typeface="Calibri Light" panose="020F0302020204030204" pitchFamily="34" charset="0"/>
              </a:rPr>
              <a:t/>
            </a:r>
            <a:br>
              <a:rPr lang="ru-RU" sz="1700" dirty="0">
                <a:latin typeface="Calibri Light" panose="020F0302020204030204" pitchFamily="34" charset="0"/>
              </a:rPr>
            </a:br>
            <a:r>
              <a:rPr lang="ru-RU" sz="1700" i="1" dirty="0">
                <a:latin typeface="Calibri Light" panose="020F0302020204030204" pitchFamily="34" charset="0"/>
              </a:rPr>
              <a:t>Маслом машинным.</a:t>
            </a:r>
            <a:r>
              <a:rPr lang="ru-RU" sz="1700" dirty="0">
                <a:latin typeface="Calibri Light" panose="020F0302020204030204" pitchFamily="34" charset="0"/>
              </a:rPr>
              <a:t/>
            </a:r>
            <a:br>
              <a:rPr lang="ru-RU" sz="1700" dirty="0">
                <a:latin typeface="Calibri Light" panose="020F0302020204030204" pitchFamily="34" charset="0"/>
              </a:rPr>
            </a:br>
            <a:r>
              <a:rPr lang="ru-RU" sz="1700" i="1" dirty="0">
                <a:latin typeface="Calibri Light" panose="020F0302020204030204" pitchFamily="34" charset="0"/>
              </a:rPr>
              <a:t>Идешь мастерской –</a:t>
            </a:r>
            <a:r>
              <a:rPr lang="ru-RU" sz="1700" dirty="0">
                <a:latin typeface="Calibri Light" panose="020F0302020204030204" pitchFamily="34" charset="0"/>
              </a:rPr>
              <a:t/>
            </a:r>
            <a:br>
              <a:rPr lang="ru-RU" sz="1700" dirty="0">
                <a:latin typeface="Calibri Light" panose="020F0302020204030204" pitchFamily="34" charset="0"/>
              </a:rPr>
            </a:br>
            <a:r>
              <a:rPr lang="ru-RU" sz="1700" i="1" dirty="0">
                <a:latin typeface="Calibri Light" panose="020F0302020204030204" pitchFamily="34" charset="0"/>
              </a:rPr>
              <a:t>Стружкою пахнет</a:t>
            </a:r>
            <a:r>
              <a:rPr lang="ru-RU" sz="1700" dirty="0">
                <a:latin typeface="Calibri Light" panose="020F0302020204030204" pitchFamily="34" charset="0"/>
              </a:rPr>
              <a:t/>
            </a:r>
            <a:br>
              <a:rPr lang="ru-RU" sz="1700" dirty="0">
                <a:latin typeface="Calibri Light" panose="020F0302020204030204" pitchFamily="34" charset="0"/>
              </a:rPr>
            </a:br>
            <a:r>
              <a:rPr lang="ru-RU" sz="1700" i="1" dirty="0">
                <a:latin typeface="Calibri Light" panose="020F0302020204030204" pitchFamily="34" charset="0"/>
              </a:rPr>
              <a:t>И свежей доской.</a:t>
            </a:r>
            <a:r>
              <a:rPr lang="ru-RU" sz="1700" dirty="0">
                <a:latin typeface="Calibri Light" panose="020F0302020204030204" pitchFamily="34" charset="0"/>
              </a:rPr>
              <a:t/>
            </a:r>
            <a:br>
              <a:rPr lang="ru-RU" sz="1700" dirty="0">
                <a:latin typeface="Calibri Light" panose="020F0302020204030204" pitchFamily="34" charset="0"/>
              </a:rPr>
            </a:br>
            <a:r>
              <a:rPr lang="ru-RU" sz="1700" i="1" dirty="0">
                <a:latin typeface="Calibri Light" panose="020F0302020204030204" pitchFamily="34" charset="0"/>
              </a:rPr>
              <a:t>Пахнет маляр</a:t>
            </a:r>
            <a:r>
              <a:rPr lang="ru-RU" sz="1700" dirty="0">
                <a:latin typeface="Calibri Light" panose="020F0302020204030204" pitchFamily="34" charset="0"/>
              </a:rPr>
              <a:t/>
            </a:r>
            <a:br>
              <a:rPr lang="ru-RU" sz="1700" dirty="0">
                <a:latin typeface="Calibri Light" panose="020F0302020204030204" pitchFamily="34" charset="0"/>
              </a:rPr>
            </a:br>
            <a:r>
              <a:rPr lang="ru-RU" sz="1700" i="1" dirty="0">
                <a:latin typeface="Calibri Light" panose="020F0302020204030204" pitchFamily="34" charset="0"/>
              </a:rPr>
              <a:t>Скипидаром и краской.</a:t>
            </a:r>
            <a:r>
              <a:rPr lang="ru-RU" sz="1700" dirty="0">
                <a:latin typeface="Calibri Light" panose="020F0302020204030204" pitchFamily="34" charset="0"/>
              </a:rPr>
              <a:t/>
            </a:r>
            <a:br>
              <a:rPr lang="ru-RU" sz="1700" dirty="0">
                <a:latin typeface="Calibri Light" panose="020F0302020204030204" pitchFamily="34" charset="0"/>
              </a:rPr>
            </a:br>
            <a:r>
              <a:rPr lang="ru-RU" sz="1700" i="1" dirty="0">
                <a:latin typeface="Calibri Light" panose="020F0302020204030204" pitchFamily="34" charset="0"/>
              </a:rPr>
              <a:t>Пахнет кондитер</a:t>
            </a:r>
            <a:r>
              <a:rPr lang="ru-RU" sz="1700" dirty="0">
                <a:latin typeface="Calibri Light" panose="020F0302020204030204" pitchFamily="34" charset="0"/>
              </a:rPr>
              <a:t/>
            </a:r>
            <a:br>
              <a:rPr lang="ru-RU" sz="1700" dirty="0">
                <a:latin typeface="Calibri Light" panose="020F0302020204030204" pitchFamily="34" charset="0"/>
              </a:rPr>
            </a:br>
            <a:r>
              <a:rPr lang="ru-RU" sz="1700" i="1" dirty="0">
                <a:latin typeface="Calibri Light" panose="020F0302020204030204" pitchFamily="34" charset="0"/>
              </a:rPr>
              <a:t>Орехом мускатным.</a:t>
            </a:r>
            <a:r>
              <a:rPr lang="ru-RU" sz="1700" dirty="0">
                <a:latin typeface="Calibri Light" panose="020F0302020204030204" pitchFamily="34" charset="0"/>
              </a:rPr>
              <a:t/>
            </a:r>
            <a:br>
              <a:rPr lang="ru-RU" sz="1700" dirty="0">
                <a:latin typeface="Calibri Light" panose="020F0302020204030204" pitchFamily="34" charset="0"/>
              </a:rPr>
            </a:br>
            <a:r>
              <a:rPr lang="ru-RU" sz="1700" i="1" dirty="0">
                <a:latin typeface="Calibri Light" panose="020F0302020204030204" pitchFamily="34" charset="0"/>
              </a:rPr>
              <a:t>Доктор  в халате –</a:t>
            </a:r>
            <a:r>
              <a:rPr lang="ru-RU" sz="1700" dirty="0">
                <a:latin typeface="Calibri Light" panose="020F0302020204030204" pitchFamily="34" charset="0"/>
              </a:rPr>
              <a:t/>
            </a:r>
            <a:br>
              <a:rPr lang="ru-RU" sz="1700" dirty="0">
                <a:latin typeface="Calibri Light" panose="020F0302020204030204" pitchFamily="34" charset="0"/>
              </a:rPr>
            </a:br>
            <a:r>
              <a:rPr lang="ru-RU" sz="1700" i="1" dirty="0">
                <a:latin typeface="Calibri Light" panose="020F0302020204030204" pitchFamily="34" charset="0"/>
              </a:rPr>
              <a:t>Лекарством приятным.</a:t>
            </a:r>
            <a:r>
              <a:rPr lang="ru-RU" sz="1700" dirty="0">
                <a:latin typeface="Calibri Light" panose="020F0302020204030204" pitchFamily="34" charset="0"/>
              </a:rPr>
              <a:t/>
            </a:r>
            <a:br>
              <a:rPr lang="ru-RU" sz="1700" dirty="0">
                <a:latin typeface="Calibri Light" panose="020F0302020204030204" pitchFamily="34" charset="0"/>
              </a:rPr>
            </a:br>
            <a:r>
              <a:rPr lang="ru-RU" sz="1700" i="1" dirty="0">
                <a:latin typeface="Calibri Light" panose="020F0302020204030204" pitchFamily="34" charset="0"/>
              </a:rPr>
              <a:t>Рыхлой землею,</a:t>
            </a:r>
            <a:r>
              <a:rPr lang="ru-RU" sz="1700" dirty="0">
                <a:latin typeface="Calibri Light" panose="020F0302020204030204" pitchFamily="34" charset="0"/>
              </a:rPr>
              <a:t/>
            </a:r>
            <a:br>
              <a:rPr lang="ru-RU" sz="1700" dirty="0">
                <a:latin typeface="Calibri Light" panose="020F0302020204030204" pitchFamily="34" charset="0"/>
              </a:rPr>
            </a:br>
            <a:r>
              <a:rPr lang="ru-RU" sz="1700" i="1" dirty="0">
                <a:latin typeface="Calibri Light" panose="020F0302020204030204" pitchFamily="34" charset="0"/>
              </a:rPr>
              <a:t>Полем и лугом</a:t>
            </a:r>
            <a:r>
              <a:rPr lang="ru-RU" sz="1700" dirty="0">
                <a:latin typeface="Calibri Light" panose="020F0302020204030204" pitchFamily="34" charset="0"/>
              </a:rPr>
              <a:t/>
            </a:r>
            <a:br>
              <a:rPr lang="ru-RU" sz="1700" dirty="0">
                <a:latin typeface="Calibri Light" panose="020F0302020204030204" pitchFamily="34" charset="0"/>
              </a:rPr>
            </a:br>
            <a:r>
              <a:rPr lang="ru-RU" sz="1700" i="1" dirty="0">
                <a:latin typeface="Calibri Light" panose="020F0302020204030204" pitchFamily="34" charset="0"/>
              </a:rPr>
              <a:t>Пахнет крестьянин,</a:t>
            </a:r>
            <a:r>
              <a:rPr lang="ru-RU" sz="1700" dirty="0">
                <a:latin typeface="Calibri Light" panose="020F0302020204030204" pitchFamily="34" charset="0"/>
              </a:rPr>
              <a:t/>
            </a:r>
            <a:br>
              <a:rPr lang="ru-RU" sz="1700" dirty="0">
                <a:latin typeface="Calibri Light" panose="020F0302020204030204" pitchFamily="34" charset="0"/>
              </a:rPr>
            </a:br>
            <a:r>
              <a:rPr lang="ru-RU" sz="1700" i="1" dirty="0">
                <a:latin typeface="Calibri Light" panose="020F0302020204030204" pitchFamily="34" charset="0"/>
              </a:rPr>
              <a:t>Идущий за плугом.</a:t>
            </a:r>
            <a:endParaRPr lang="ru-RU" sz="1700" dirty="0">
              <a:latin typeface="Calibri Light" panose="020F03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990600"/>
            <a:ext cx="3741213" cy="39624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9-009-Professii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8-008-Professii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5-005-Professii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400"/>
            <a:ext cx="5134356" cy="649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33" y="381000"/>
            <a:ext cx="915831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8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6347714" cy="5562600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7030A0"/>
                </a:solidFill>
              </a:rPr>
              <a:t>Чему </a:t>
            </a:r>
            <a:r>
              <a:rPr lang="ru-RU" sz="2400" i="1" dirty="0">
                <a:solidFill>
                  <a:srgbClr val="7030A0"/>
                </a:solidFill>
              </a:rPr>
              <a:t>первым делом</a:t>
            </a: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i="1" dirty="0">
                <a:solidFill>
                  <a:srgbClr val="7030A0"/>
                </a:solidFill>
              </a:rPr>
              <a:t>Научится кошка?</a:t>
            </a: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i="1" dirty="0">
                <a:solidFill>
                  <a:srgbClr val="7030A0"/>
                </a:solidFill>
              </a:rPr>
              <a:t>- Хватать.</a:t>
            </a: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i="1" dirty="0">
                <a:solidFill>
                  <a:srgbClr val="7030A0"/>
                </a:solidFill>
              </a:rPr>
              <a:t>Чему первым делом</a:t>
            </a: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i="1" dirty="0">
                <a:solidFill>
                  <a:srgbClr val="7030A0"/>
                </a:solidFill>
              </a:rPr>
              <a:t>Научится птица?</a:t>
            </a: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i="1" dirty="0">
                <a:solidFill>
                  <a:srgbClr val="7030A0"/>
                </a:solidFill>
              </a:rPr>
              <a:t>- Летать. </a:t>
            </a: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i="1" dirty="0">
                <a:solidFill>
                  <a:srgbClr val="7030A0"/>
                </a:solidFill>
              </a:rPr>
              <a:t>Чему первым делом</a:t>
            </a: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i="1" dirty="0">
                <a:solidFill>
                  <a:srgbClr val="7030A0"/>
                </a:solidFill>
              </a:rPr>
              <a:t>Научится школьник?</a:t>
            </a: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i="1" dirty="0">
                <a:solidFill>
                  <a:srgbClr val="7030A0"/>
                </a:solidFill>
              </a:rPr>
              <a:t>- Читать.</a:t>
            </a: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i="1" dirty="0">
                <a:solidFill>
                  <a:srgbClr val="7030A0"/>
                </a:solidFill>
              </a:rPr>
              <a:t>Котенок вырастет кошкой,</a:t>
            </a: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i="1" dirty="0">
                <a:solidFill>
                  <a:srgbClr val="7030A0"/>
                </a:solidFill>
              </a:rPr>
              <a:t>Такой же, как все на свете.</a:t>
            </a: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i="1" dirty="0">
                <a:solidFill>
                  <a:srgbClr val="7030A0"/>
                </a:solidFill>
              </a:rPr>
              <a:t>А дети читают,</a:t>
            </a: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i="1" dirty="0">
                <a:solidFill>
                  <a:srgbClr val="7030A0"/>
                </a:solidFill>
              </a:rPr>
              <a:t>А дети мечтают,</a:t>
            </a: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i="1" dirty="0">
                <a:solidFill>
                  <a:srgbClr val="7030A0"/>
                </a:solidFill>
              </a:rPr>
              <a:t>И даже их папы и мамы не знают,</a:t>
            </a: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i="1" dirty="0">
                <a:solidFill>
                  <a:srgbClr val="7030A0"/>
                </a:solidFill>
              </a:rPr>
              <a:t>Кем станут, кем вырастут дети.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314980"/>
            <a:ext cx="7543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Заключительное слово </a:t>
            </a:r>
            <a:r>
              <a:rPr lang="ru-RU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учителя</a:t>
            </a:r>
            <a:endParaRPr lang="ru-RU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76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5897562"/>
          </a:xfrm>
        </p:spPr>
        <p:txBody>
          <a:bodyPr>
            <a:normAutofit/>
          </a:bodyPr>
          <a:lstStyle/>
          <a:p>
            <a:pPr indent="533400" algn="l"/>
            <a:r>
              <a:rPr lang="ru-RU" sz="40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								- род трудовой деятельности, требующих специальных знаний и опыта, обеспечивающий условия существования человека.</a:t>
            </a: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    </a:t>
            </a:r>
            <a:r>
              <a:rPr lang="ru-RU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53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Специальность</a:t>
            </a:r>
            <a:r>
              <a:rPr lang="ru-RU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– более узкая область приложения физических и духовных сил человека, в рамках той или иной профессии.</a:t>
            </a:r>
            <a:endParaRPr lang="ru-RU" sz="40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6800" y="76200"/>
            <a:ext cx="3302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 Light" panose="020F0302020204030204" pitchFamily="34" charset="0"/>
              </a:rPr>
              <a:t>Профессия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381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631083"/>
            <a:ext cx="7058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u="sng" dirty="0"/>
              <a:t>1 команде</a:t>
            </a:r>
            <a:r>
              <a:rPr lang="ru-RU" dirty="0"/>
              <a:t>: Какие специальности входят в профессию врача?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08630" y="3501810"/>
            <a:ext cx="7292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u="sng" dirty="0"/>
              <a:t>2 команде</a:t>
            </a:r>
            <a:r>
              <a:rPr lang="ru-RU" dirty="0"/>
              <a:t>: Назовите профессии и специальности из сферы изобразительного искусства?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029" y="1139949"/>
            <a:ext cx="1752599" cy="20554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4343400"/>
            <a:ext cx="2971800" cy="198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3912" y="625522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u="sng" dirty="0"/>
              <a:t>1 команде</a:t>
            </a:r>
            <a:r>
              <a:rPr lang="ru-RU" dirty="0"/>
              <a:t>: назовите специальности, которые встречаются в строительном деле? 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3912" y="3810000"/>
            <a:ext cx="7047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u="sng" dirty="0"/>
              <a:t>2 команде</a:t>
            </a:r>
            <a:r>
              <a:rPr lang="ru-RU" dirty="0"/>
              <a:t>: назовите профессии и специальности, которые встречаются в школе?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97" y="1331236"/>
            <a:ext cx="2796288" cy="20972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4417484"/>
            <a:ext cx="3162300" cy="210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151304"/>
            <a:ext cx="651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1. В море коварном товаров и цен Бизнес-корабль ведет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92719" y="1151304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Бизнесмен.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520636"/>
            <a:ext cx="6435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2. От вирусов злобных компьютер наш чист, программы и файл спас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92719" y="1520636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Программист.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120800"/>
            <a:ext cx="6511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3. Решать проблемы четко, быстро, должны в правительстве 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92719" y="2120800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Министры.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767131"/>
            <a:ext cx="5375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4. Справедливей всех, друзья, споры все решит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92719" y="2750660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Судья.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3136463"/>
            <a:ext cx="5803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5. Высока, стройна, как ель в платье модном топ- 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92719" y="3136463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Модель.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5313" y="3517131"/>
            <a:ext cx="5646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6. Замирает в страхе зритель, в клетке с тигром 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16519" y="3522266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Укротитель.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3908069"/>
            <a:ext cx="6511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7. Дупло и берлогу, дом лисий и птичий, в лесу охраняет надежно 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33486" y="3924540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Лесничий.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313" y="4462067"/>
            <a:ext cx="5375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8. Печь гудит, как самовар, сталь в ней варит 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16519" y="446206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Сталевар.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5313" y="4831399"/>
            <a:ext cx="4507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9. У слона иль мышки жар – их спасет 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15627" y="486097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Ветеринар.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5313" y="5200731"/>
            <a:ext cx="5344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10. </a:t>
            </a:r>
            <a:r>
              <a:rPr lang="ru-RU" dirty="0" err="1"/>
              <a:t>Слезо-носо</a:t>
            </a:r>
            <a:r>
              <a:rPr lang="ru-RU" dirty="0"/>
              <a:t> </a:t>
            </a:r>
            <a:r>
              <a:rPr lang="ru-RU" dirty="0" err="1"/>
              <a:t>вытиратель</a:t>
            </a:r>
            <a:r>
              <a:rPr lang="ru-RU" dirty="0"/>
              <a:t> в младшей группе 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15627" y="523472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Воспитатель.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5313" y="5565431"/>
            <a:ext cx="471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11. Знает точно детвора, кормят вкусно …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833486" y="5565431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Повара.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98266" y="59779"/>
            <a:ext cx="6234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Игра со зрителями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"/>
            <a:ext cx="9180841" cy="6889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152400"/>
            <a:ext cx="2380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Команда №1</a:t>
            </a:r>
            <a:endParaRPr lang="ru-RU" sz="28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990600"/>
            <a:ext cx="4055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1. Какая ветка не растет на дереве?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1359933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2. Вспомните, в какой сказке А.С. Пушкина была введена принципиально новая система оплаты труда.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2293992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3. Как называется жилое помещение для команды на корабле?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7451" y="2966093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4. Крупное учреждение, где хранятся финансовые ценности?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7451" y="3613143"/>
            <a:ext cx="451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5. Как называются иностранные деньги?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7451" y="3992559"/>
            <a:ext cx="5791200" cy="64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6. Объявление, извещение по телевидению, на радио и т.д. о товаре, услуге.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7451" y="4550433"/>
            <a:ext cx="365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7. Вещи сделанные на продажу.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7451" y="4919765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8. Какое топливо добывают на болоте?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1764" y="5289097"/>
            <a:ext cx="6096000" cy="64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9. Какой австрийский композитор в 6-ти летнем возрасте уже выступал с концертами?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0" y="5941579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10. Кем был по профессии Гулливер?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3200" y="992877"/>
            <a:ext cx="246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(</a:t>
            </a:r>
            <a:r>
              <a:rPr lang="ru-RU" b="1" dirty="0">
                <a:solidFill>
                  <a:srgbClr val="FF0000"/>
                </a:solidFill>
              </a:rPr>
              <a:t>Железнодорожная)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48651" y="1388423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(Три </a:t>
            </a:r>
            <a:r>
              <a:rPr lang="ru-RU" b="1" dirty="0" smtClean="0">
                <a:solidFill>
                  <a:srgbClr val="FF0000"/>
                </a:solidFill>
              </a:rPr>
              <a:t>щелчка)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48651" y="2293273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(Кубрик)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48651" y="3001349"/>
            <a:ext cx="1162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(Банк)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48651" y="3622508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(Валюта)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48651" y="4012303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(Реклама)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98438" y="4555038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(Товар)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04195" y="4940571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(Торф)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98438" y="5299107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(Моцарт)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48651" y="5941579"/>
            <a:ext cx="224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(Судовым врачом)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152400"/>
            <a:ext cx="2380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Команда №2</a:t>
            </a:r>
            <a:endParaRPr lang="ru-RU" sz="28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708602"/>
            <a:ext cx="5543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Какой композитор сочинял и играл свои произведения будучи глухим?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387915"/>
            <a:ext cx="4059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2. Из какого дерева делают спички?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513" y="1794778"/>
            <a:ext cx="5543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3. Какое ученое название имел хозяин кукольного театра Карабас-</a:t>
            </a:r>
            <a:r>
              <a:rPr lang="ru-RU" dirty="0" err="1"/>
              <a:t>Барабас</a:t>
            </a:r>
            <a:r>
              <a:rPr lang="ru-RU" dirty="0"/>
              <a:t>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1513" y="2441109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4. Какое мороженное в шоколаде?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513" y="2810441"/>
            <a:ext cx="5720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5. Продолжительность двух таймов в футбольном матче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513" y="3433365"/>
            <a:ext cx="5947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6. Как называется сборник географических карт и таблиц?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4925" y="4056289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7. Пожелания благополучного плавания с упоминанием цифры «семь».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1513" y="4727614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8. Большой вязанный платок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1513" y="5117471"/>
            <a:ext cx="2901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9. Время уборки хлебов.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1513" y="5507328"/>
            <a:ext cx="3315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10. Тонко скрученная пряжа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3074" y="675620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(Бетховен)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98525" y="1354933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(Осина)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98525" y="1794778"/>
            <a:ext cx="2288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(Доктор кукольных наук)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98525" y="2441109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(Эскимо)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98525" y="2879367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(90 минут)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98525" y="3409958"/>
            <a:ext cx="994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(Атлас)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85814" y="4044586"/>
            <a:ext cx="2288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(Семь футов под килем)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98525" y="4733755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(Шаль)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85814" y="511747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(Страда)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98525" y="5507328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(Нитка)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007-007-Professii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1696</TotalTime>
  <Words>489</Words>
  <Application>Microsoft Office PowerPoint</Application>
  <PresentationFormat>Экран (4:3)</PresentationFormat>
  <Paragraphs>79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Грань</vt:lpstr>
      <vt:lpstr>  Автор: Вивтоненко Елена Григорьевна, учитель первой категории МБОУ СОШ №4 г. Усинск</vt:lpstr>
      <vt:lpstr>У каждого  дела Запах особый: В булочной пахнет Тестом и сдобой. Мимо столярной Пахнет стекольщик Оконной замазкой. Куртка шофера Пахнет бензином. Блуза рабочего _ Маслом машинным. Идешь мастерской – Стружкою пахнет И свежей доской. Пахнет маляр Скипидаром и краской. Пахнет кондитер Орехом мускатным. Доктор  в халате – Лекарством приятным. Рыхлой землею, Полем и лугом Пахнет крестьянин, Идущий за плугом.</vt:lpstr>
      <vt:lpstr>         - род трудовой деятельности, требующих специальных знаний и опыта, обеспечивающий условия существования человека.       Специальность – более узкая область приложения физических и духовных сил человека, в рамках той или иной профессии.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Чему первым делом Научится кошка? - Хватать. Чему первым делом Научится птица? - Летать.  Чему первым делом Научится школьник? - Читать. Котенок вырастет кошкой, Такой же, как все на свете. А дети читают, А дети мечтают, И даже их папы и мамы не знают, Кем станут, кем вырастут дети.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ПРОФЕССИЙ</dc:title>
  <dc:creator>Home</dc:creator>
  <cp:lastModifiedBy>Пользователь</cp:lastModifiedBy>
  <cp:revision>41</cp:revision>
  <dcterms:created xsi:type="dcterms:W3CDTF">2013-03-14T15:52:26Z</dcterms:created>
  <dcterms:modified xsi:type="dcterms:W3CDTF">2014-11-06T13:25:41Z</dcterms:modified>
</cp:coreProperties>
</file>