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40"/>
  </p:notesMasterIdLst>
  <p:sldIdLst>
    <p:sldId id="256" r:id="rId2"/>
    <p:sldId id="327" r:id="rId3"/>
    <p:sldId id="328" r:id="rId4"/>
    <p:sldId id="329" r:id="rId5"/>
    <p:sldId id="330" r:id="rId6"/>
    <p:sldId id="331" r:id="rId7"/>
    <p:sldId id="332" r:id="rId8"/>
    <p:sldId id="346" r:id="rId9"/>
    <p:sldId id="335" r:id="rId10"/>
    <p:sldId id="336" r:id="rId11"/>
    <p:sldId id="337" r:id="rId12"/>
    <p:sldId id="338" r:id="rId13"/>
    <p:sldId id="341" r:id="rId14"/>
    <p:sldId id="347" r:id="rId15"/>
    <p:sldId id="326" r:id="rId16"/>
    <p:sldId id="273" r:id="rId17"/>
    <p:sldId id="274" r:id="rId18"/>
    <p:sldId id="275" r:id="rId19"/>
    <p:sldId id="276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277" r:id="rId38"/>
    <p:sldId id="278" r:id="rId3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CC00"/>
    <a:srgbClr val="CC0000"/>
    <a:srgbClr val="FF66FF"/>
    <a:srgbClr val="00FF00"/>
    <a:srgbClr val="333333"/>
    <a:srgbClr val="5F5F5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33" autoAdjust="0"/>
    <p:restoredTop sz="93068" autoAdjust="0"/>
  </p:normalViewPr>
  <p:slideViewPr>
    <p:cSldViewPr>
      <p:cViewPr>
        <p:scale>
          <a:sx n="66" d="100"/>
          <a:sy n="66" d="100"/>
        </p:scale>
        <p:origin x="-166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961F2A1-3673-4AE0-A048-03AE6C5B2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0BE78C-BFBE-4E64-B86A-3B25BCCFB28A}" type="slidenum">
              <a:rPr lang="ru-RU" smtClean="0">
                <a:latin typeface="Arial" pitchFamily="34" charset="0"/>
              </a:rPr>
              <a:pPr/>
              <a:t>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3F2A0A-7125-47F3-ABB8-B5EB770A18CE}" type="slidenum">
              <a:rPr lang="ru-RU" smtClean="0">
                <a:latin typeface="Arial" pitchFamily="34" charset="0"/>
              </a:rPr>
              <a:pPr/>
              <a:t>12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3A5CF3-6BF5-4EFE-966C-4BA3125968E9}" type="slidenum">
              <a:rPr lang="ru-RU" smtClean="0">
                <a:latin typeface="Arial" pitchFamily="34" charset="0"/>
              </a:rPr>
              <a:pPr/>
              <a:t>13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2AC18F-EFCE-4172-817B-FC23628D7C2B}" type="slidenum">
              <a:rPr lang="ru-RU" smtClean="0">
                <a:latin typeface="Arial" pitchFamily="34" charset="0"/>
              </a:rPr>
              <a:pPr/>
              <a:t>16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BC070-FF18-4223-BFC4-38F44F87AA79}" type="slidenum">
              <a:rPr lang="ru-RU" smtClean="0">
                <a:latin typeface="Arial" pitchFamily="34" charset="0"/>
              </a:rPr>
              <a:pPr/>
              <a:t>17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E283F-3D31-4C0B-AD75-34E102DCE471}" type="slidenum">
              <a:rPr lang="ru-RU" smtClean="0">
                <a:latin typeface="Arial" pitchFamily="34" charset="0"/>
              </a:rPr>
              <a:pPr/>
              <a:t>18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68A36-B32C-4054-8154-EC4ACD520381}" type="slidenum">
              <a:rPr lang="ru-RU" smtClean="0">
                <a:latin typeface="Arial" pitchFamily="34" charset="0"/>
              </a:rPr>
              <a:pPr/>
              <a:t>19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2ADFE-F8D2-43BC-93B1-E9D79C1130E6}" type="slidenum">
              <a:rPr lang="ru-RU" smtClean="0">
                <a:latin typeface="Arial" pitchFamily="34" charset="0"/>
              </a:rPr>
              <a:pPr/>
              <a:t>20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05FBA4-9AC3-4AAD-A6EC-80D2554C78EA}" type="slidenum">
              <a:rPr lang="ru-RU" smtClean="0">
                <a:latin typeface="Arial" pitchFamily="34" charset="0"/>
              </a:rPr>
              <a:pPr/>
              <a:t>21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FFA40-AB07-4341-B7A4-71A3D8603156}" type="slidenum">
              <a:rPr lang="ru-RU" smtClean="0">
                <a:latin typeface="Arial" pitchFamily="34" charset="0"/>
              </a:rPr>
              <a:pPr/>
              <a:t>22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3CB776-E0EC-46DF-91E4-8826484A9A57}" type="slidenum">
              <a:rPr lang="ru-RU" smtClean="0">
                <a:latin typeface="Arial" pitchFamily="34" charset="0"/>
              </a:rPr>
              <a:pPr/>
              <a:t>23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17EF70-DA56-4AAF-8D27-45856EF730F7}" type="slidenum">
              <a:rPr lang="ru-RU" smtClean="0">
                <a:latin typeface="Arial" pitchFamily="34" charset="0"/>
              </a:rPr>
              <a:pPr/>
              <a:t>3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79F45-4ED9-4DC2-B1E7-2020CB170756}" type="slidenum">
              <a:rPr lang="ru-RU" smtClean="0">
                <a:latin typeface="Arial" pitchFamily="34" charset="0"/>
              </a:rPr>
              <a:pPr/>
              <a:t>24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3DF6B8-EEE6-4141-B709-F0AB83E5C635}" type="slidenum">
              <a:rPr lang="ru-RU" smtClean="0">
                <a:latin typeface="Arial" pitchFamily="34" charset="0"/>
              </a:rPr>
              <a:pPr/>
              <a:t>25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25737-2D01-4C3F-8205-516825170615}" type="slidenum">
              <a:rPr lang="ru-RU" smtClean="0">
                <a:latin typeface="Arial" pitchFamily="34" charset="0"/>
              </a:rPr>
              <a:pPr/>
              <a:t>26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4AAB04-D48A-4902-BF59-4232428779E8}" type="slidenum">
              <a:rPr lang="ru-RU" smtClean="0">
                <a:latin typeface="Arial" pitchFamily="34" charset="0"/>
              </a:rPr>
              <a:pPr/>
              <a:t>27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417F30-F9D8-4960-B414-1BCD814F6DB7}" type="slidenum">
              <a:rPr lang="ru-RU" smtClean="0">
                <a:latin typeface="Arial" pitchFamily="34" charset="0"/>
              </a:rPr>
              <a:pPr/>
              <a:t>28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4FB85-2450-4E2A-A580-5A9BE8FAA805}" type="slidenum">
              <a:rPr lang="ru-RU" smtClean="0">
                <a:latin typeface="Arial" pitchFamily="34" charset="0"/>
              </a:rPr>
              <a:pPr/>
              <a:t>29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90466-770B-4F17-93A0-65CFCCDC5B50}" type="slidenum">
              <a:rPr lang="ru-RU" smtClean="0">
                <a:latin typeface="Arial" pitchFamily="34" charset="0"/>
              </a:rPr>
              <a:pPr/>
              <a:t>30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9D520-A8C6-4CE1-BBD7-9D6C5811EF5D}" type="slidenum">
              <a:rPr lang="ru-RU" smtClean="0">
                <a:latin typeface="Arial" pitchFamily="34" charset="0"/>
              </a:rPr>
              <a:pPr/>
              <a:t>31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11234F-F5CA-41FB-8144-F2336A94A9F9}" type="slidenum">
              <a:rPr lang="ru-RU" smtClean="0">
                <a:latin typeface="Arial" pitchFamily="34" charset="0"/>
              </a:rPr>
              <a:pPr/>
              <a:t>32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DA1E09-D077-4117-880F-AC8846AE6CD9}" type="slidenum">
              <a:rPr lang="ru-RU" smtClean="0">
                <a:latin typeface="Arial" pitchFamily="34" charset="0"/>
              </a:rPr>
              <a:pPr/>
              <a:t>33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392E3-90ED-41A8-B27D-08A62F3C41B4}" type="slidenum">
              <a:rPr lang="ru-RU" smtClean="0">
                <a:latin typeface="Arial" pitchFamily="34" charset="0"/>
              </a:rPr>
              <a:pPr/>
              <a:t>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4C5E67-6586-490A-B1FC-CA4D95683C4A}" type="slidenum">
              <a:rPr lang="ru-RU" smtClean="0">
                <a:latin typeface="Arial" pitchFamily="34" charset="0"/>
              </a:rPr>
              <a:pPr/>
              <a:t>34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26EBB-4E79-4BF2-A3B4-D1C1A3E55F64}" type="slidenum">
              <a:rPr lang="ru-RU" smtClean="0">
                <a:latin typeface="Arial" pitchFamily="34" charset="0"/>
              </a:rPr>
              <a:pPr/>
              <a:t>35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D0C620-7863-4B91-A120-60D22308B235}" type="slidenum">
              <a:rPr lang="ru-RU" smtClean="0">
                <a:latin typeface="Arial" pitchFamily="34" charset="0"/>
              </a:rPr>
              <a:pPr/>
              <a:t>36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7845F-B13D-487D-ACD5-9498C06BCACD}" type="slidenum">
              <a:rPr lang="ru-RU" smtClean="0">
                <a:latin typeface="Arial" pitchFamily="34" charset="0"/>
              </a:rPr>
              <a:pPr/>
              <a:t>37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4BBC0-BF54-4A4E-9494-BCDC5F63748A}" type="slidenum">
              <a:rPr lang="ru-RU" smtClean="0">
                <a:latin typeface="Arial" pitchFamily="34" charset="0"/>
              </a:rPr>
              <a:pPr/>
              <a:t>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00ECD-59BF-4EE2-9D1B-0397DFFDBEAD}" type="slidenum">
              <a:rPr lang="ru-RU" smtClean="0">
                <a:latin typeface="Arial" pitchFamily="34" charset="0"/>
              </a:rPr>
              <a:pPr/>
              <a:t>6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41154C-B12E-49D4-8CEA-161EE2967BD0}" type="slidenum">
              <a:rPr lang="ru-RU" smtClean="0">
                <a:latin typeface="Arial" pitchFamily="34" charset="0"/>
              </a:rPr>
              <a:pPr/>
              <a:t>7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BC85A6-82C1-4593-ACDE-75B0CDC01FF2}" type="slidenum">
              <a:rPr lang="ru-RU" smtClean="0">
                <a:latin typeface="Arial" pitchFamily="34" charset="0"/>
              </a:rPr>
              <a:pPr/>
              <a:t>9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2E8DFF-C367-4B8C-8A1C-E50764A92EBF}" type="slidenum">
              <a:rPr lang="ru-RU" smtClean="0">
                <a:latin typeface="Arial" pitchFamily="34" charset="0"/>
              </a:rPr>
              <a:pPr/>
              <a:t>10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30CE0-5301-4BD8-8093-C2947CB86288}" type="slidenum">
              <a:rPr lang="ru-RU" smtClean="0">
                <a:latin typeface="Arial" pitchFamily="34" charset="0"/>
              </a:rPr>
              <a:pPr/>
              <a:t>11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6B8D4-E9D4-45FB-A912-D2071BD13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B56BF-9A96-4566-A99C-6F00669EB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0EFD3-DD92-4C4B-99AF-5F34DA8D0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5D998-7696-4528-B0BD-4925F2013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24F3A-1BB6-41C5-8546-340750CD5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04F40-5106-4B8D-9391-5FD0F3660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A8944-3829-433A-A98E-DC9AA6D8F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C1102-E801-4250-98AA-118F1B729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45C2A-5915-42D5-8062-76F1A5986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4CE1-5CB0-4CE7-8D7F-C8DB12408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09C5F-FF7F-4D7B-AEF9-6579B1211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21566-FCB9-4FF1-B07D-82570A971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5E28424-5D17-4A1C-A5F5-2FBDC2105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53" r:id="rId2"/>
    <p:sldLayoutId id="2147483760" r:id="rId3"/>
    <p:sldLayoutId id="2147483754" r:id="rId4"/>
    <p:sldLayoutId id="2147483761" r:id="rId5"/>
    <p:sldLayoutId id="2147483755" r:id="rId6"/>
    <p:sldLayoutId id="2147483756" r:id="rId7"/>
    <p:sldLayoutId id="2147483762" r:id="rId8"/>
    <p:sldLayoutId id="2147483763" r:id="rId9"/>
    <p:sldLayoutId id="2147483757" r:id="rId10"/>
    <p:sldLayoutId id="2147483758" r:id="rId11"/>
    <p:sldLayoutId id="214748376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gif"/><Relationship Id="rId4" Type="http://schemas.openxmlformats.org/officeDocument/2006/relationships/slide" Target="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2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slide" Target="slid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slide" Target="slid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slide" Target="slid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slide" Target="slide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slide" Target="slide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slide" Target="slide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slide" Target="slide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slide" Target="slid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slide" Target="slide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slide" Target="slide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slide" Target="slide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002-54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971550" y="1052513"/>
            <a:ext cx="60483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Интеллектуальная  игра: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971550" y="3573463"/>
            <a:ext cx="7632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60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«ИнХимБиоФизикус»</a:t>
            </a:r>
            <a:endParaRPr lang="ru-RU" sz="4400" b="1" i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206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0" y="19526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«Вопросник»</a:t>
            </a: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1619250" y="3141663"/>
            <a:ext cx="158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3059113" y="3141663"/>
            <a:ext cx="2824162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Натрий и калий</a:t>
            </a:r>
          </a:p>
        </p:txBody>
      </p:sp>
      <p:pic>
        <p:nvPicPr>
          <p:cNvPr id="210950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924175"/>
            <a:ext cx="123825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951" name="Picture 7" descr="kaliwa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3789363"/>
            <a:ext cx="2952750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952" name="Rectangle 8"/>
          <p:cNvSpPr>
            <a:spLocks noChangeArrowheads="1"/>
          </p:cNvSpPr>
          <p:nvPr/>
        </p:nvSpPr>
        <p:spPr bwMode="auto">
          <a:xfrm>
            <a:off x="1042988" y="1484313"/>
            <a:ext cx="80660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Какие металлы загораются в холодной воде?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09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/>
      <p:bldP spid="210948" grpId="0"/>
      <p:bldP spid="210949" grpId="0" animBg="1"/>
      <p:bldP spid="2109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«Вопросник»</a:t>
            </a: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1042988" y="2057400"/>
            <a:ext cx="6624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l">
              <a:tabLst>
                <a:tab pos="228600" algn="l"/>
              </a:tabLst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Царский желудь. Что это такое?   </a:t>
            </a: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322263" y="20605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1908175" y="3500438"/>
            <a:ext cx="1655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3276600" y="3500438"/>
            <a:ext cx="23622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Грецкий орех</a:t>
            </a:r>
          </a:p>
        </p:txBody>
      </p:sp>
      <p:pic>
        <p:nvPicPr>
          <p:cNvPr id="212999" name="Picture 7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3287713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000" name="Picture 8" descr="glr8zNf0Hci1q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2708275"/>
            <a:ext cx="2608262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2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3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/>
      <p:bldP spid="212996" grpId="0"/>
      <p:bldP spid="212997" grpId="0"/>
      <p:bldP spid="2129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«Вопросник»</a:t>
            </a: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250825" y="1557338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908175" y="3500438"/>
            <a:ext cx="158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3330575" y="3548063"/>
            <a:ext cx="1673225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Какао</a:t>
            </a:r>
          </a:p>
        </p:txBody>
      </p:sp>
      <p:pic>
        <p:nvPicPr>
          <p:cNvPr id="215046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3287713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47" name="Picture 7" descr="choc_05"/>
          <p:cNvPicPr>
            <a:picLocks noChangeAspect="1" noChangeArrowheads="1"/>
          </p:cNvPicPr>
          <p:nvPr/>
        </p:nvPicPr>
        <p:blipFill>
          <a:blip r:embed="rId4"/>
          <a:srcRect r="4893"/>
          <a:stretch>
            <a:fillRect/>
          </a:stretch>
        </p:blipFill>
        <p:spPr bwMode="auto">
          <a:xfrm>
            <a:off x="5651500" y="3357563"/>
            <a:ext cx="2808288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48" name="Rectangle 8"/>
          <p:cNvSpPr>
            <a:spLocks noChangeArrowheads="1"/>
          </p:cNvSpPr>
          <p:nvPr/>
        </p:nvSpPr>
        <p:spPr bwMode="auto">
          <a:xfrm>
            <a:off x="971550" y="1557338"/>
            <a:ext cx="74882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Это растение Карл Линней называл «пищей богов»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5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/>
      <p:bldP spid="215044" grpId="0"/>
      <p:bldP spid="215045" grpId="0" animBg="1"/>
      <p:bldP spid="2150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2667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«Вопросник»</a:t>
            </a: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323850" y="1125538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7.</a:t>
            </a:r>
            <a:endParaRPr kumimoji="1" lang="ru-RU" sz="32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1188" name="Text Box 4"/>
          <p:cNvSpPr txBox="1">
            <a:spLocks noChangeArrowheads="1"/>
          </p:cNvSpPr>
          <p:nvPr/>
        </p:nvSpPr>
        <p:spPr bwMode="auto">
          <a:xfrm>
            <a:off x="1619250" y="3989388"/>
            <a:ext cx="158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2987675" y="3979863"/>
            <a:ext cx="2233613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Барометр</a:t>
            </a:r>
          </a:p>
        </p:txBody>
      </p:sp>
      <p:pic>
        <p:nvPicPr>
          <p:cNvPr id="221190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3789363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19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2852738"/>
            <a:ext cx="3038475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1116013" y="1125538"/>
            <a:ext cx="51847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 стене висит тарелка. По тарелке ходит стрелка.</a:t>
            </a:r>
          </a:p>
          <a:p>
            <a:pPr algn="l"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Эта стрелка наперед нам погоду узнаёт.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/>
      <p:bldP spid="221188" grpId="0"/>
      <p:bldP spid="221189" grpId="0" animBg="1"/>
      <p:bldP spid="2211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1898650" y="1460500"/>
            <a:ext cx="50895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ru-RU" sz="4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 </a:t>
            </a:r>
          </a:p>
          <a:p>
            <a:pPr>
              <a:defRPr/>
            </a:pPr>
            <a:r>
              <a:rPr kumimoji="1" lang="ru-RU" sz="4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«Что? Где? О чем?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1524000" y="-252413"/>
            <a:ext cx="6477000" cy="464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3200400" algn="l"/>
              </a:tabLst>
              <a:defRPr/>
            </a:pPr>
            <a:endParaRPr kumimoji="1" lang="ru-RU" sz="32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tabLst>
                <a:tab pos="3200400" algn="l"/>
              </a:tabLst>
              <a:defRPr/>
            </a:pPr>
            <a:r>
              <a:rPr kumimoji="1" lang="ru-RU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конкурс «Что? Где? О чём?»</a:t>
            </a:r>
          </a:p>
          <a:p>
            <a:pPr>
              <a:tabLst>
                <a:tab pos="3200400" algn="l"/>
              </a:tabLst>
              <a:defRPr/>
            </a:pPr>
            <a:endParaRPr kumimoji="1" lang="ru-RU" sz="32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tabLst>
                <a:tab pos="3200400" algn="l"/>
              </a:tabLst>
              <a:defRPr/>
            </a:pPr>
            <a:r>
              <a:rPr kumimoji="1" lang="ru-RU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Химия</a:t>
            </a:r>
            <a:endParaRPr kumimoji="1" lang="ru-RU" sz="40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tabLst>
                <a:tab pos="3200400" algn="l"/>
              </a:tabLst>
              <a:defRPr/>
            </a:pPr>
            <a:endParaRPr kumimoji="1" lang="ru-RU" sz="40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tabLst>
                <a:tab pos="3200400" algn="l"/>
              </a:tabLst>
              <a:defRPr/>
            </a:pPr>
            <a:r>
              <a:rPr kumimoji="1" lang="ru-RU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3" action="ppaction://hlinksldjump"/>
              </a:rPr>
              <a:t>Биология</a:t>
            </a:r>
            <a:endParaRPr kumimoji="1" lang="ru-RU" sz="40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tabLst>
                <a:tab pos="3200400" algn="l"/>
              </a:tabLst>
              <a:defRPr/>
            </a:pPr>
            <a:endParaRPr kumimoji="1" lang="ru-RU" sz="40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tabLst>
                <a:tab pos="3200400" algn="l"/>
              </a:tabLst>
              <a:defRPr/>
            </a:pPr>
            <a:r>
              <a:rPr kumimoji="1" lang="ru-RU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4" action="ppaction://hlinksldjump"/>
              </a:rPr>
              <a:t>Физика</a:t>
            </a:r>
            <a:endParaRPr kumimoji="1" lang="ru-RU" sz="40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5257800" y="3581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endParaRPr kumimoji="1" lang="ru-RU" sz="24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0468" name="Picture 4" descr="j030342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3841750"/>
            <a:ext cx="26638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719138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/>
      <p:bldP spid="1904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115888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23850" y="18446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1908175" y="3933825"/>
            <a:ext cx="1439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3419475" y="3929063"/>
            <a:ext cx="1728788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Платина</a:t>
            </a:r>
            <a:endParaRPr kumimoji="1" lang="ru-RU" sz="2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8071" name="Picture 7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7263" y="3671888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0" y="83661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ХИМИЯ</a:t>
            </a:r>
          </a:p>
        </p:txBody>
      </p:sp>
      <p:pic>
        <p:nvPicPr>
          <p:cNvPr id="88074" name="Picture 10" descr="platinum_1oz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80063" y="3716338"/>
            <a:ext cx="2468562" cy="26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1042988" y="1844675"/>
            <a:ext cx="79216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Химический элемент – драгоценный металл, название которого в переводе с испанского «серебришко».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  <p:bldP spid="88070" grpId="0" animBg="1"/>
      <p:bldP spid="880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971550" y="2133600"/>
            <a:ext cx="7343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l">
              <a:tabLst>
                <a:tab pos="228600" algn="l"/>
              </a:tabLst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Каким газом можно зажечь снег? 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23850" y="2108200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828800" y="3581400"/>
            <a:ext cx="159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3348038" y="3573463"/>
            <a:ext cx="1800225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Фтором</a:t>
            </a:r>
            <a:r>
              <a:rPr kumimoji="1" lang="ru-RU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pic>
        <p:nvPicPr>
          <p:cNvPr id="90119" name="Picture 7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7263" y="3357563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115888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0" y="90805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ХИМИЯ</a:t>
            </a:r>
          </a:p>
        </p:txBody>
      </p:sp>
      <p:pic>
        <p:nvPicPr>
          <p:cNvPr id="90123" name="Picture 11" descr="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068638"/>
            <a:ext cx="249872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6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6" grpId="0"/>
      <p:bldP spid="90117" grpId="0"/>
      <p:bldP spid="901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</a:p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ХИМИЯ</a:t>
            </a:r>
            <a:endParaRPr kumimoji="1" lang="ru-RU" sz="4000" b="1" i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323850" y="16287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1403350" y="3573463"/>
            <a:ext cx="1439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2771775" y="3613150"/>
            <a:ext cx="27368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Фосфин - РН</a:t>
            </a:r>
            <a:r>
              <a:rPr kumimoji="1" lang="ru-RU" sz="20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pic>
        <p:nvPicPr>
          <p:cNvPr id="96263" name="Picture 7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357563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5" name="Picture 9" descr="g3_7_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525" y="3429000"/>
            <a:ext cx="32099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971550" y="1641475"/>
            <a:ext cx="80279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Ядовитый бесцветный газ с резким запахом гнилой рыбы.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  <p:bldP spid="96261" grpId="0"/>
      <p:bldP spid="96262" grpId="0" animBg="1"/>
      <p:bldP spid="9626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90488"/>
            <a:ext cx="9144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endParaRPr kumimoji="1" lang="ru-RU" sz="3600" b="1" i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ХИМИЯ</a:t>
            </a:r>
            <a:endParaRPr kumimoji="1" lang="ru-RU" sz="4000" b="1">
              <a:solidFill>
                <a:srgbClr val="00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395288" y="18446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908175" y="3573463"/>
            <a:ext cx="151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3348038" y="3644900"/>
            <a:ext cx="1655762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Олеум</a:t>
            </a:r>
            <a:endParaRPr kumimoji="1" lang="ru-RU" sz="2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8311" name="Picture 7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7263" y="3357563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1114425" y="1844675"/>
            <a:ext cx="7705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Раствор </a:t>
            </a:r>
            <a:r>
              <a:rPr kumimoji="1"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</a:t>
            </a:r>
            <a:r>
              <a:rPr kumimoji="1"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в концентрированной серной кислоте.</a:t>
            </a:r>
            <a:endParaRPr kumimoji="1" lang="en-US" sz="32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8314" name="Picture 10" descr="yksys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6825" y="3124200"/>
            <a:ext cx="3671888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  <p:bldP spid="98309" grpId="0"/>
      <p:bldP spid="98310" grpId="0" animBg="1"/>
      <p:bldP spid="983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0" y="19526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«Знаменитые имена»</a:t>
            </a: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755650" y="1196975"/>
            <a:ext cx="5040313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tabLst>
                <a:tab pos="228600" algn="l"/>
              </a:tabLst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Советский физиолог, создатель учения о высшей нервной деятельности. Установил, что в основе психической деятельности лежат материальные физиологические процессы, происходящие в коре головного мозга. </a:t>
            </a: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5795963" y="4868863"/>
            <a:ext cx="279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24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Иван Петрович Павлов</a:t>
            </a:r>
          </a:p>
        </p:txBody>
      </p:sp>
      <p:pic>
        <p:nvPicPr>
          <p:cNvPr id="192517" name="Picture 5" descr="Ivan_Pavlov_(Nobel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700213"/>
            <a:ext cx="2136775" cy="30241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323850" y="1196975"/>
            <a:ext cx="576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/>
      <p:bldP spid="192515" grpId="0"/>
      <p:bldP spid="192516" grpId="0"/>
      <p:bldP spid="1925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endParaRPr kumimoji="1" lang="ru-RU" sz="3600" b="1" i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ХИМИЯ</a:t>
            </a:r>
            <a:endParaRPr kumimoji="1" lang="ru-RU" sz="4000" b="1">
              <a:solidFill>
                <a:srgbClr val="00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395288" y="1841500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5.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1331913" y="3630613"/>
            <a:ext cx="1439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2771775" y="3692525"/>
            <a:ext cx="31686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Азотная кислота</a:t>
            </a:r>
          </a:p>
        </p:txBody>
      </p:sp>
      <p:pic>
        <p:nvPicPr>
          <p:cNvPr id="149511" name="Picture 7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357563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512" name="Picture 8" descr="6753_w640_h640_azotkislota"/>
          <p:cNvPicPr>
            <a:picLocks noChangeAspect="1" noChangeArrowheads="1"/>
          </p:cNvPicPr>
          <p:nvPr/>
        </p:nvPicPr>
        <p:blipFill>
          <a:blip r:embed="rId4" cstate="email"/>
          <a:srcRect l="6660" r="11116" b="-1817"/>
          <a:stretch>
            <a:fillRect/>
          </a:stretch>
        </p:blipFill>
        <p:spPr bwMode="auto">
          <a:xfrm>
            <a:off x="6227763" y="2997200"/>
            <a:ext cx="2665412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1141413" y="1844675"/>
            <a:ext cx="80025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 времена Петра </a:t>
            </a:r>
            <a:r>
              <a:rPr kumimoji="1"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</a:t>
            </a: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это вещество называлось «крепкая водка».</a:t>
            </a:r>
            <a:r>
              <a:rPr kumimoji="1" lang="ru-RU" sz="3200">
                <a:latin typeface="Times New Roman" pitchFamily="18" charset="0"/>
              </a:rPr>
              <a:t> </a:t>
            </a:r>
            <a:endParaRPr kumimoji="1" lang="en-US" sz="32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/>
      <p:bldP spid="149509" grpId="0"/>
      <p:bldP spid="149510" grpId="0" animBg="1"/>
      <p:bldP spid="1495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0" y="44450"/>
            <a:ext cx="9144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endParaRPr kumimoji="1" lang="ru-RU" sz="3600" b="1" i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ХИМИЯ</a:t>
            </a:r>
            <a:endParaRPr kumimoji="1" lang="ru-RU" sz="4000" b="1">
              <a:solidFill>
                <a:srgbClr val="00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6.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330325" y="3573463"/>
            <a:ext cx="1441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2771775" y="3573463"/>
            <a:ext cx="2087563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Алюминий</a:t>
            </a:r>
          </a:p>
        </p:txBody>
      </p:sp>
      <p:pic>
        <p:nvPicPr>
          <p:cNvPr id="151559" name="Picture 7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357563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561" name="Picture 9" descr="justice-scales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92725" y="3213100"/>
            <a:ext cx="2879725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237288"/>
            <a:ext cx="719138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63" name="Rectangle 11"/>
          <p:cNvSpPr>
            <a:spLocks noChangeArrowheads="1"/>
          </p:cNvSpPr>
          <p:nvPr/>
        </p:nvSpPr>
        <p:spPr bwMode="auto">
          <a:xfrm>
            <a:off x="1116013" y="1412875"/>
            <a:ext cx="75596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Д.И.Менделееву подарили весы, одна чашечка которых была из золота, а из какого металла была другая чашечка?</a:t>
            </a:r>
            <a:r>
              <a:rPr kumimoji="1" lang="ru-RU" sz="3200">
                <a:latin typeface="Times New Roman" pitchFamily="18" charset="0"/>
              </a:rPr>
              <a:t> </a:t>
            </a:r>
            <a:endParaRPr kumimoji="1" lang="en-US" sz="32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/>
      <p:bldP spid="151557" grpId="0"/>
      <p:bldP spid="151558" grpId="0" animBg="1"/>
      <p:bldP spid="1515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0" y="161925"/>
            <a:ext cx="9144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endParaRPr kumimoji="1" lang="ru-RU" sz="3600" b="1" i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ХИМИЯ</a:t>
            </a:r>
            <a:endParaRPr kumimoji="1" lang="ru-RU" sz="4000" b="1">
              <a:solidFill>
                <a:srgbClr val="00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1042988" y="1385888"/>
            <a:ext cx="71294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l">
              <a:tabLst>
                <a:tab pos="228600" algn="l"/>
              </a:tabLst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В черном ящике лежит то, что называют «Жженый сахар» </a:t>
            </a:r>
            <a:endParaRPr kumimoji="1" lang="en-US" sz="32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539750" y="14128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7.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260475" y="3197225"/>
            <a:ext cx="1655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2627313" y="3213100"/>
            <a:ext cx="20891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Карамель</a:t>
            </a:r>
          </a:p>
        </p:txBody>
      </p:sp>
      <p:pic>
        <p:nvPicPr>
          <p:cNvPr id="153607" name="Picture 7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924175"/>
            <a:ext cx="123825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09" name="Picture 9" descr="caramel_dozen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9338" y="2619375"/>
            <a:ext cx="4067175" cy="304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/>
      <p:bldP spid="153604" grpId="0"/>
      <p:bldP spid="153605" grpId="0"/>
      <p:bldP spid="15360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323850" y="14128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331913" y="32131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4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2627313" y="3213100"/>
            <a:ext cx="33845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4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Тутовый шелкопряд</a:t>
            </a:r>
          </a:p>
        </p:txBody>
      </p:sp>
      <p:pic>
        <p:nvPicPr>
          <p:cNvPr id="155654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924175"/>
            <a:ext cx="123825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5656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БИОЛОГИЯ </a:t>
            </a:r>
          </a:p>
        </p:txBody>
      </p:sp>
      <p:sp>
        <p:nvSpPr>
          <p:cNvPr id="30728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6426200"/>
            <a:ext cx="719138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5660" name="Rectangle 12"/>
          <p:cNvSpPr>
            <a:spLocks noChangeArrowheads="1"/>
          </p:cNvSpPr>
          <p:nvPr/>
        </p:nvSpPr>
        <p:spPr bwMode="auto">
          <a:xfrm>
            <a:off x="1042988" y="1412875"/>
            <a:ext cx="77057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 черном ящике одно из самых «домашних» насекомых, не способное даже жить без помощи человека.</a:t>
            </a:r>
          </a:p>
        </p:txBody>
      </p:sp>
      <p:pic>
        <p:nvPicPr>
          <p:cNvPr id="155661" name="Picture 13" descr="babochka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55875" y="3933825"/>
            <a:ext cx="3343275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5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/>
      <p:bldP spid="155652" grpId="0"/>
      <p:bldP spid="155653" grpId="0" animBg="1"/>
      <p:bldP spid="1556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1547813" y="3860800"/>
            <a:ext cx="158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3060700" y="3903663"/>
            <a:ext cx="2016125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Англия</a:t>
            </a:r>
          </a:p>
        </p:txBody>
      </p:sp>
      <p:pic>
        <p:nvPicPr>
          <p:cNvPr id="157702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3644900"/>
            <a:ext cx="123825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1187450" y="0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2484438" y="765175"/>
            <a:ext cx="4535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БИОЛОГИЯ </a:t>
            </a:r>
          </a:p>
        </p:txBody>
      </p:sp>
      <p:sp>
        <p:nvSpPr>
          <p:cNvPr id="31752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7707" name="Picture 11" descr="CAE0F0F2E020E4EEF0EEE320C2E5EBE8EAEEE1F0E8F2E0EDE8E82028C0EDE3EBE8E82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35600" y="2852738"/>
            <a:ext cx="2217738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1011238" y="1700213"/>
            <a:ext cx="7881937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Страна, в которой был принят первый в истории закон об охране окружающей среды.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  <p:bldP spid="157700" grpId="0"/>
      <p:bldP spid="157701" grpId="0" animBg="1"/>
      <p:bldP spid="15770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1403350" y="3619500"/>
            <a:ext cx="1439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2843213" y="3652838"/>
            <a:ext cx="2376487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Петром </a:t>
            </a:r>
            <a:r>
              <a:rPr kumimoji="1" lang="en-US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</a:t>
            </a:r>
            <a:r>
              <a:rPr kumimoji="1" lang="ru-RU" sz="2800">
                <a:latin typeface="Arial" charset="0"/>
              </a:rPr>
              <a:t> </a:t>
            </a:r>
            <a:endParaRPr kumimoji="1" lang="ru-RU" sz="2800" b="1" i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9750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357563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БИОЛОГИЯ </a:t>
            </a:r>
          </a:p>
        </p:txBody>
      </p:sp>
      <p:sp>
        <p:nvSpPr>
          <p:cNvPr id="32776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719138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9754" name="Picture 10" descr="-Petr PERV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3213100"/>
            <a:ext cx="2409825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1042988" y="1700213"/>
            <a:ext cx="8101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Кем был написан первый закон об охране вод в России?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/>
      <p:bldP spid="159748" grpId="0"/>
      <p:bldP spid="159749" grpId="0" animBg="1"/>
      <p:bldP spid="15975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395288" y="13366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</a:t>
            </a: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1403350" y="2997200"/>
            <a:ext cx="1512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2914650" y="2967038"/>
            <a:ext cx="144145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Рис</a:t>
            </a:r>
          </a:p>
        </p:txBody>
      </p:sp>
      <p:pic>
        <p:nvPicPr>
          <p:cNvPr id="161798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708275"/>
            <a:ext cx="123825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1187450" y="0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2771775" y="692150"/>
            <a:ext cx="3313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БИОЛОГИЯ </a:t>
            </a:r>
          </a:p>
        </p:txBody>
      </p:sp>
      <p:sp>
        <p:nvSpPr>
          <p:cNvPr id="33800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165850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1116013" y="1341438"/>
            <a:ext cx="784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Назовите второй хлеб для человечества.</a:t>
            </a:r>
          </a:p>
        </p:txBody>
      </p:sp>
      <p:pic>
        <p:nvPicPr>
          <p:cNvPr id="161804" name="Picture 12" descr="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363" y="2924175"/>
            <a:ext cx="3522662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1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/>
      <p:bldP spid="161796" grpId="0"/>
      <p:bldP spid="161797" grpId="0" animBg="1"/>
      <p:bldP spid="16180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5.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1403350" y="3116263"/>
            <a:ext cx="158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2844800" y="3182938"/>
            <a:ext cx="21590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Рыба - нож</a:t>
            </a:r>
          </a:p>
        </p:txBody>
      </p:sp>
      <p:pic>
        <p:nvPicPr>
          <p:cNvPr id="163846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852738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БИОЛОГИЯ </a:t>
            </a:r>
          </a:p>
        </p:txBody>
      </p:sp>
      <p:sp>
        <p:nvSpPr>
          <p:cNvPr id="34824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719138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51" name="Rectangle 11"/>
          <p:cNvSpPr>
            <a:spLocks noChangeArrowheads="1"/>
          </p:cNvSpPr>
          <p:nvPr/>
        </p:nvSpPr>
        <p:spPr bwMode="auto">
          <a:xfrm>
            <a:off x="1042988" y="1700213"/>
            <a:ext cx="8027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Какая рыба плавает хвостом вперед?</a:t>
            </a:r>
            <a:r>
              <a:rPr lang="ru-RU" sz="3200">
                <a:latin typeface="Times New Roman" pitchFamily="18" charset="0"/>
              </a:rPr>
              <a:t> </a:t>
            </a:r>
          </a:p>
        </p:txBody>
      </p:sp>
      <p:pic>
        <p:nvPicPr>
          <p:cNvPr id="163852" name="Picture 12" descr="50B38424-C34F-48BD-B53B-E1EC6F76996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14925" y="2997200"/>
            <a:ext cx="3778250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/>
      <p:bldP spid="163844" grpId="0"/>
      <p:bldP spid="163845" grpId="0" animBg="1"/>
      <p:bldP spid="16385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1042988" y="1844675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l">
              <a:tabLst>
                <a:tab pos="228600" algn="l"/>
              </a:tabLst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 черном ящике лежит то, что называют «Земляное яблоко»</a:t>
            </a:r>
          </a:p>
        </p:txBody>
      </p:sp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323850" y="18446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6.</a:t>
            </a: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1403350" y="3500438"/>
            <a:ext cx="151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2843213" y="3541713"/>
            <a:ext cx="295275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Картофель</a:t>
            </a:r>
          </a:p>
        </p:txBody>
      </p:sp>
      <p:pic>
        <p:nvPicPr>
          <p:cNvPr id="165894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463" y="3284538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БИОЛОГИЯ </a:t>
            </a:r>
          </a:p>
        </p:txBody>
      </p:sp>
      <p:sp>
        <p:nvSpPr>
          <p:cNvPr id="3584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719138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5898" name="Picture 10" descr="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4888" y="3213100"/>
            <a:ext cx="27368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5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/>
      <p:bldP spid="165892" grpId="0"/>
      <p:bldP spid="16589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1042988" y="1844675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l">
              <a:tabLst>
                <a:tab pos="228600" algn="l"/>
              </a:tabLst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Что означает слово «Помидор»? 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323850" y="18446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7.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1476375" y="2765425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2916238" y="2781300"/>
            <a:ext cx="33845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«Золотое яблоко»</a:t>
            </a:r>
          </a:p>
        </p:txBody>
      </p:sp>
      <p:pic>
        <p:nvPicPr>
          <p:cNvPr id="167942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492375"/>
            <a:ext cx="123825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1187450" y="0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944" name="Rectangle 8"/>
          <p:cNvSpPr>
            <a:spLocks noChangeArrowheads="1"/>
          </p:cNvSpPr>
          <p:nvPr/>
        </p:nvSpPr>
        <p:spPr bwMode="auto">
          <a:xfrm>
            <a:off x="2484438" y="765175"/>
            <a:ext cx="4535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БИОЛОГИЯ </a:t>
            </a:r>
          </a:p>
        </p:txBody>
      </p:sp>
      <p:sp>
        <p:nvSpPr>
          <p:cNvPr id="36873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719138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7946" name="Picture 10" descr="45995928_tomatoes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87675" y="3716338"/>
            <a:ext cx="3348038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7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  <p:bldP spid="167939" grpId="0"/>
      <p:bldP spid="167940" grpId="0"/>
      <p:bldP spid="1679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«Знаменитые имена»</a:t>
            </a: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2627313" y="5876925"/>
            <a:ext cx="269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24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Георг Иоган Мендель</a:t>
            </a:r>
          </a:p>
        </p:txBody>
      </p:sp>
      <p:pic>
        <p:nvPicPr>
          <p:cNvPr id="194564" name="Picture 4" descr="250px-MendelCOLOR18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2708275"/>
            <a:ext cx="2540000" cy="30972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323850" y="1196975"/>
            <a:ext cx="649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</a:t>
            </a:r>
          </a:p>
        </p:txBody>
      </p:sp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900113" y="1196975"/>
            <a:ext cx="77755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Австрийский (чешский) натуралист, основоположник учения о наследственности.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/>
      <p:bldP spid="194565" grpId="0"/>
      <p:bldP spid="19456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1258888" y="2708275"/>
            <a:ext cx="1512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2700338" y="2771775"/>
            <a:ext cx="6192837" cy="180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Частички пыли малы и легки, поэтому удерживаются кулоновской силой и силами взаимного притяжения молекул.</a:t>
            </a:r>
          </a:p>
        </p:txBody>
      </p:sp>
      <p:pic>
        <p:nvPicPr>
          <p:cNvPr id="169990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420938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1187450" y="0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2484438" y="765175"/>
            <a:ext cx="4535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ФИЗИКА</a:t>
            </a:r>
          </a:p>
        </p:txBody>
      </p:sp>
      <p:sp>
        <p:nvSpPr>
          <p:cNvPr id="37896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719138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9994" name="Picture 10" descr="08_3_home_pule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59113" y="4749800"/>
            <a:ext cx="2706687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9995" name="Rectangle 11"/>
          <p:cNvSpPr>
            <a:spLocks noChangeArrowheads="1"/>
          </p:cNvSpPr>
          <p:nvPr/>
        </p:nvSpPr>
        <p:spPr bwMode="auto">
          <a:xfrm>
            <a:off x="1008063" y="1484313"/>
            <a:ext cx="8172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Почему пыль не падает даже с перевернутой поверхности?</a:t>
            </a:r>
            <a:r>
              <a:rPr lang="ru-RU" sz="3200">
                <a:latin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9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/>
      <p:bldP spid="169988" grpId="0"/>
      <p:bldP spid="169989" grpId="0" animBg="1"/>
      <p:bldP spid="16999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323850" y="16287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1258888" y="3500438"/>
            <a:ext cx="158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2700338" y="3573463"/>
            <a:ext cx="4392612" cy="2663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 живого дерева есть листва, а у сухого нет, значит площадь поверхности его мала, следовательно и давление со стороны ветра -  мало.</a:t>
            </a:r>
          </a:p>
        </p:txBody>
      </p:sp>
      <p:pic>
        <p:nvPicPr>
          <p:cNvPr id="172038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213100"/>
            <a:ext cx="123825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ФИЗИКА</a:t>
            </a:r>
          </a:p>
        </p:txBody>
      </p:sp>
      <p:sp>
        <p:nvSpPr>
          <p:cNvPr id="38920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719138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2042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5825" y="3429000"/>
            <a:ext cx="176847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2043" name="Rectangle 11"/>
          <p:cNvSpPr>
            <a:spLocks noChangeArrowheads="1"/>
          </p:cNvSpPr>
          <p:nvPr/>
        </p:nvSpPr>
        <p:spPr bwMode="auto">
          <a:xfrm>
            <a:off x="971550" y="1628775"/>
            <a:ext cx="81010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Почему летняя буря, сваливающая живые деревья, не может свалить стоящее рядом сухое дерево?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2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/>
      <p:bldP spid="172036" grpId="0"/>
      <p:bldP spid="172037" grpId="0" animBg="1"/>
      <p:bldP spid="17204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23850" y="1557338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258888" y="2781300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2627313" y="2781300"/>
            <a:ext cx="5976937" cy="180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Соли, которые составляют накипь, выделяющиеся при кипении воды, осаждаются в основном на варящихся продуктах.</a:t>
            </a:r>
          </a:p>
        </p:txBody>
      </p:sp>
      <p:pic>
        <p:nvPicPr>
          <p:cNvPr id="174086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492375"/>
            <a:ext cx="123825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ФИЗИКА</a:t>
            </a:r>
          </a:p>
        </p:txBody>
      </p:sp>
      <p:sp>
        <p:nvSpPr>
          <p:cNvPr id="39944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719138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090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1275" y="4724400"/>
            <a:ext cx="165735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1042988" y="1557338"/>
            <a:ext cx="8101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Почему в кастрюлях, в отличие от чайников и самоваров, нет накипи?</a:t>
            </a:r>
            <a:r>
              <a:rPr lang="ru-RU" sz="32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/>
      <p:bldP spid="174084" grpId="0"/>
      <p:bldP spid="174085" grpId="0" animBg="1"/>
      <p:bldP spid="17409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323850" y="1341438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</a:t>
            </a: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1116013" y="3548063"/>
            <a:ext cx="158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2555875" y="3575050"/>
            <a:ext cx="6264275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r>
              <a:rPr kumimoji="1" lang="ru-RU" sz="24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Провода обладают малым сопротивлением прохождению тока, а спираль изготовлена из специального сплава, который имеет большое удельное сопротивление. Преодоление этого сопротивления способствует выделению большого количества тепла, которое накаляет спираль.</a:t>
            </a:r>
          </a:p>
        </p:txBody>
      </p:sp>
      <p:pic>
        <p:nvPicPr>
          <p:cNvPr id="176134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287713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ФИЗИКА</a:t>
            </a:r>
          </a:p>
        </p:txBody>
      </p:sp>
      <p:sp>
        <p:nvSpPr>
          <p:cNvPr id="40968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4863" y="6237288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971550" y="1341438"/>
            <a:ext cx="810101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Почему когда электроплитку включают в сеть, её спираль быстро накаляется докрасна, а провода, подводящие напряжение, не нагреваются заметно?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/>
      <p:bldP spid="176132" grpId="0"/>
      <p:bldP spid="176133" grpId="0" animBg="1"/>
      <p:bldP spid="17613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5.</a:t>
            </a: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1116013" y="4278313"/>
            <a:ext cx="1657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2555875" y="4340225"/>
            <a:ext cx="1728788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Вода</a:t>
            </a:r>
          </a:p>
        </p:txBody>
      </p:sp>
      <p:pic>
        <p:nvPicPr>
          <p:cNvPr id="178182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052888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8184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ФИЗИКА</a:t>
            </a:r>
          </a:p>
        </p:txBody>
      </p:sp>
      <p:sp>
        <p:nvSpPr>
          <p:cNvPr id="41992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719138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8187" name="Picture 11" descr="9299229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9338" y="3860800"/>
            <a:ext cx="3025775" cy="27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188" name="Rectangle 12"/>
          <p:cNvSpPr>
            <a:spLocks noChangeArrowheads="1"/>
          </p:cNvSpPr>
          <p:nvPr/>
        </p:nvSpPr>
        <p:spPr bwMode="auto">
          <a:xfrm>
            <a:off x="971550" y="1268413"/>
            <a:ext cx="810101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 черном ящике находится вещество,</a:t>
            </a:r>
            <a:r>
              <a:rPr lang="ru-RU">
                <a:latin typeface="Arial" charset="0"/>
              </a:rPr>
              <a:t> 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 которое китайский философ Лао-Цзы написал: «самое мягкое и самое слабое вещество в мире. Но в преодолении твердого и крепкого оно непобедимо и ему нет равного в мире».</a:t>
            </a:r>
            <a:r>
              <a:rPr lang="ru-RU" sz="3200">
                <a:latin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8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/>
      <p:bldP spid="178180" grpId="0"/>
      <p:bldP spid="178181" grpId="0" animBg="1"/>
      <p:bldP spid="17818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250825" y="170021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6.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1331913" y="3213100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2771775" y="3213100"/>
            <a:ext cx="5545138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Это делается для того, чтобы стаканы были более устойчивые</a:t>
            </a:r>
          </a:p>
        </p:txBody>
      </p:sp>
      <p:pic>
        <p:nvPicPr>
          <p:cNvPr id="180230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997200"/>
            <a:ext cx="123825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ФИЗИКА</a:t>
            </a:r>
          </a:p>
        </p:txBody>
      </p:sp>
      <p:sp>
        <p:nvSpPr>
          <p:cNvPr id="43016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719138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8023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8400" y="4292600"/>
            <a:ext cx="252095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900113" y="1700213"/>
            <a:ext cx="82438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Почему у стакана для чая дно делают немного толще, чем стенки?</a:t>
            </a:r>
            <a:r>
              <a:rPr lang="ru-RU" sz="32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0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/>
      <p:bldP spid="180228" grpId="0"/>
      <p:bldP spid="180229" grpId="0" animBg="1"/>
      <p:bldP spid="18023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250825" y="13366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7.</a:t>
            </a:r>
          </a:p>
        </p:txBody>
      </p:sp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1116013" y="3141663"/>
            <a:ext cx="172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2555875" y="3221038"/>
            <a:ext cx="5545138" cy="3517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 гранёных стаканов стенки более толстые, чем у гладких. Толстостенные стаканы при наливании в них горячей воды лопаются чаще, поскольку внутренняя и внешняя стороны их стенок расширяются не равномерно</a:t>
            </a:r>
          </a:p>
        </p:txBody>
      </p:sp>
      <p:pic>
        <p:nvPicPr>
          <p:cNvPr id="182278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852738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1187450" y="0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2280" name="Rectangle 8"/>
          <p:cNvSpPr>
            <a:spLocks noChangeArrowheads="1"/>
          </p:cNvSpPr>
          <p:nvPr/>
        </p:nvSpPr>
        <p:spPr bwMode="auto">
          <a:xfrm>
            <a:off x="2484438" y="765175"/>
            <a:ext cx="4535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ФИЗИКА</a:t>
            </a:r>
          </a:p>
        </p:txBody>
      </p:sp>
      <p:sp>
        <p:nvSpPr>
          <p:cNvPr id="44040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719138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2282" name="Rectangle 10"/>
          <p:cNvSpPr>
            <a:spLocks noChangeArrowheads="1"/>
          </p:cNvSpPr>
          <p:nvPr/>
        </p:nvSpPr>
        <p:spPr bwMode="auto">
          <a:xfrm>
            <a:off x="827088" y="1298575"/>
            <a:ext cx="79216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При наливании горячей воды в стаканы, они часто трескаются. Какой стакан скорее треснет: гладкий или граненый и почему? </a:t>
            </a:r>
          </a:p>
        </p:txBody>
      </p:sp>
      <p:sp>
        <p:nvSpPr>
          <p:cNvPr id="182283" name="Rectangle 11"/>
          <p:cNvSpPr>
            <a:spLocks noChangeArrowheads="1"/>
          </p:cNvSpPr>
          <p:nvPr/>
        </p:nvSpPr>
        <p:spPr bwMode="auto">
          <a:xfrm>
            <a:off x="1187450" y="0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ru-RU" sz="36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2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/>
      <p:bldP spid="182276" grpId="0"/>
      <p:bldP spid="182277" grpId="0" animBg="1"/>
      <p:bldP spid="18228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1147763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60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Подведение итогов</a:t>
            </a:r>
          </a:p>
        </p:txBody>
      </p:sp>
      <p:pic>
        <p:nvPicPr>
          <p:cNvPr id="100355" name="Picture 3" descr="AG00029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895600"/>
            <a:ext cx="297180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WordArt 2"/>
          <p:cNvSpPr>
            <a:spLocks noChangeArrowheads="1" noChangeShapeType="1" noTextEdit="1"/>
          </p:cNvSpPr>
          <p:nvPr/>
        </p:nvSpPr>
        <p:spPr bwMode="auto">
          <a:xfrm>
            <a:off x="685800" y="1771650"/>
            <a:ext cx="7978775" cy="26479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ПОЗДРАВЛЯЕМ!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0" y="19526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«Знаменитые имена»</a:t>
            </a: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2484438" y="5734050"/>
            <a:ext cx="33829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Эванжелиста Торричелли </a:t>
            </a: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250825" y="11969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</a:t>
            </a:r>
          </a:p>
        </p:txBody>
      </p:sp>
      <p:pic>
        <p:nvPicPr>
          <p:cNvPr id="196613" name="Picture 5" descr="Torricell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2349500"/>
            <a:ext cx="2622550" cy="33845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1042988" y="1209675"/>
            <a:ext cx="7105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Кто современникам на удивленье измерил атмосферное </a:t>
            </a:r>
            <a:r>
              <a:rPr kumimoji="1"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давление</a:t>
            </a:r>
            <a:r>
              <a:rPr kumimoji="1"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6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/>
      <p:bldP spid="196612" grpId="0"/>
      <p:bldP spid="1966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0" y="19526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«Знаменитые имена»</a:t>
            </a: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900113" y="1484313"/>
            <a:ext cx="8172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l">
              <a:tabLst>
                <a:tab pos="228600" algn="l"/>
              </a:tabLst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Кто ввел в русскую речь слово «физика»?</a:t>
            </a: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2051050" y="5373688"/>
            <a:ext cx="388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24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Михаил Васильевич Ломоносов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250825" y="148431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</a:t>
            </a:r>
          </a:p>
        </p:txBody>
      </p:sp>
      <p:pic>
        <p:nvPicPr>
          <p:cNvPr id="198662" name="Picture 6" descr="250px-Lomonosov_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2276475"/>
            <a:ext cx="2400300" cy="2879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/>
      <p:bldP spid="198660" grpId="0"/>
      <p:bldP spid="1986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0" y="274638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«Знаменитые имена»</a:t>
            </a: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971550" y="1125538"/>
            <a:ext cx="6034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Кому принадлежат эти слова?</a:t>
            </a: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2549525" y="5919788"/>
            <a:ext cx="3535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24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Марковников Владимир Васильевич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250825" y="1125538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5.</a:t>
            </a:r>
          </a:p>
        </p:txBody>
      </p:sp>
      <p:pic>
        <p:nvPicPr>
          <p:cNvPr id="200710" name="Picture 6" descr="MarkovnikovVV_187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57538" y="2924175"/>
            <a:ext cx="2135187" cy="29972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1116013" y="1700213"/>
            <a:ext cx="56165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3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«Ученым можешь ты не быть, а гражданином быть обязан».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/>
      <p:bldP spid="200708" grpId="0"/>
      <p:bldP spid="200709" grpId="0"/>
      <p:bldP spid="2007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0" y="19526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«Знаменитые имена»</a:t>
            </a: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827088" y="1484313"/>
            <a:ext cx="48244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 ком идет речь?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5434013" y="5373688"/>
            <a:ext cx="3025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ru-RU" sz="24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Дмитрий Иванович Менделеев</a:t>
            </a: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106363" y="148431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6.</a:t>
            </a:r>
          </a:p>
        </p:txBody>
      </p:sp>
      <p:pic>
        <p:nvPicPr>
          <p:cNvPr id="202758" name="Picture 6" descr="270px-Mendeleev_Aerostatl_188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1138" y="2420938"/>
            <a:ext cx="3384550" cy="23637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2759" name="Picture 7" descr="200px-DIMendeleevCa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35663" y="2420938"/>
            <a:ext cx="2165350" cy="28082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828675" y="1989138"/>
            <a:ext cx="42481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Этот гениальный химик XIX века, родился в Тобольске. В 1887 году один на аэростате он поднялся выше облаков понаблюдать солнечное затмение.</a:t>
            </a:r>
            <a:r>
              <a:rPr kumimoji="1" lang="ru-RU" sz="32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2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02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2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2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/>
      <p:bldP spid="202756" grpId="0"/>
      <p:bldP spid="202757" grpId="0"/>
      <p:bldP spid="2027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1116013" y="1773238"/>
            <a:ext cx="69484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ru-RU" sz="4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 конкурс</a:t>
            </a:r>
            <a:r>
              <a:rPr kumimoji="1" lang="ru-RU" sz="4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«Вопросник»</a:t>
            </a:r>
            <a:r>
              <a:rPr kumimoji="1" lang="ru-RU" sz="4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kumimoji="1" lang="ru-RU" sz="4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3397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 конкурс</a:t>
            </a:r>
            <a:r>
              <a:rPr kumimoji="1" lang="ru-RU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«Вопросник»</a:t>
            </a:r>
            <a:r>
              <a:rPr kumimoji="1" lang="ru-RU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250825" y="1265238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1547813" y="3500438"/>
            <a:ext cx="1512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Ответ:</a:t>
            </a: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3059113" y="3500438"/>
            <a:ext cx="2087562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ru-RU" sz="28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Фосфор</a:t>
            </a:r>
          </a:p>
        </p:txBody>
      </p:sp>
      <p:pic>
        <p:nvPicPr>
          <p:cNvPr id="208902" name="Picture 6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357563"/>
            <a:ext cx="12382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1042988" y="1268413"/>
            <a:ext cx="810101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Существует химический элемент, называемый «элементом жизни и мысли». Назовите его.</a:t>
            </a:r>
          </a:p>
        </p:txBody>
      </p:sp>
      <p:pic>
        <p:nvPicPr>
          <p:cNvPr id="208904" name="Picture 8" descr="ZvPX_WFHnJJN2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357563"/>
            <a:ext cx="2736850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/>
      <p:bldP spid="208900" grpId="0"/>
      <p:bldP spid="208901" grpId="0" animBg="1"/>
      <p:bldP spid="208903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1748</TotalTime>
  <Words>981</Words>
  <Application>Microsoft PowerPoint</Application>
  <PresentationFormat>Экран (4:3)</PresentationFormat>
  <Paragraphs>227</Paragraphs>
  <Slides>38</Slides>
  <Notes>33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Arial</vt:lpstr>
      <vt:lpstr>Franklin Gothic Book</vt:lpstr>
      <vt:lpstr>Wingdings 2</vt:lpstr>
      <vt:lpstr>Times New Roman</vt:lpstr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Миша</dc:creator>
  <cp:lastModifiedBy>Пользователь Windows</cp:lastModifiedBy>
  <cp:revision>107</cp:revision>
  <dcterms:created xsi:type="dcterms:W3CDTF">2005-12-05T16:46:57Z</dcterms:created>
  <dcterms:modified xsi:type="dcterms:W3CDTF">2015-01-07T03:44:30Z</dcterms:modified>
</cp:coreProperties>
</file>