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8"/>
  </p:notesMasterIdLst>
  <p:sldIdLst>
    <p:sldId id="313" r:id="rId2"/>
    <p:sldId id="341" r:id="rId3"/>
    <p:sldId id="314" r:id="rId4"/>
    <p:sldId id="256" r:id="rId5"/>
    <p:sldId id="278" r:id="rId6"/>
    <p:sldId id="258" r:id="rId7"/>
    <p:sldId id="304" r:id="rId8"/>
    <p:sldId id="336" r:id="rId9"/>
    <p:sldId id="337" r:id="rId10"/>
    <p:sldId id="315" r:id="rId11"/>
    <p:sldId id="316" r:id="rId12"/>
    <p:sldId id="339" r:id="rId13"/>
    <p:sldId id="320" r:id="rId14"/>
    <p:sldId id="334" r:id="rId15"/>
    <p:sldId id="324" r:id="rId16"/>
    <p:sldId id="294" r:id="rId17"/>
    <p:sldId id="321" r:id="rId18"/>
    <p:sldId id="326" r:id="rId19"/>
    <p:sldId id="345" r:id="rId20"/>
    <p:sldId id="340" r:id="rId21"/>
    <p:sldId id="301" r:id="rId22"/>
    <p:sldId id="303" r:id="rId23"/>
    <p:sldId id="343" r:id="rId24"/>
    <p:sldId id="344" r:id="rId25"/>
    <p:sldId id="332" r:id="rId26"/>
    <p:sldId id="34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8841B-5165-40D8-9CDC-3F5C499A7136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1B128C-D471-4738-BBF1-C21ADB5DA963}">
      <dgm:prSet phldrT="[Текст]"/>
      <dgm:spPr/>
      <dgm:t>
        <a:bodyPr/>
        <a:lstStyle/>
        <a:p>
          <a:r>
            <a:rPr lang="ru-RU" dirty="0" smtClean="0"/>
            <a:t>Атом кислорода</a:t>
          </a:r>
          <a:endParaRPr lang="ru-RU" dirty="0"/>
        </a:p>
      </dgm:t>
    </dgm:pt>
    <dgm:pt modelId="{6516E7F9-CC3E-4DFC-833B-33F8E4B991AD}" type="parTrans" cxnId="{6FBC7BF6-0FA2-4574-BB56-B886F5C35ADC}">
      <dgm:prSet/>
      <dgm:spPr/>
      <dgm:t>
        <a:bodyPr/>
        <a:lstStyle/>
        <a:p>
          <a:endParaRPr lang="ru-RU"/>
        </a:p>
      </dgm:t>
    </dgm:pt>
    <dgm:pt modelId="{FF70A0A4-19F1-43AD-B87D-CF074C9D56FD}" type="sibTrans" cxnId="{6FBC7BF6-0FA2-4574-BB56-B886F5C35ADC}">
      <dgm:prSet/>
      <dgm:spPr/>
      <dgm:t>
        <a:bodyPr/>
        <a:lstStyle/>
        <a:p>
          <a:endParaRPr lang="ru-RU"/>
        </a:p>
      </dgm:t>
    </dgm:pt>
    <dgm:pt modelId="{A564782A-60DD-415D-B653-44A36914248C}">
      <dgm:prSet phldrT="[Текст]"/>
      <dgm:spPr/>
      <dgm:t>
        <a:bodyPr/>
        <a:lstStyle/>
        <a:p>
          <a:r>
            <a:rPr lang="ru-RU" dirty="0" smtClean="0"/>
            <a:t>Атом кислорода</a:t>
          </a:r>
          <a:endParaRPr lang="ru-RU" dirty="0"/>
        </a:p>
      </dgm:t>
    </dgm:pt>
    <dgm:pt modelId="{C7A27D78-5D63-449B-BF82-C6697C575B20}" type="parTrans" cxnId="{92637920-FCEC-4F24-85EB-E43153589C85}">
      <dgm:prSet/>
      <dgm:spPr/>
      <dgm:t>
        <a:bodyPr/>
        <a:lstStyle/>
        <a:p>
          <a:endParaRPr lang="ru-RU"/>
        </a:p>
      </dgm:t>
    </dgm:pt>
    <dgm:pt modelId="{C12EF950-9C9C-40DD-8014-96DD7B1EBFC6}" type="sibTrans" cxnId="{92637920-FCEC-4F24-85EB-E43153589C85}">
      <dgm:prSet/>
      <dgm:spPr/>
      <dgm:t>
        <a:bodyPr/>
        <a:lstStyle/>
        <a:p>
          <a:endParaRPr lang="ru-RU"/>
        </a:p>
      </dgm:t>
    </dgm:pt>
    <dgm:pt modelId="{0195CF2E-B3EB-4DF3-B6A9-A26E42AE2E0B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5E8B5555-D195-4599-8132-C4337CBFB54F}" type="parTrans" cxnId="{4626FC10-D865-46AF-BBD1-8A056FC273D4}">
      <dgm:prSet/>
      <dgm:spPr/>
      <dgm:t>
        <a:bodyPr/>
        <a:lstStyle/>
        <a:p>
          <a:endParaRPr lang="ru-RU"/>
        </a:p>
      </dgm:t>
    </dgm:pt>
    <dgm:pt modelId="{87BFEB71-E2CA-492F-B4EF-F3F2A58AA311}" type="sibTrans" cxnId="{4626FC10-D865-46AF-BBD1-8A056FC273D4}">
      <dgm:prSet/>
      <dgm:spPr/>
      <dgm:t>
        <a:bodyPr/>
        <a:lstStyle/>
        <a:p>
          <a:endParaRPr lang="ru-RU" dirty="0"/>
        </a:p>
      </dgm:t>
    </dgm:pt>
    <dgm:pt modelId="{078D5057-8320-4FC2-827D-36B93EF809BF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3FB00DDC-8021-48D8-813C-C868ABB8EB53}" type="parTrans" cxnId="{D0F641F6-8AEC-4009-A0D8-670B8D96EBBE}">
      <dgm:prSet/>
      <dgm:spPr/>
      <dgm:t>
        <a:bodyPr/>
        <a:lstStyle/>
        <a:p>
          <a:endParaRPr lang="ru-RU"/>
        </a:p>
      </dgm:t>
    </dgm:pt>
    <dgm:pt modelId="{8326EA0D-438A-4A23-BCCC-DA4861D4C5B2}" type="sibTrans" cxnId="{D0F641F6-8AEC-4009-A0D8-670B8D96EBBE}">
      <dgm:prSet/>
      <dgm:spPr/>
      <dgm:t>
        <a:bodyPr/>
        <a:lstStyle/>
        <a:p>
          <a:endParaRPr lang="ru-RU"/>
        </a:p>
      </dgm:t>
    </dgm:pt>
    <dgm:pt modelId="{41FE9F22-2AE2-4933-9A87-65768427EE7D}" type="pres">
      <dgm:prSet presAssocID="{1048841B-5165-40D8-9CDC-3F5C499A713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1482A7-0F2C-46F5-9CF3-28AE8EA31030}" type="pres">
      <dgm:prSet presAssocID="{AF1B128C-D471-4738-BBF1-C21ADB5DA96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A1BB8-8551-443D-88D7-41B4EF5B8D86}" type="pres">
      <dgm:prSet presAssocID="{FF70A0A4-19F1-43AD-B87D-CF074C9D56FD}" presName="spacerL" presStyleCnt="0"/>
      <dgm:spPr/>
    </dgm:pt>
    <dgm:pt modelId="{C07AE24C-0D2E-4727-9E5B-645A8492B346}" type="pres">
      <dgm:prSet presAssocID="{FF70A0A4-19F1-43AD-B87D-CF074C9D56F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3FDCA16-4113-4C7E-8C7A-3D3817084E4E}" type="pres">
      <dgm:prSet presAssocID="{FF70A0A4-19F1-43AD-B87D-CF074C9D56FD}" presName="spacerR" presStyleCnt="0"/>
      <dgm:spPr/>
    </dgm:pt>
    <dgm:pt modelId="{494973C0-63F4-4BEF-8E7E-2123C1850AFD}" type="pres">
      <dgm:prSet presAssocID="{A564782A-60DD-415D-B653-44A36914248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E6CD4-BE83-4F14-B700-CA15EC021002}" type="pres">
      <dgm:prSet presAssocID="{C12EF950-9C9C-40DD-8014-96DD7B1EBFC6}" presName="spacerL" presStyleCnt="0"/>
      <dgm:spPr/>
    </dgm:pt>
    <dgm:pt modelId="{346BEC14-6BF8-4631-93C3-D958642E8F60}" type="pres">
      <dgm:prSet presAssocID="{C12EF950-9C9C-40DD-8014-96DD7B1EBFC6}" presName="sibTrans" presStyleLbl="sibTrans2D1" presStyleIdx="1" presStyleCnt="3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506662EC-4772-45AD-9CF2-9419FBED7D2E}" type="pres">
      <dgm:prSet presAssocID="{C12EF950-9C9C-40DD-8014-96DD7B1EBFC6}" presName="spacerR" presStyleCnt="0"/>
      <dgm:spPr/>
    </dgm:pt>
    <dgm:pt modelId="{A7932548-2DC2-4220-B839-C2AF30911923}" type="pres">
      <dgm:prSet presAssocID="{0195CF2E-B3EB-4DF3-B6A9-A26E42AE2E0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0B411-ABCF-4D8A-977A-FEA2448A4553}" type="pres">
      <dgm:prSet presAssocID="{87BFEB71-E2CA-492F-B4EF-F3F2A58AA311}" presName="spacerL" presStyleCnt="0"/>
      <dgm:spPr/>
    </dgm:pt>
    <dgm:pt modelId="{D8CB0742-421B-482B-8D82-648E27C695BC}" type="pres">
      <dgm:prSet presAssocID="{87BFEB71-E2CA-492F-B4EF-F3F2A58AA311}" presName="sibTrans" presStyleLbl="sibTrans2D1" presStyleIdx="2" presStyleCnt="3" custFlipHor="1" custScaleX="5989" custScaleY="169675"/>
      <dgm:spPr>
        <a:prstGeom prst="arc">
          <a:avLst/>
        </a:prstGeom>
      </dgm:spPr>
      <dgm:t>
        <a:bodyPr/>
        <a:lstStyle/>
        <a:p>
          <a:endParaRPr lang="ru-RU"/>
        </a:p>
      </dgm:t>
    </dgm:pt>
    <dgm:pt modelId="{AAEE05D8-BC9C-4A77-8FEE-76DD35C9E12B}" type="pres">
      <dgm:prSet presAssocID="{87BFEB71-E2CA-492F-B4EF-F3F2A58AA311}" presName="spacerR" presStyleCnt="0"/>
      <dgm:spPr/>
    </dgm:pt>
    <dgm:pt modelId="{AA3C2AF5-4080-462C-AC8F-F2C0B8AC30D7}" type="pres">
      <dgm:prSet presAssocID="{078D5057-8320-4FC2-827D-36B93EF809BF}" presName="node" presStyleLbl="node1" presStyleIdx="3" presStyleCnt="4" custScaleX="98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CE7125-FAFD-4769-AC93-D37030F40EFF}" type="presOf" srcId="{C12EF950-9C9C-40DD-8014-96DD7B1EBFC6}" destId="{346BEC14-6BF8-4631-93C3-D958642E8F60}" srcOrd="0" destOrd="0" presId="urn:microsoft.com/office/officeart/2005/8/layout/equation1"/>
    <dgm:cxn modelId="{20624B24-6C9B-4F7F-A487-5D4F00ED2524}" type="presOf" srcId="{1048841B-5165-40D8-9CDC-3F5C499A7136}" destId="{41FE9F22-2AE2-4933-9A87-65768427EE7D}" srcOrd="0" destOrd="0" presId="urn:microsoft.com/office/officeart/2005/8/layout/equation1"/>
    <dgm:cxn modelId="{0FF53612-6A03-48C6-A232-FFFA4394C081}" type="presOf" srcId="{AF1B128C-D471-4738-BBF1-C21ADB5DA963}" destId="{AA1482A7-0F2C-46F5-9CF3-28AE8EA31030}" srcOrd="0" destOrd="0" presId="urn:microsoft.com/office/officeart/2005/8/layout/equation1"/>
    <dgm:cxn modelId="{92637920-FCEC-4F24-85EB-E43153589C85}" srcId="{1048841B-5165-40D8-9CDC-3F5C499A7136}" destId="{A564782A-60DD-415D-B653-44A36914248C}" srcOrd="1" destOrd="0" parTransId="{C7A27D78-5D63-449B-BF82-C6697C575B20}" sibTransId="{C12EF950-9C9C-40DD-8014-96DD7B1EBFC6}"/>
    <dgm:cxn modelId="{996A3495-134C-4767-BEFB-847036CFC086}" type="presOf" srcId="{078D5057-8320-4FC2-827D-36B93EF809BF}" destId="{AA3C2AF5-4080-462C-AC8F-F2C0B8AC30D7}" srcOrd="0" destOrd="0" presId="urn:microsoft.com/office/officeart/2005/8/layout/equation1"/>
    <dgm:cxn modelId="{6FBC7BF6-0FA2-4574-BB56-B886F5C35ADC}" srcId="{1048841B-5165-40D8-9CDC-3F5C499A7136}" destId="{AF1B128C-D471-4738-BBF1-C21ADB5DA963}" srcOrd="0" destOrd="0" parTransId="{6516E7F9-CC3E-4DFC-833B-33F8E4B991AD}" sibTransId="{FF70A0A4-19F1-43AD-B87D-CF074C9D56FD}"/>
    <dgm:cxn modelId="{00412B0D-6EA9-4139-85BA-1CC4CFAC3858}" type="presOf" srcId="{87BFEB71-E2CA-492F-B4EF-F3F2A58AA311}" destId="{D8CB0742-421B-482B-8D82-648E27C695BC}" srcOrd="0" destOrd="0" presId="urn:microsoft.com/office/officeart/2005/8/layout/equation1"/>
    <dgm:cxn modelId="{D0F641F6-8AEC-4009-A0D8-670B8D96EBBE}" srcId="{1048841B-5165-40D8-9CDC-3F5C499A7136}" destId="{078D5057-8320-4FC2-827D-36B93EF809BF}" srcOrd="3" destOrd="0" parTransId="{3FB00DDC-8021-48D8-813C-C868ABB8EB53}" sibTransId="{8326EA0D-438A-4A23-BCCC-DA4861D4C5B2}"/>
    <dgm:cxn modelId="{D89E2BDD-ADCB-4E28-96BB-E643F372EA17}" type="presOf" srcId="{FF70A0A4-19F1-43AD-B87D-CF074C9D56FD}" destId="{C07AE24C-0D2E-4727-9E5B-645A8492B346}" srcOrd="0" destOrd="0" presId="urn:microsoft.com/office/officeart/2005/8/layout/equation1"/>
    <dgm:cxn modelId="{4626FC10-D865-46AF-BBD1-8A056FC273D4}" srcId="{1048841B-5165-40D8-9CDC-3F5C499A7136}" destId="{0195CF2E-B3EB-4DF3-B6A9-A26E42AE2E0B}" srcOrd="2" destOrd="0" parTransId="{5E8B5555-D195-4599-8132-C4337CBFB54F}" sibTransId="{87BFEB71-E2CA-492F-B4EF-F3F2A58AA311}"/>
    <dgm:cxn modelId="{B3CDC98E-FD0B-4479-A28B-043C0035B077}" type="presOf" srcId="{0195CF2E-B3EB-4DF3-B6A9-A26E42AE2E0B}" destId="{A7932548-2DC2-4220-B839-C2AF30911923}" srcOrd="0" destOrd="0" presId="urn:microsoft.com/office/officeart/2005/8/layout/equation1"/>
    <dgm:cxn modelId="{ADBF2604-F6D0-4205-821E-534942412CD9}" type="presOf" srcId="{A564782A-60DD-415D-B653-44A36914248C}" destId="{494973C0-63F4-4BEF-8E7E-2123C1850AFD}" srcOrd="0" destOrd="0" presId="urn:microsoft.com/office/officeart/2005/8/layout/equation1"/>
    <dgm:cxn modelId="{9F94A494-D135-4A4E-9429-3C63063CD659}" type="presParOf" srcId="{41FE9F22-2AE2-4933-9A87-65768427EE7D}" destId="{AA1482A7-0F2C-46F5-9CF3-28AE8EA31030}" srcOrd="0" destOrd="0" presId="urn:microsoft.com/office/officeart/2005/8/layout/equation1"/>
    <dgm:cxn modelId="{BC14E984-BF0E-49C4-B51E-CD890B8F8DC3}" type="presParOf" srcId="{41FE9F22-2AE2-4933-9A87-65768427EE7D}" destId="{709A1BB8-8551-443D-88D7-41B4EF5B8D86}" srcOrd="1" destOrd="0" presId="urn:microsoft.com/office/officeart/2005/8/layout/equation1"/>
    <dgm:cxn modelId="{F277234B-8010-4DD8-B571-CE0FE8C15BE0}" type="presParOf" srcId="{41FE9F22-2AE2-4933-9A87-65768427EE7D}" destId="{C07AE24C-0D2E-4727-9E5B-645A8492B346}" srcOrd="2" destOrd="0" presId="urn:microsoft.com/office/officeart/2005/8/layout/equation1"/>
    <dgm:cxn modelId="{A822E635-4137-47C1-8BE0-188C663EACF0}" type="presParOf" srcId="{41FE9F22-2AE2-4933-9A87-65768427EE7D}" destId="{03FDCA16-4113-4C7E-8C7A-3D3817084E4E}" srcOrd="3" destOrd="0" presId="urn:microsoft.com/office/officeart/2005/8/layout/equation1"/>
    <dgm:cxn modelId="{F571AF70-1425-4363-BB35-D9111C181302}" type="presParOf" srcId="{41FE9F22-2AE2-4933-9A87-65768427EE7D}" destId="{494973C0-63F4-4BEF-8E7E-2123C1850AFD}" srcOrd="4" destOrd="0" presId="urn:microsoft.com/office/officeart/2005/8/layout/equation1"/>
    <dgm:cxn modelId="{E9C4CFC3-8020-499A-966F-D025727787B7}" type="presParOf" srcId="{41FE9F22-2AE2-4933-9A87-65768427EE7D}" destId="{65BE6CD4-BE83-4F14-B700-CA15EC021002}" srcOrd="5" destOrd="0" presId="urn:microsoft.com/office/officeart/2005/8/layout/equation1"/>
    <dgm:cxn modelId="{993043A5-1977-48E8-BDD5-C7CC269EEC81}" type="presParOf" srcId="{41FE9F22-2AE2-4933-9A87-65768427EE7D}" destId="{346BEC14-6BF8-4631-93C3-D958642E8F60}" srcOrd="6" destOrd="0" presId="urn:microsoft.com/office/officeart/2005/8/layout/equation1"/>
    <dgm:cxn modelId="{AB717E04-394D-4D62-9B68-81750C02F4B8}" type="presParOf" srcId="{41FE9F22-2AE2-4933-9A87-65768427EE7D}" destId="{506662EC-4772-45AD-9CF2-9419FBED7D2E}" srcOrd="7" destOrd="0" presId="urn:microsoft.com/office/officeart/2005/8/layout/equation1"/>
    <dgm:cxn modelId="{0FAFF3F3-1860-4770-83CB-F1B867900BE5}" type="presParOf" srcId="{41FE9F22-2AE2-4933-9A87-65768427EE7D}" destId="{A7932548-2DC2-4220-B839-C2AF30911923}" srcOrd="8" destOrd="0" presId="urn:microsoft.com/office/officeart/2005/8/layout/equation1"/>
    <dgm:cxn modelId="{B8B65223-1A97-4882-A88A-1991D6B87E60}" type="presParOf" srcId="{41FE9F22-2AE2-4933-9A87-65768427EE7D}" destId="{7E10B411-ABCF-4D8A-977A-FEA2448A4553}" srcOrd="9" destOrd="0" presId="urn:microsoft.com/office/officeart/2005/8/layout/equation1"/>
    <dgm:cxn modelId="{40479549-293F-4E59-88A3-A7F7FA4C31F4}" type="presParOf" srcId="{41FE9F22-2AE2-4933-9A87-65768427EE7D}" destId="{D8CB0742-421B-482B-8D82-648E27C695BC}" srcOrd="10" destOrd="0" presId="urn:microsoft.com/office/officeart/2005/8/layout/equation1"/>
    <dgm:cxn modelId="{02288FE4-5E97-4E74-99D9-2876FC5198F4}" type="presParOf" srcId="{41FE9F22-2AE2-4933-9A87-65768427EE7D}" destId="{AAEE05D8-BC9C-4A77-8FEE-76DD35C9E12B}" srcOrd="11" destOrd="0" presId="urn:microsoft.com/office/officeart/2005/8/layout/equation1"/>
    <dgm:cxn modelId="{0E0EE5BD-2A06-4515-A4EC-1240C353F8B9}" type="presParOf" srcId="{41FE9F22-2AE2-4933-9A87-65768427EE7D}" destId="{AA3C2AF5-4080-462C-AC8F-F2C0B8AC30D7}" srcOrd="12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E9A74F-70BC-4B37-97BD-B56CC78B45B2}" type="doc">
      <dgm:prSet loTypeId="urn:microsoft.com/office/officeart/2005/8/layout/pyramid4" loCatId="pyramid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D3C0F79-D2FD-43F0-A631-3A66B635CA86}" type="pres">
      <dgm:prSet presAssocID="{DBE9A74F-70BC-4B37-97BD-B56CC78B45B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83AED7D-EA2F-4DD5-8863-F44A2BAB8BEA}" type="presOf" srcId="{DBE9A74F-70BC-4B37-97BD-B56CC78B45B2}" destId="{AD3C0F79-D2FD-43F0-A631-3A66B635CA86}" srcOrd="0" destOrd="0" presId="urn:microsoft.com/office/officeart/2005/8/layout/pyramid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37DB3-05B4-4F89-8AEB-019F6A0630A3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4CBFE-CB63-4EBE-9105-F1FD96FA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2A6A5-D69D-4C31-85A6-01FBEBC4F567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536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14C74-A72B-4C8D-83B3-AEC0B2C476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82;%20&#1091;&#1088;&#1086;&#1082;&#1091;%20&#1093;&#1080;&#1084;\&#1085;&#1072;&#1090;&#1088;&#1080;&#1081;%20+&#1074;&#1086;&#1076;&#1072;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NUL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-428652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-214338"/>
            <a:ext cx="94769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-2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00570"/>
            <a:ext cx="46434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Отдавая </a:t>
            </a:r>
            <a:r>
              <a:rPr lang="ru-RU" sz="2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электрон,водород</a:t>
            </a: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проявляет свойства восстановителя. </a:t>
            </a:r>
            <a:endParaRPr lang="ru-RU" sz="2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4500570"/>
            <a:ext cx="450056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Принимая </a:t>
            </a:r>
            <a:r>
              <a:rPr lang="ru-RU" sz="2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электрон,водород</a:t>
            </a: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проявляет свойства </a:t>
            </a:r>
          </a:p>
          <a:p>
            <a:r>
              <a:rPr lang="en-US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</a:t>
            </a: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окислителя.</a:t>
            </a:r>
            <a:endParaRPr lang="ru-RU" sz="2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500042"/>
            <a:ext cx="408316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 smtClean="0">
                <a:solidFill>
                  <a:srgbClr val="01AAFF"/>
                </a:solidFill>
              </a:rPr>
              <a:t>NaH</a:t>
            </a:r>
            <a:endParaRPr lang="ru-RU" sz="15000" b="1" dirty="0">
              <a:solidFill>
                <a:srgbClr val="01AA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-285776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2628" y="-285776"/>
            <a:ext cx="56778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85728"/>
            <a:ext cx="5295039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2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endParaRPr lang="ru-RU" sz="230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68760"/>
            <a:ext cx="6304185" cy="537492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1774 г. – кислород открыт англ. химиком Джозефом Пристли путём разложения оксида ртути в герметично закрытом сосуде.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2HgO (t) → 2Hg + O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↑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1771 г. – кислород получил шведский химик Карл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Шееле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Кислород (фр.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oxygène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рождающий кислоты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</a:p>
        </p:txBody>
      </p:sp>
      <p:sp>
        <p:nvSpPr>
          <p:cNvPr id="8196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5394325" y="1447800"/>
            <a:ext cx="3749675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1214438"/>
            <a:ext cx="1757363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71438" y="1600200"/>
            <a:ext cx="68580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ru-RU" sz="2800" dirty="0" smtClean="0"/>
          </a:p>
          <a:p>
            <a:pPr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766 г. – водород открыл Г. Кавендиш</a:t>
            </a:r>
          </a:p>
          <a:p>
            <a:pPr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1784 г. – А. Лавуазье назвал водород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hydrogene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др.-греч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hydro genes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порождающий воду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>
                <a:latin typeface="Times New Roman" pitchFamily="18" charset="0"/>
                <a:cs typeface="Times New Roman" pitchFamily="18" charset="0"/>
              </a:rPr>
              <a:t>2. Историческая справка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214554"/>
            <a:ext cx="314324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2263" y="285728"/>
            <a:ext cx="8821737" cy="6286522"/>
          </a:xfrm>
        </p:spPr>
        <p:txBody>
          <a:bodyPr rtlCol="0">
            <a:normAutofit fontScale="85000" lnSpcReduction="20000"/>
          </a:bodyPr>
          <a:lstStyle/>
          <a:p>
            <a:pPr lvl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Выберите уравнения реакций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получения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Группа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газа Н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Группа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газа О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3200" dirty="0" smtClean="0"/>
          </a:p>
          <a:p>
            <a:r>
              <a:rPr lang="ru-RU" sz="3200" dirty="0" smtClean="0"/>
              <a:t> </a:t>
            </a:r>
            <a:r>
              <a:rPr lang="en-US" sz="3200" dirty="0" smtClean="0"/>
              <a:t>1) KClO</a:t>
            </a:r>
            <a:r>
              <a:rPr lang="en-US" sz="3200" baseline="-25000" dirty="0" smtClean="0"/>
              <a:t>3 </a:t>
            </a:r>
            <a:r>
              <a:rPr lang="en-US" sz="3200" dirty="0" smtClean="0"/>
              <a:t>→</a:t>
            </a:r>
            <a:r>
              <a:rPr lang="en-US" sz="3200" baseline="30000" dirty="0" smtClean="0"/>
              <a:t>t</a:t>
            </a:r>
            <a:r>
              <a:rPr lang="en-US" sz="3200" dirty="0" smtClean="0"/>
              <a:t>  </a:t>
            </a:r>
            <a:r>
              <a:rPr lang="en-US" sz="3200" dirty="0" err="1" smtClean="0"/>
              <a:t>KCl</a:t>
            </a:r>
            <a:r>
              <a:rPr lang="en-US" sz="3200" dirty="0" smtClean="0"/>
              <a:t> + …  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          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эл.ток</a:t>
            </a:r>
            <a:r>
              <a:rPr lang="en-US" sz="3200" dirty="0" smtClean="0"/>
              <a:t>                               </a:t>
            </a:r>
            <a:endParaRPr lang="ru-RU" sz="3200" dirty="0" smtClean="0"/>
          </a:p>
          <a:p>
            <a:r>
              <a:rPr lang="ru-RU" sz="3200" dirty="0" smtClean="0"/>
              <a:t>  </a:t>
            </a:r>
            <a:r>
              <a:rPr lang="en-US" sz="3200" dirty="0" smtClean="0"/>
              <a:t>2)</a:t>
            </a:r>
            <a:r>
              <a:rPr lang="ru-RU" sz="3200" dirty="0" smtClean="0"/>
              <a:t>…</a:t>
            </a:r>
            <a:r>
              <a:rPr lang="en-US" sz="3200" dirty="0" smtClean="0"/>
              <a:t>      → 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                              </a:t>
            </a:r>
            <a:endParaRPr lang="ru-RU" sz="3200" dirty="0" smtClean="0"/>
          </a:p>
          <a:p>
            <a:r>
              <a:rPr lang="ru-RU" sz="3200" dirty="0" smtClean="0"/>
              <a:t>  </a:t>
            </a:r>
            <a:r>
              <a:rPr lang="en-US" sz="3200" dirty="0" smtClean="0"/>
              <a:t>3) TiH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→</a:t>
            </a:r>
            <a:r>
              <a:rPr lang="en-US" sz="3200" baseline="30000" dirty="0" smtClean="0"/>
              <a:t>t</a:t>
            </a:r>
            <a:r>
              <a:rPr lang="en-US" sz="3200" dirty="0" smtClean="0"/>
              <a:t>  Ti + …                                                                                         </a:t>
            </a:r>
            <a:endParaRPr lang="ru-RU" sz="3200" dirty="0" smtClean="0"/>
          </a:p>
          <a:p>
            <a:r>
              <a:rPr lang="ru-RU" sz="3200" dirty="0" smtClean="0"/>
              <a:t>  </a:t>
            </a:r>
            <a:r>
              <a:rPr lang="en-US" sz="3200" dirty="0" smtClean="0"/>
              <a:t>4) Zn + </a:t>
            </a:r>
            <a:r>
              <a:rPr lang="en-US" sz="3200" dirty="0" err="1" smtClean="0"/>
              <a:t>HCl</a:t>
            </a:r>
            <a:r>
              <a:rPr lang="en-US" sz="3200" dirty="0" smtClean="0"/>
              <a:t> →</a:t>
            </a:r>
            <a:r>
              <a:rPr lang="en-US" sz="3200" baseline="30000" dirty="0" smtClean="0"/>
              <a:t>t</a:t>
            </a:r>
            <a:r>
              <a:rPr lang="en-US" sz="3200" dirty="0" smtClean="0"/>
              <a:t>  ZnCl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 …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              </a:t>
            </a:r>
            <a:r>
              <a:rPr lang="en-US" sz="3600" dirty="0" smtClean="0"/>
              <a:t> 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катализатор</a:t>
            </a:r>
            <a:r>
              <a:rPr lang="en-US" sz="3600" dirty="0" smtClean="0"/>
              <a:t> </a:t>
            </a:r>
            <a:endParaRPr lang="ru-RU" sz="3200" dirty="0" smtClean="0"/>
          </a:p>
          <a:p>
            <a:r>
              <a:rPr lang="ru-RU" sz="3200" dirty="0" smtClean="0"/>
              <a:t>  </a:t>
            </a:r>
            <a:r>
              <a:rPr lang="en-US" sz="3200" dirty="0" smtClean="0"/>
              <a:t>5)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 </a:t>
            </a:r>
            <a:r>
              <a:rPr lang="ru-RU" sz="3200" dirty="0" smtClean="0"/>
              <a:t>   </a:t>
            </a:r>
            <a:r>
              <a:rPr lang="en-US" sz="3200" dirty="0" smtClean="0"/>
              <a:t>→</a:t>
            </a:r>
            <a:r>
              <a:rPr lang="ru-RU" sz="3200" dirty="0" smtClean="0"/>
              <a:t>        </a:t>
            </a:r>
            <a:r>
              <a:rPr lang="en-US" sz="3200" dirty="0" smtClean="0"/>
              <a:t>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+ …</a:t>
            </a:r>
            <a:endParaRPr lang="ru-RU" sz="3200" dirty="0" smtClean="0"/>
          </a:p>
          <a:p>
            <a:r>
              <a:rPr lang="ru-RU" sz="3200" dirty="0" smtClean="0"/>
              <a:t>  6) …   →</a:t>
            </a:r>
            <a:r>
              <a:rPr lang="en-US" sz="3200" baseline="30000" dirty="0" smtClean="0"/>
              <a:t>t</a:t>
            </a:r>
            <a:r>
              <a:rPr lang="ru-RU" sz="3200" dirty="0" smtClean="0"/>
              <a:t>   </a:t>
            </a:r>
            <a:r>
              <a:rPr lang="en-US" sz="3200" dirty="0" smtClean="0"/>
              <a:t>K</a:t>
            </a:r>
            <a:r>
              <a:rPr lang="ru-RU" sz="3200" baseline="-25000" dirty="0" smtClean="0"/>
              <a:t>2</a:t>
            </a:r>
            <a:r>
              <a:rPr lang="en-US" sz="3200" dirty="0" err="1" smtClean="0"/>
              <a:t>MnO</a:t>
            </a:r>
            <a:r>
              <a:rPr lang="ru-RU" sz="3200" baseline="-25000" dirty="0" smtClean="0"/>
              <a:t>4</a:t>
            </a:r>
            <a:r>
              <a:rPr lang="ru-RU" sz="3200" dirty="0" smtClean="0"/>
              <a:t> + </a:t>
            </a:r>
            <a:r>
              <a:rPr lang="en-US" sz="3200" dirty="0" err="1" smtClean="0"/>
              <a:t>MnO</a:t>
            </a:r>
            <a:r>
              <a:rPr lang="ru-RU" sz="3200" baseline="-25000" dirty="0" smtClean="0"/>
              <a:t>2</a:t>
            </a:r>
            <a:r>
              <a:rPr lang="ru-RU" sz="3200" dirty="0" smtClean="0"/>
              <a:t> +</a:t>
            </a:r>
            <a:r>
              <a:rPr lang="en-US" sz="3200" dirty="0" smtClean="0"/>
              <a:t>O</a:t>
            </a:r>
            <a:r>
              <a:rPr lang="ru-RU" sz="3200" baseline="-25000" dirty="0" smtClean="0"/>
              <a:t>2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7) Na+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…=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NaOH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ru-RU" sz="3200" baseline="-25000" dirty="0" smtClean="0"/>
          </a:p>
          <a:p>
            <a:pPr>
              <a:buNone/>
            </a:pPr>
            <a:endParaRPr lang="ru-RU" sz="32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водорода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эл.ток</a:t>
            </a:r>
            <a:r>
              <a:rPr lang="en-US" sz="2800" dirty="0" smtClean="0"/>
              <a:t>                               </a:t>
            </a:r>
            <a:endParaRPr lang="ru-RU" sz="2800" dirty="0" smtClean="0"/>
          </a:p>
          <a:p>
            <a:r>
              <a:rPr lang="ru-RU" sz="2800" dirty="0" smtClean="0"/>
              <a:t>  </a:t>
            </a:r>
            <a:r>
              <a:rPr lang="en-US" sz="2800" dirty="0" smtClean="0"/>
              <a:t>1)2H</a:t>
            </a:r>
            <a:r>
              <a:rPr lang="en-US" sz="2800" dirty="0" smtClean="0">
                <a:latin typeface="Cambria Math"/>
                <a:ea typeface="Cambria Math"/>
              </a:rPr>
              <a:t>₂O </a:t>
            </a:r>
            <a:r>
              <a:rPr lang="en-US" sz="2800" dirty="0" smtClean="0"/>
              <a:t> →  2H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ambria Math"/>
                <a:ea typeface="Cambria Math"/>
              </a:rPr>
              <a:t>↑ </a:t>
            </a:r>
            <a:r>
              <a:rPr lang="en-US" sz="2800" dirty="0" smtClean="0"/>
              <a:t>+ O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Cambria Math"/>
                <a:ea typeface="Cambria Math"/>
              </a:rPr>
              <a:t>↑</a:t>
            </a:r>
            <a:r>
              <a:rPr lang="en-US" sz="2800" dirty="0" smtClean="0"/>
              <a:t>                              </a:t>
            </a:r>
            <a:endParaRPr lang="ru-RU" sz="2800" dirty="0" smtClean="0"/>
          </a:p>
          <a:p>
            <a:r>
              <a:rPr lang="ru-RU" sz="2800" dirty="0" smtClean="0"/>
              <a:t>  </a:t>
            </a:r>
            <a:r>
              <a:rPr lang="en-US" sz="2800" dirty="0" smtClean="0"/>
              <a:t>2) TiH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→</a:t>
            </a:r>
            <a:r>
              <a:rPr lang="en-US" sz="2800" baseline="30000" dirty="0" smtClean="0"/>
              <a:t>t</a:t>
            </a:r>
            <a:r>
              <a:rPr lang="en-US" sz="2800" dirty="0" smtClean="0"/>
              <a:t>  Ti + H</a:t>
            </a:r>
            <a:r>
              <a:rPr lang="en-US" sz="2800" dirty="0" smtClean="0">
                <a:latin typeface="Cambria Math"/>
                <a:ea typeface="Cambria Math"/>
              </a:rPr>
              <a:t>₂↑</a:t>
            </a:r>
            <a:r>
              <a:rPr lang="en-US" sz="2800" dirty="0" smtClean="0"/>
              <a:t>                                                                                         </a:t>
            </a:r>
            <a:endParaRPr lang="ru-RU" sz="2800" dirty="0" smtClean="0"/>
          </a:p>
          <a:p>
            <a:r>
              <a:rPr lang="ru-RU" sz="2800" dirty="0" smtClean="0"/>
              <a:t>  </a:t>
            </a:r>
            <a:r>
              <a:rPr lang="en-US" sz="2800" dirty="0" smtClean="0"/>
              <a:t>3) Zn + 2HCl →</a:t>
            </a:r>
            <a:r>
              <a:rPr lang="en-US" sz="2800" baseline="30000" dirty="0" smtClean="0"/>
              <a:t>t</a:t>
            </a:r>
            <a:r>
              <a:rPr lang="en-US" sz="2800" dirty="0" smtClean="0"/>
              <a:t>  ZnCl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H</a:t>
            </a:r>
            <a:r>
              <a:rPr lang="en-US" sz="2800" dirty="0" smtClean="0">
                <a:latin typeface="Cambria Math"/>
                <a:ea typeface="Cambria Math"/>
              </a:rPr>
              <a:t>₂↑</a:t>
            </a:r>
            <a:r>
              <a:rPr lang="ru-RU" sz="2800" dirty="0" smtClean="0"/>
              <a:t>            </a:t>
            </a:r>
            <a:endParaRPr lang="ru-RU" sz="2800" baseline="-25000" dirty="0" smtClean="0"/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4) 2Na+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2HOH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smtClean="0"/>
              <a:t> →2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NaOH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sz="2800" dirty="0" smtClean="0"/>
              <a:t> H</a:t>
            </a:r>
            <a:r>
              <a:rPr lang="en-US" sz="2800" dirty="0" smtClean="0">
                <a:latin typeface="Cambria Math"/>
                <a:ea typeface="Cambria Math"/>
              </a:rPr>
              <a:t>₂↑</a:t>
            </a:r>
            <a:r>
              <a:rPr lang="ru-RU" sz="2800" dirty="0" smtClean="0"/>
              <a:t> </a:t>
            </a:r>
            <a:endParaRPr lang="ru-RU" sz="2800" baseline="-250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кислорода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 1) 2KClO</a:t>
            </a:r>
            <a:r>
              <a:rPr lang="en-US" sz="2800" baseline="-25000" dirty="0" smtClean="0"/>
              <a:t>3 </a:t>
            </a:r>
            <a:r>
              <a:rPr lang="en-US" sz="2800" dirty="0" smtClean="0"/>
              <a:t>→</a:t>
            </a:r>
            <a:r>
              <a:rPr lang="en-US" sz="2800" baseline="30000" dirty="0" smtClean="0"/>
              <a:t>t</a:t>
            </a:r>
            <a:r>
              <a:rPr lang="en-US" sz="2800" dirty="0" smtClean="0"/>
              <a:t>  2KCl + O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Cambria Math"/>
                <a:ea typeface="Cambria Math"/>
              </a:rPr>
              <a:t>↑</a:t>
            </a:r>
            <a:r>
              <a:rPr lang="en-US" sz="2800" dirty="0" smtClean="0"/>
              <a:t>  </a:t>
            </a:r>
            <a:endParaRPr lang="ru-RU" sz="2800" dirty="0" smtClean="0"/>
          </a:p>
          <a:p>
            <a:pPr>
              <a:buNone/>
            </a:pPr>
            <a:r>
              <a:rPr lang="en-US" sz="2800" dirty="0" smtClean="0"/>
              <a:t>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ток</a:t>
            </a:r>
            <a:r>
              <a:rPr lang="en-US" sz="2800" dirty="0" smtClean="0"/>
              <a:t>                               </a:t>
            </a:r>
            <a:endParaRPr lang="ru-RU" sz="2800" dirty="0" smtClean="0"/>
          </a:p>
          <a:p>
            <a:r>
              <a:rPr lang="ru-RU" sz="2800" dirty="0" smtClean="0"/>
              <a:t>  </a:t>
            </a:r>
            <a:r>
              <a:rPr lang="en-US" sz="2800" dirty="0" smtClean="0"/>
              <a:t>2)2H</a:t>
            </a:r>
            <a:r>
              <a:rPr lang="en-US" sz="2800" dirty="0" smtClean="0">
                <a:latin typeface="Cambria Math"/>
                <a:ea typeface="Cambria Math"/>
              </a:rPr>
              <a:t>₂O </a:t>
            </a:r>
            <a:r>
              <a:rPr lang="en-US" sz="2800" dirty="0" smtClean="0"/>
              <a:t> →  2H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ambria Math"/>
                <a:ea typeface="Cambria Math"/>
              </a:rPr>
              <a:t>↑ </a:t>
            </a:r>
            <a:r>
              <a:rPr lang="en-US" sz="2800" dirty="0" smtClean="0"/>
              <a:t>+ O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Cambria Math"/>
                <a:ea typeface="Cambria Math"/>
              </a:rPr>
              <a:t>↑</a:t>
            </a:r>
            <a:r>
              <a:rPr lang="en-US" sz="2800" dirty="0" smtClean="0"/>
              <a:t>                              </a:t>
            </a:r>
            <a:endParaRPr lang="ru-RU" sz="2800" dirty="0" smtClean="0"/>
          </a:p>
          <a:p>
            <a:pPr>
              <a:spcBef>
                <a:spcPts val="0"/>
              </a:spcBef>
              <a:spcAft>
                <a:spcPts val="50"/>
              </a:spcAft>
              <a:buNone/>
            </a:pPr>
            <a:r>
              <a:rPr lang="ru-RU" sz="2800" dirty="0" smtClean="0"/>
              <a:t>                 </a:t>
            </a:r>
            <a:r>
              <a:rPr lang="en-US" sz="3200" dirty="0" smtClean="0"/>
              <a:t>    </a:t>
            </a:r>
          </a:p>
          <a:p>
            <a:pPr>
              <a:spcBef>
                <a:spcPts val="0"/>
              </a:spcBef>
              <a:spcAft>
                <a:spcPts val="50"/>
              </a:spcAft>
              <a:buNone/>
            </a:pP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en-US" sz="2800" baseline="30000" dirty="0" smtClean="0">
                <a:latin typeface="Cambria Math"/>
                <a:ea typeface="Cambria Math"/>
                <a:cs typeface="Times New Roman" pitchFamily="18" charset="0"/>
              </a:rPr>
              <a:t>₂</a:t>
            </a:r>
            <a:r>
              <a:rPr lang="en-US" sz="3200" dirty="0" smtClean="0"/>
              <a:t> </a:t>
            </a:r>
            <a:endParaRPr lang="ru-RU" sz="2800" dirty="0" smtClean="0"/>
          </a:p>
          <a:p>
            <a:pPr>
              <a:spcBef>
                <a:spcPts val="0"/>
              </a:spcBef>
              <a:spcAft>
                <a:spcPts val="50"/>
              </a:spcAft>
            </a:pPr>
            <a:r>
              <a:rPr lang="ru-RU" sz="2800" dirty="0" smtClean="0"/>
              <a:t>  </a:t>
            </a:r>
            <a:r>
              <a:rPr lang="en-US" sz="2800" dirty="0" smtClean="0"/>
              <a:t>3) 2H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 </a:t>
            </a:r>
            <a:r>
              <a:rPr lang="ru-RU" sz="2800" dirty="0" smtClean="0"/>
              <a:t>   </a:t>
            </a:r>
            <a:r>
              <a:rPr lang="en-US" sz="2800" dirty="0" smtClean="0"/>
              <a:t>→</a:t>
            </a:r>
            <a:r>
              <a:rPr lang="ru-RU" sz="2800" dirty="0" smtClean="0"/>
              <a:t>   </a:t>
            </a:r>
            <a:r>
              <a:rPr lang="en-US" sz="2800" dirty="0" smtClean="0"/>
              <a:t>2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+ O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Cambria Math"/>
                <a:ea typeface="Cambria Math"/>
              </a:rPr>
              <a:t>↑</a:t>
            </a:r>
            <a:endParaRPr lang="ru-RU" sz="2800" dirty="0" smtClean="0"/>
          </a:p>
          <a:p>
            <a:r>
              <a:rPr lang="ru-RU" sz="2800" dirty="0" smtClean="0"/>
              <a:t>  </a:t>
            </a:r>
            <a:r>
              <a:rPr lang="en-US" sz="2800" dirty="0" smtClean="0"/>
              <a:t>4</a:t>
            </a:r>
            <a:r>
              <a:rPr lang="ru-RU" sz="2800" dirty="0" smtClean="0"/>
              <a:t>) </a:t>
            </a:r>
            <a:r>
              <a:rPr lang="en-US" sz="2800" dirty="0" smtClean="0"/>
              <a:t>2KMnO</a:t>
            </a:r>
            <a:r>
              <a:rPr lang="ru-RU" sz="2800" baseline="-25000" dirty="0" smtClean="0"/>
              <a:t>4</a:t>
            </a:r>
            <a:r>
              <a:rPr lang="ru-RU" sz="2800" dirty="0" smtClean="0"/>
              <a:t>  →</a:t>
            </a:r>
            <a:r>
              <a:rPr lang="en-US" sz="2800" baseline="30000" dirty="0" smtClean="0"/>
              <a:t>t</a:t>
            </a:r>
            <a:r>
              <a:rPr lang="ru-RU" sz="2800" dirty="0" smtClean="0"/>
              <a:t>   </a:t>
            </a:r>
            <a:r>
              <a:rPr lang="en-US" sz="2800" dirty="0" smtClean="0"/>
              <a:t>K</a:t>
            </a:r>
            <a:r>
              <a:rPr lang="ru-RU" sz="2800" baseline="-25000" dirty="0" smtClean="0"/>
              <a:t>2</a:t>
            </a:r>
            <a:r>
              <a:rPr lang="en-US" sz="2800" dirty="0" err="1" smtClean="0"/>
              <a:t>MnO</a:t>
            </a:r>
            <a:r>
              <a:rPr lang="ru-RU" sz="2800" baseline="-25000" dirty="0" smtClean="0"/>
              <a:t>4</a:t>
            </a:r>
            <a:r>
              <a:rPr lang="ru-RU" sz="2800" dirty="0" smtClean="0"/>
              <a:t> + </a:t>
            </a:r>
            <a:r>
              <a:rPr lang="en-US" sz="2800" dirty="0" err="1" smtClean="0"/>
              <a:t>MnO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 +</a:t>
            </a:r>
            <a:r>
              <a:rPr lang="en-US" sz="2800" dirty="0" smtClean="0"/>
              <a:t> O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Cambria Math"/>
                <a:ea typeface="Cambria Math"/>
              </a:rPr>
              <a:t>↑</a:t>
            </a:r>
            <a:endParaRPr lang="ru-RU" sz="2800" baseline="-250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натрий +вода.wmv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1436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arenR"/>
            </a:pPr>
            <a:endParaRPr lang="ru-RU" dirty="0" smtClean="0"/>
          </a:p>
          <a:p>
            <a:pPr marL="514350" indent="-514350">
              <a:buFont typeface="Arial" pitchFamily="34" charset="0"/>
              <a:buAutoNum type="arabicParenR"/>
            </a:pPr>
            <a:endParaRPr lang="ru-RU" dirty="0" smtClean="0"/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dirty="0" smtClean="0"/>
              <a:t>Вытеснением воздуха:</a:t>
            </a:r>
          </a:p>
          <a:p>
            <a:pPr marL="514350" indent="-514350">
              <a:buFont typeface="Arial" pitchFamily="34" charset="0"/>
              <a:buAutoNum type="arabicParenR"/>
            </a:pPr>
            <a:endParaRPr lang="ru-RU" dirty="0" smtClean="0"/>
          </a:p>
          <a:p>
            <a:pPr marL="514350" indent="-514350">
              <a:buFont typeface="Arial" pitchFamily="34" charset="0"/>
              <a:buAutoNum type="arabicParenR"/>
            </a:pPr>
            <a:endParaRPr lang="ru-RU" dirty="0" smtClean="0"/>
          </a:p>
          <a:p>
            <a:pPr marL="514350" indent="-514350">
              <a:buFont typeface="Arial" pitchFamily="34" charset="0"/>
              <a:buAutoNum type="arabicParenR"/>
            </a:pPr>
            <a:endParaRPr lang="ru-RU" dirty="0" smtClean="0"/>
          </a:p>
          <a:p>
            <a:pPr marL="514350" indent="-514350">
              <a:buFont typeface="Arial" pitchFamily="34" charset="0"/>
              <a:buAutoNum type="arabicParenR"/>
            </a:pPr>
            <a:endParaRPr lang="ru-RU" dirty="0" smtClean="0"/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dirty="0" smtClean="0"/>
              <a:t>Вытеснением воды:</a:t>
            </a:r>
          </a:p>
          <a:p>
            <a:pPr marL="914400" lvl="1" indent="-514350">
              <a:buFont typeface="Arial" pitchFamily="34" charset="0"/>
              <a:buNone/>
            </a:pPr>
            <a:endParaRPr lang="ru-RU" dirty="0" smtClean="0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28575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1500188"/>
            <a:ext cx="116681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3" y="4797152"/>
            <a:ext cx="316835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0013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Химические свойства кислорода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285860"/>
            <a:ext cx="7772400" cy="507209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Запишите уравнения реакций, о которых говориться в стихотворении: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Известно, что горят отлично 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 нем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сера, фосфор, углерод,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железо, магний</a:t>
            </a:r>
            <a:r>
              <a:rPr lang="tt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Энергично 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сгорает также водород.</a:t>
            </a:r>
          </a:p>
          <a:p>
            <a:pPr algn="l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Ответьте на вопросы:                                                                                       </a:t>
            </a:r>
          </a:p>
          <a:p>
            <a:pPr algn="l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называются соединения элементов с кислородом?                                        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Дайте определение реакциям горения.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Химические свойства водорода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/>
          <a:lstStyle/>
          <a:p>
            <a:r>
              <a:rPr lang="ru-RU" dirty="0" smtClean="0"/>
              <a:t>Восстановление меди</a:t>
            </a:r>
            <a:endParaRPr lang="en-US" dirty="0" smtClean="0"/>
          </a:p>
          <a:p>
            <a:r>
              <a:rPr lang="ru-RU" dirty="0" smtClean="0"/>
              <a:t>С</a:t>
            </a:r>
            <a:r>
              <a:rPr lang="en-US" dirty="0" smtClean="0"/>
              <a:t>u</a:t>
            </a:r>
            <a:r>
              <a:rPr lang="ru-RU" dirty="0" smtClean="0"/>
              <a:t>О + Н</a:t>
            </a:r>
            <a:r>
              <a:rPr lang="ru-RU" baseline="-25000" dirty="0" smtClean="0"/>
              <a:t>2 </a:t>
            </a:r>
            <a:r>
              <a:rPr lang="ru-RU" dirty="0" smtClean="0">
                <a:latin typeface="Cambria Math"/>
                <a:ea typeface="Cambria Math"/>
              </a:rPr>
              <a:t>→</a:t>
            </a:r>
            <a:endParaRPr lang="ru-RU" dirty="0" smtClean="0"/>
          </a:p>
          <a:p>
            <a:r>
              <a:rPr lang="ru-RU" dirty="0" smtClean="0"/>
              <a:t>Горение водорода</a:t>
            </a:r>
            <a:endParaRPr lang="ru-RU" baseline="-25000" dirty="0" smtClean="0"/>
          </a:p>
          <a:p>
            <a:r>
              <a:rPr lang="ru-RU" baseline="-25000" dirty="0" smtClean="0"/>
              <a:t> </a:t>
            </a:r>
            <a:r>
              <a:rPr lang="ru-RU" dirty="0" smtClean="0"/>
              <a:t>Н</a:t>
            </a:r>
            <a:r>
              <a:rPr lang="ru-RU" baseline="-25000" dirty="0" smtClean="0"/>
              <a:t>2 +</a:t>
            </a:r>
            <a:r>
              <a:rPr lang="ru-RU" dirty="0" smtClean="0"/>
              <a:t> </a:t>
            </a:r>
            <a:r>
              <a:rPr lang="en-US" dirty="0" smtClean="0"/>
              <a:t>O</a:t>
            </a:r>
            <a:r>
              <a:rPr lang="ru-RU" baseline="-25000" dirty="0" smtClean="0"/>
              <a:t>2 </a:t>
            </a:r>
            <a:r>
              <a:rPr lang="ru-RU" dirty="0" smtClean="0"/>
              <a:t> </a:t>
            </a:r>
            <a:r>
              <a:rPr lang="ru-RU" dirty="0" smtClean="0">
                <a:latin typeface="Cambria Math"/>
                <a:ea typeface="Cambria Math"/>
              </a:rPr>
              <a:t>→</a:t>
            </a:r>
            <a:r>
              <a:rPr lang="en-US" dirty="0" smtClean="0">
                <a:latin typeface="Cambria Math"/>
                <a:ea typeface="Cambria Math"/>
              </a:rPr>
              <a:t>                     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Взаимодействие водорода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en-US" dirty="0" smtClean="0">
                <a:latin typeface="Cambria Math"/>
                <a:ea typeface="Cambria Math"/>
              </a:rPr>
              <a:t>₂ + S </a:t>
            </a:r>
            <a:r>
              <a:rPr lang="ru-RU" dirty="0" smtClean="0">
                <a:latin typeface="Cambria Math"/>
                <a:ea typeface="Cambria Math"/>
              </a:rPr>
              <a:t>→</a:t>
            </a:r>
            <a:endParaRPr lang="ru-RU" dirty="0" smtClean="0"/>
          </a:p>
          <a:p>
            <a:r>
              <a:rPr lang="ru-RU" baseline="-25000" dirty="0" smtClean="0"/>
              <a:t> </a:t>
            </a:r>
            <a:r>
              <a:rPr lang="en-US" dirty="0" smtClean="0"/>
              <a:t>H</a:t>
            </a:r>
            <a:r>
              <a:rPr lang="en-US" dirty="0" smtClean="0">
                <a:latin typeface="Cambria Math"/>
                <a:ea typeface="Cambria Math"/>
              </a:rPr>
              <a:t>₂ + CL₂ </a:t>
            </a:r>
            <a:r>
              <a:rPr lang="ru-RU" dirty="0" smtClean="0">
                <a:latin typeface="Cambria Math"/>
                <a:ea typeface="Cambria Math"/>
              </a:rPr>
              <a:t>→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</a:p>
          <a:p>
            <a:r>
              <a:rPr lang="en-US" dirty="0" smtClean="0"/>
              <a:t> H</a:t>
            </a:r>
            <a:r>
              <a:rPr lang="en-US" dirty="0" smtClean="0">
                <a:latin typeface="Cambria Math"/>
                <a:ea typeface="Cambria Math"/>
              </a:rPr>
              <a:t>₂ + Na </a:t>
            </a:r>
            <a:r>
              <a:rPr lang="ru-RU" dirty="0" smtClean="0">
                <a:latin typeface="Cambria Math"/>
                <a:ea typeface="Cambria Math"/>
              </a:rPr>
              <a:t>→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aseline="-25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Горение магния, угля, серы,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фосфора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железа и водорода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/>
          <a:lstStyle/>
          <a:p>
            <a:endParaRPr lang="ru-RU" dirty="0" smtClean="0"/>
          </a:p>
          <a:p>
            <a:r>
              <a:rPr lang="en-US" dirty="0" smtClean="0"/>
              <a:t> 2Mg + O</a:t>
            </a:r>
            <a:r>
              <a:rPr lang="en-US" dirty="0" smtClean="0">
                <a:latin typeface="Cambria Math"/>
                <a:ea typeface="Cambria Math"/>
              </a:rPr>
              <a:t>₂  </a:t>
            </a:r>
            <a:r>
              <a:rPr lang="en-US" sz="2400" dirty="0" smtClean="0"/>
              <a:t>→</a:t>
            </a:r>
            <a:r>
              <a:rPr lang="en-US" dirty="0" smtClean="0">
                <a:latin typeface="Cambria Math"/>
                <a:ea typeface="Cambria Math"/>
              </a:rPr>
              <a:t>   2</a:t>
            </a:r>
            <a:r>
              <a:rPr lang="en-US" dirty="0" smtClean="0"/>
              <a:t>MgO</a:t>
            </a:r>
            <a:r>
              <a:rPr lang="en-US" dirty="0" smtClean="0">
                <a:latin typeface="Cambria Math"/>
                <a:ea typeface="Cambria Math"/>
              </a:rPr>
              <a:t>   </a:t>
            </a:r>
          </a:p>
          <a:p>
            <a:r>
              <a:rPr lang="en-US" sz="2800" dirty="0" smtClean="0">
                <a:latin typeface="Cambria Math"/>
                <a:ea typeface="Cambria Math"/>
              </a:rPr>
              <a:t>  C </a:t>
            </a:r>
            <a:r>
              <a:rPr lang="en-US" dirty="0" smtClean="0"/>
              <a:t>+ O</a:t>
            </a:r>
            <a:r>
              <a:rPr lang="en-US" dirty="0" smtClean="0">
                <a:latin typeface="Cambria Math"/>
                <a:ea typeface="Cambria Math"/>
              </a:rPr>
              <a:t>₂  </a:t>
            </a:r>
            <a:r>
              <a:rPr lang="en-US" sz="2400" dirty="0" smtClean="0"/>
              <a:t>→ CO</a:t>
            </a:r>
            <a:r>
              <a:rPr lang="en-US" sz="2800" dirty="0" smtClean="0">
                <a:latin typeface="Cambria Math"/>
                <a:ea typeface="Cambria Math"/>
              </a:rPr>
              <a:t>₂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</a:p>
          <a:p>
            <a:r>
              <a:rPr lang="en-US" dirty="0" smtClean="0">
                <a:latin typeface="Cambria Math"/>
                <a:ea typeface="Cambria Math"/>
              </a:rPr>
              <a:t>  </a:t>
            </a:r>
            <a:r>
              <a:rPr lang="en-US" sz="2800" dirty="0" smtClean="0">
                <a:latin typeface="Cambria Math"/>
                <a:ea typeface="Cambria Math"/>
              </a:rPr>
              <a:t>S </a:t>
            </a:r>
            <a:r>
              <a:rPr lang="en-US" dirty="0" smtClean="0"/>
              <a:t>+ O</a:t>
            </a:r>
            <a:r>
              <a:rPr lang="en-US" dirty="0" smtClean="0">
                <a:latin typeface="Cambria Math"/>
                <a:ea typeface="Cambria Math"/>
              </a:rPr>
              <a:t>₂  </a:t>
            </a:r>
            <a:r>
              <a:rPr lang="en-US" sz="2400" dirty="0" smtClean="0"/>
              <a:t>→ SO</a:t>
            </a:r>
            <a:r>
              <a:rPr lang="en-US" sz="2400" dirty="0" smtClean="0">
                <a:latin typeface="Cambria Math"/>
                <a:ea typeface="Cambria Math"/>
              </a:rPr>
              <a:t>₂</a:t>
            </a:r>
          </a:p>
          <a:p>
            <a:r>
              <a:rPr lang="en-US" dirty="0" smtClean="0"/>
              <a:t>  4P + 5O</a:t>
            </a:r>
            <a:r>
              <a:rPr lang="en-US" dirty="0" smtClean="0">
                <a:latin typeface="Cambria Math"/>
                <a:ea typeface="Cambria Math"/>
              </a:rPr>
              <a:t>₂  </a:t>
            </a:r>
            <a:r>
              <a:rPr lang="en-US" sz="2400" dirty="0" smtClean="0"/>
              <a:t>→ 2P</a:t>
            </a:r>
            <a:r>
              <a:rPr lang="en-US" sz="2400" dirty="0" smtClean="0">
                <a:latin typeface="Cambria Math"/>
                <a:ea typeface="Cambria Math"/>
              </a:rPr>
              <a:t>₂</a:t>
            </a:r>
            <a:r>
              <a:rPr lang="en-US" sz="2400" dirty="0" smtClean="0"/>
              <a:t>O</a:t>
            </a:r>
            <a:r>
              <a:rPr lang="en-US" sz="2400" dirty="0" smtClean="0">
                <a:latin typeface="Cambria Math"/>
                <a:ea typeface="Cambria Math"/>
              </a:rPr>
              <a:t>₅</a:t>
            </a:r>
          </a:p>
          <a:p>
            <a:r>
              <a:rPr lang="ru-RU" sz="2400" dirty="0" smtClean="0">
                <a:latin typeface="Cambria Math"/>
                <a:ea typeface="Cambria Math"/>
              </a:rPr>
              <a:t>  </a:t>
            </a:r>
            <a:r>
              <a:rPr lang="en-US" sz="2400" dirty="0" smtClean="0">
                <a:latin typeface="Cambria Math"/>
                <a:ea typeface="Cambria Math"/>
              </a:rPr>
              <a:t> 3Fe </a:t>
            </a:r>
            <a:r>
              <a:rPr lang="en-US" sz="2400" dirty="0" smtClean="0"/>
              <a:t>+ 2O</a:t>
            </a:r>
            <a:r>
              <a:rPr lang="en-US" sz="2400" dirty="0" smtClean="0">
                <a:latin typeface="Cambria Math"/>
                <a:ea typeface="Cambria Math"/>
              </a:rPr>
              <a:t>₂  </a:t>
            </a:r>
            <a:r>
              <a:rPr lang="en-US" sz="2400" dirty="0" smtClean="0"/>
              <a:t>→ </a:t>
            </a:r>
            <a:r>
              <a:rPr lang="en-US" sz="2400" dirty="0" err="1" smtClean="0"/>
              <a:t>FeO</a:t>
            </a:r>
            <a:r>
              <a:rPr lang="en-US" sz="2400" dirty="0" smtClean="0"/>
              <a:t> * </a:t>
            </a:r>
            <a:r>
              <a:rPr lang="en-US" sz="2400" dirty="0" err="1" smtClean="0"/>
              <a:t>Fe</a:t>
            </a:r>
            <a:r>
              <a:rPr lang="en-US" sz="2400" dirty="0" err="1" smtClean="0">
                <a:latin typeface="Cambria Math"/>
                <a:ea typeface="Cambria Math"/>
              </a:rPr>
              <a:t>₂O</a:t>
            </a:r>
            <a:r>
              <a:rPr lang="en-US" sz="2400" dirty="0" smtClean="0">
                <a:latin typeface="Cambria Math"/>
                <a:ea typeface="Cambria Math"/>
              </a:rPr>
              <a:t>₃</a:t>
            </a:r>
          </a:p>
          <a:p>
            <a:r>
              <a:rPr lang="en-US" sz="2400" dirty="0" smtClean="0">
                <a:latin typeface="Cambria Math"/>
                <a:ea typeface="Cambria Math"/>
              </a:rPr>
              <a:t>   </a:t>
            </a:r>
            <a:r>
              <a:rPr lang="en-US" sz="2400" dirty="0" smtClean="0"/>
              <a:t>2H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mbria Math"/>
                <a:ea typeface="Cambria Math"/>
              </a:rPr>
              <a:t> </a:t>
            </a:r>
            <a:r>
              <a:rPr lang="en-US" sz="2400" dirty="0" smtClean="0"/>
              <a:t>+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→ 2H</a:t>
            </a:r>
            <a:r>
              <a:rPr lang="en-US" sz="2400" dirty="0" smtClean="0">
                <a:latin typeface="Cambria Math"/>
                <a:ea typeface="Cambria Math"/>
              </a:rPr>
              <a:t>₂O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называются соединения элементов с кислородом?                                      Дайте определение реакциям горения.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een_Technology_In_Your_H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381"/>
            <a:ext cx="9144000" cy="6862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414340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solidFill>
                  <a:srgbClr val="FFFF00"/>
                </a:solidFill>
              </a:rPr>
              <a:t>H</a:t>
            </a:r>
            <a:r>
              <a:rPr lang="en-US" sz="13800" dirty="0" smtClean="0">
                <a:solidFill>
                  <a:srgbClr val="FFFF00"/>
                </a:solidFill>
              </a:rPr>
              <a:t>2</a:t>
            </a:r>
            <a:endParaRPr lang="ru-RU" sz="3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Химические свойства водорода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Восстановление меди</a:t>
            </a:r>
            <a:endParaRPr lang="en-US" dirty="0" smtClean="0"/>
          </a:p>
          <a:p>
            <a:r>
              <a:rPr lang="ru-RU" dirty="0" smtClean="0"/>
              <a:t>С</a:t>
            </a:r>
            <a:r>
              <a:rPr lang="en-US" dirty="0" smtClean="0"/>
              <a:t>u</a:t>
            </a:r>
            <a:r>
              <a:rPr lang="ru-RU" dirty="0" smtClean="0"/>
              <a:t>О + Н</a:t>
            </a:r>
            <a:r>
              <a:rPr lang="ru-RU" baseline="-25000" dirty="0" smtClean="0"/>
              <a:t>2 </a:t>
            </a:r>
            <a:r>
              <a:rPr lang="ru-RU" dirty="0" smtClean="0">
                <a:latin typeface="Cambria Math"/>
                <a:ea typeface="Cambria Math"/>
              </a:rPr>
              <a:t>→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ru-RU" dirty="0" smtClean="0"/>
              <a:t>С</a:t>
            </a:r>
            <a:r>
              <a:rPr lang="en-US" dirty="0" smtClean="0"/>
              <a:t>u </a:t>
            </a:r>
            <a:r>
              <a:rPr lang="ru-RU" dirty="0" smtClean="0"/>
              <a:t>+ Н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endParaRPr lang="ru-RU" dirty="0" smtClean="0"/>
          </a:p>
          <a:p>
            <a:r>
              <a:rPr lang="ru-RU" dirty="0" smtClean="0"/>
              <a:t>Горение водорода</a:t>
            </a:r>
            <a:endParaRPr lang="ru-RU" baseline="-25000" dirty="0" smtClean="0"/>
          </a:p>
          <a:p>
            <a:r>
              <a:rPr lang="ru-RU" baseline="-25000" dirty="0" smtClean="0"/>
              <a:t> </a:t>
            </a:r>
            <a:r>
              <a:rPr lang="en-US" dirty="0" smtClean="0"/>
              <a:t>2H</a:t>
            </a:r>
            <a:r>
              <a:rPr lang="ru-RU" baseline="-25000" dirty="0" smtClean="0"/>
              <a:t>2 +</a:t>
            </a:r>
            <a:r>
              <a:rPr lang="ru-RU" dirty="0" smtClean="0"/>
              <a:t> </a:t>
            </a:r>
            <a:r>
              <a:rPr lang="en-US" dirty="0" smtClean="0"/>
              <a:t>O</a:t>
            </a:r>
            <a:r>
              <a:rPr lang="ru-RU" baseline="-25000" dirty="0" smtClean="0"/>
              <a:t>2 </a:t>
            </a:r>
            <a:r>
              <a:rPr lang="ru-RU" dirty="0" smtClean="0"/>
              <a:t> </a:t>
            </a:r>
            <a:r>
              <a:rPr lang="ru-RU" dirty="0" smtClean="0">
                <a:latin typeface="Cambria Math"/>
                <a:ea typeface="Cambria Math"/>
              </a:rPr>
              <a:t>→</a:t>
            </a:r>
            <a:r>
              <a:rPr lang="en-US" dirty="0" smtClean="0">
                <a:latin typeface="Cambria Math"/>
                <a:ea typeface="Cambria Math"/>
              </a:rPr>
              <a:t> 2</a:t>
            </a:r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r>
              <a:rPr lang="en-US" dirty="0" smtClean="0">
                <a:latin typeface="Cambria Math"/>
                <a:ea typeface="Cambria Math"/>
              </a:rPr>
              <a:t>                   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Гремучий газ</a:t>
            </a:r>
          </a:p>
          <a:p>
            <a:r>
              <a:rPr lang="ru-RU" dirty="0" smtClean="0"/>
              <a:t>Взаимодействие водорода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en-US" dirty="0" smtClean="0">
                <a:latin typeface="Cambria Math"/>
                <a:ea typeface="Cambria Math"/>
              </a:rPr>
              <a:t>₂ + S </a:t>
            </a:r>
            <a:r>
              <a:rPr lang="ru-RU" dirty="0" smtClean="0">
                <a:latin typeface="Cambria Math"/>
                <a:ea typeface="Cambria Math"/>
              </a:rPr>
              <a:t>→</a:t>
            </a:r>
            <a:r>
              <a:rPr lang="ru-RU" dirty="0" smtClean="0"/>
              <a:t> Н</a:t>
            </a:r>
            <a:r>
              <a:rPr lang="ru-RU" baseline="-25000" dirty="0" smtClean="0"/>
              <a:t>2</a:t>
            </a:r>
            <a:r>
              <a:rPr lang="en-US" dirty="0" smtClean="0"/>
              <a:t>S</a:t>
            </a:r>
            <a:endParaRPr lang="ru-RU" dirty="0" smtClean="0"/>
          </a:p>
          <a:p>
            <a:r>
              <a:rPr lang="ru-RU" baseline="-25000" dirty="0" smtClean="0"/>
              <a:t> </a:t>
            </a:r>
            <a:r>
              <a:rPr lang="en-US" dirty="0" smtClean="0"/>
              <a:t>H</a:t>
            </a:r>
            <a:r>
              <a:rPr lang="en-US" dirty="0" smtClean="0">
                <a:latin typeface="Cambria Math"/>
                <a:ea typeface="Cambria Math"/>
              </a:rPr>
              <a:t>₂ + CL₂ </a:t>
            </a:r>
            <a:r>
              <a:rPr lang="ru-RU" dirty="0" smtClean="0">
                <a:latin typeface="Cambria Math"/>
                <a:ea typeface="Cambria Math"/>
              </a:rPr>
              <a:t>→</a:t>
            </a:r>
            <a:r>
              <a:rPr lang="en-US" dirty="0" smtClean="0">
                <a:latin typeface="Cambria Math"/>
                <a:ea typeface="Cambria Math"/>
              </a:rPr>
              <a:t> 2</a:t>
            </a:r>
            <a:r>
              <a:rPr lang="en-US" dirty="0" smtClean="0"/>
              <a:t>H</a:t>
            </a:r>
            <a:r>
              <a:rPr lang="en-US" dirty="0" smtClean="0">
                <a:latin typeface="Cambria Math"/>
                <a:ea typeface="Cambria Math"/>
              </a:rPr>
              <a:t>CL </a:t>
            </a:r>
          </a:p>
          <a:p>
            <a:r>
              <a:rPr lang="en-US" dirty="0" smtClean="0"/>
              <a:t> H</a:t>
            </a:r>
            <a:r>
              <a:rPr lang="en-US" dirty="0" smtClean="0">
                <a:latin typeface="Cambria Math"/>
                <a:ea typeface="Cambria Math"/>
              </a:rPr>
              <a:t>₂ + 2Na </a:t>
            </a:r>
            <a:r>
              <a:rPr lang="ru-RU" dirty="0" smtClean="0">
                <a:latin typeface="Cambria Math"/>
                <a:ea typeface="Cambria Math"/>
              </a:rPr>
              <a:t>→</a:t>
            </a:r>
            <a:r>
              <a:rPr lang="en-US" dirty="0" smtClean="0">
                <a:latin typeface="Cambria Math"/>
                <a:ea typeface="Cambria Math"/>
              </a:rPr>
              <a:t> 2NaH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i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i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i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i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i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400" i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водорода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357298"/>
            <a:ext cx="7772400" cy="500066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06600"/>
                  </a:solidFill>
                </a:ln>
                <a:latin typeface="Times New Roman" pitchFamily="18" charset="0"/>
                <a:cs typeface="Times New Roman" pitchFamily="18" charset="0"/>
              </a:rPr>
              <a:t>Водород как топливо будущего</a:t>
            </a:r>
          </a:p>
          <a:p>
            <a:pPr algn="l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сгорании водорода выделяется  большое  количество  теплоты, при этом не образуется вредных экологически опасных  веществ. Основным продуктом сгорания является   вода. Кроме того, запасы водорода неисчерпаемы. Широкое внедрение водорода в энергетику- вопрос  недалекого будущего.Главное- найти неэнергоемкий способ его получения из воды.</a:t>
            </a:r>
          </a:p>
          <a:p>
            <a:pPr algn="l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Водородные мопеды уже  есть. Скоро появятся водородные мотоциклы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800" b="1" i="1" dirty="0" smtClean="0">
              <a:ln>
                <a:solidFill>
                  <a:srgbClr val="0066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38" y="3857628"/>
            <a:ext cx="4641238" cy="2802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-7818" y="0"/>
            <a:ext cx="9099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</a:rPr>
              <a:t>Водород используется в производстве перекиси водорода и химических реагентов</a:t>
            </a:r>
            <a:endParaRPr lang="ru-RU" sz="1600" b="1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3286124"/>
            <a:ext cx="229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в водородной сварке</a:t>
            </a:r>
            <a:endParaRPr lang="ru-RU" b="1" i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F:\ХИМИЯ\vredna-li-perekis-vodor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4572032" cy="3048021"/>
          </a:xfrm>
          <a:prstGeom prst="rect">
            <a:avLst/>
          </a:prstGeom>
          <a:noFill/>
        </p:spPr>
      </p:pic>
      <p:pic>
        <p:nvPicPr>
          <p:cNvPr id="2051" name="Picture 3" descr="F:\ХИМИЯ\1-linii-dlya-proizvodstva-rastitelnyih-sliv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643314"/>
            <a:ext cx="3571901" cy="32146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950608" y="3286124"/>
            <a:ext cx="4193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00FF"/>
                </a:solidFill>
              </a:rPr>
              <a:t>в гидрировании растительных масел</a:t>
            </a:r>
            <a:endParaRPr lang="ru-RU" sz="1600" b="1" i="1" dirty="0">
              <a:solidFill>
                <a:srgbClr val="0000FF"/>
              </a:solidFill>
            </a:endParaRPr>
          </a:p>
        </p:txBody>
      </p:sp>
      <p:pic>
        <p:nvPicPr>
          <p:cNvPr id="2052" name="Picture 4" descr="F:\ХИМИЯ\cleaning-uses-of-hydrogen-peroxide_136504919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8604"/>
            <a:ext cx="3881470" cy="29111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ульфира\Desktop\ХИМИЯ примененеи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Зульфира\Desktop\ХИМИЯ примененеи\0006-006-V-meditsine-kislorod-ispolzujut-dlja-podderzhanija-zhizni-bolnykh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357422" y="357166"/>
            <a:ext cx="4552952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Monotype Corsiva" pitchFamily="66" charset="0"/>
                <a:cs typeface="Arial"/>
              </a:rPr>
              <a:t>Итог урока</a:t>
            </a:r>
          </a:p>
          <a:p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Monotype Corsiva" pitchFamily="66" charset="0"/>
                <a:cs typeface="Arial"/>
              </a:rPr>
              <a:t>Выберите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28596" y="2057400"/>
            <a:ext cx="7815263" cy="4479925"/>
            <a:chOff x="405" y="1296"/>
            <a:chExt cx="4923" cy="2822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405" y="3375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0000FF"/>
                  </a:solidFill>
                </a:rPr>
                <a:t>Мне было интересно</a:t>
              </a: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544" y="2688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0066FF"/>
                  </a:solidFill>
                </a:rPr>
                <a:t>Доволен оценкой</a:t>
              </a: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496" y="1296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0066FF"/>
                  </a:solidFill>
                </a:rPr>
                <a:t>Здорово</a:t>
              </a: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3888" y="3600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3399FF"/>
                  </a:solidFill>
                </a:rPr>
                <a:t>Оценка урока - отлично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838200" y="1752600"/>
            <a:ext cx="8153400" cy="2727325"/>
            <a:chOff x="528" y="1104"/>
            <a:chExt cx="5136" cy="1718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528" y="1296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0000"/>
                  </a:solidFill>
                </a:rPr>
                <a:t>Важная тема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792" y="1104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0066"/>
                  </a:solidFill>
                </a:rPr>
                <a:t>Оценка урока </a:t>
              </a:r>
              <a:r>
                <a:rPr lang="ru-RU" sz="2400" b="1" dirty="0" smtClean="0">
                  <a:solidFill>
                    <a:srgbClr val="FF0066"/>
                  </a:solidFill>
                </a:rPr>
                <a:t>- хорошо</a:t>
              </a:r>
              <a:endParaRPr lang="ru-RU" sz="2400" b="1" dirty="0">
                <a:solidFill>
                  <a:srgbClr val="FF0066"/>
                </a:solidFill>
              </a:endParaRP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3792" y="2304"/>
              <a:ext cx="187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0066"/>
                  </a:solidFill>
                </a:rPr>
                <a:t>Ничего особенного</a:t>
              </a:r>
            </a:p>
          </p:txBody>
        </p:sp>
      </p:grp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643042" y="4071942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9900"/>
                </a:solidFill>
              </a:rPr>
              <a:t>Ничего не понятно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28596" y="3571876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99FF"/>
                </a:solidFill>
              </a:rPr>
              <a:t>Есть вопросы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785918" y="2643182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9900"/>
                </a:solidFill>
              </a:rPr>
              <a:t>Свой вариант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3643306" y="3714752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996633"/>
                </a:solidFill>
              </a:rPr>
              <a:t>Было скучно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7000892" y="2786058"/>
            <a:ext cx="1857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9900"/>
                </a:solidFill>
              </a:rPr>
              <a:t>Довольна оценкой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262658" y="47244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33CC33"/>
                </a:solidFill>
              </a:rPr>
              <a:t>Узнал(а) много нового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224058" y="5029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66FF"/>
                </a:solidFill>
              </a:rPr>
              <a:t>Я молодец!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2986058" y="5638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9966FF"/>
                </a:solidFill>
              </a:rPr>
              <a:t>Легкая тема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57158" y="2643182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FF"/>
                </a:solidFill>
              </a:rPr>
              <a:t>Урок понравился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57620" y="2714621"/>
            <a:ext cx="32147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удовольствием работал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в виртуальной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94363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лаборатории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Кислород – это …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Водород – это …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Оксиды – это …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Подготовиться к контрольной работе</a:t>
            </a:r>
          </a:p>
          <a:p>
            <a:pPr>
              <a:buNone/>
            </a:pP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Monotype Corsiva" pitchFamily="66" charset="0"/>
                <a:cs typeface="Arial"/>
              </a:rPr>
              <a:t/>
            </a:r>
            <a:br>
              <a:rPr lang="en-US" sz="4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Monotype Corsiva" pitchFamily="66" charset="0"/>
                <a:cs typeface="Arial"/>
              </a:rPr>
            </a:br>
            <a:r>
              <a:rPr lang="ru-RU" sz="4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Monotype Corsiva" pitchFamily="66" charset="0"/>
                <a:cs typeface="Arial"/>
              </a:rPr>
              <a:t>Билеты на выход</a:t>
            </a:r>
            <a:br>
              <a:rPr lang="ru-RU" sz="4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Monotype Corsiva" pitchFamily="66" charset="0"/>
                <a:cs typeface="Arial"/>
              </a:rPr>
            </a:br>
            <a:r>
              <a:rPr lang="en-US" sz="4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Monotype Corsiva" pitchFamily="66" charset="0"/>
                <a:cs typeface="Arial"/>
              </a:rPr>
              <a:t>                       </a:t>
            </a:r>
            <a:r>
              <a:rPr lang="ru-RU" sz="4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Monotype Corsiva" pitchFamily="66" charset="0"/>
                <a:cs typeface="Arial"/>
              </a:rPr>
              <a:t/>
            </a:r>
            <a:br>
              <a:rPr lang="ru-RU" sz="4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Monotype Corsiva" pitchFamily="66" charset="0"/>
                <a:cs typeface="Arial"/>
              </a:rPr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337EB66F-3BEA-45A9-B5C1-B68A508A7833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28800"/>
            <a:ext cx="78486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Кислород</a:t>
            </a:r>
            <a:br>
              <a:rPr lang="ru-RU" sz="96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US" sz="9600" i="1" dirty="0" smtClean="0"/>
              <a:t> O</a:t>
            </a:r>
            <a:r>
              <a:rPr lang="en-US" sz="9600" i="1" baseline="-25000" dirty="0" smtClean="0"/>
              <a:t>2</a:t>
            </a:r>
            <a:endParaRPr lang="ru-RU" sz="9600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62000" y="55626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>
              <a:solidFill>
                <a:srgbClr val="FAFC9A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609600" y="3352800"/>
          <a:ext cx="7467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685800" y="836712"/>
          <a:ext cx="7772400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сравнить физические и химические свойства двух газов, способы их собирания и распознавания; способы получения газов в лаборатории и промышленности; уметь составлять уравнения горения простых и сложных веществ; знать области применения этих газов и распространения их в природе.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Обобщение знаний по теме «Кислород. Водород. Оксиды»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химических элементов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Распространение в природе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кислорода и водорода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Физические свойства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Химические свойства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</a:t>
            </a:r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99816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Даны формулы :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означают данные записи?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692150"/>
            <a:ext cx="7696200" cy="5329238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F:\ХИМИЯ\62e725e623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газа Н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газа О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Химический знак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 )=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Валентность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Самый распространенный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элемент …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Формула простого вещества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М(  )=       г/моль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Характеристика химического элемента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КОДОВЫЙ ДИКТАНТ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1.Газ легче воздуха.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2.Малорастворимый газ в воде.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3.Этот газ хорошо поддерживает горение.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4.Выделяется в процессе фотосинтеза.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5. Газ без цвета, запаха, вкуса.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6. В реакциях, как правило, окислитель.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7. Используется как восстановитель в     металлургии.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Самый распространённый элемент космоса.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Входит в состав воздуха.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Входит в состав оксидов.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Физические свойства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852</Words>
  <PresentationFormat>Экран (4:3)</PresentationFormat>
  <Paragraphs>185</Paragraphs>
  <Slides>26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Слайд 1</vt:lpstr>
      <vt:lpstr>Слайд 2</vt:lpstr>
      <vt:lpstr>Кислород  O2</vt:lpstr>
      <vt:lpstr>Обобщение знаний по теме «Кислород. Водород. Оксиды»</vt:lpstr>
      <vt:lpstr>План</vt:lpstr>
      <vt:lpstr>Слайд 6</vt:lpstr>
      <vt:lpstr>Слайд 7</vt:lpstr>
      <vt:lpstr>Характеристика химического элемента</vt:lpstr>
      <vt:lpstr> Физические свойства </vt:lpstr>
      <vt:lpstr>Историческая справка</vt:lpstr>
      <vt:lpstr>2. Историческая справка</vt:lpstr>
      <vt:lpstr>Слайд 12</vt:lpstr>
      <vt:lpstr>Получение водорода</vt:lpstr>
      <vt:lpstr>Получение кислорода</vt:lpstr>
      <vt:lpstr>Слайд 15</vt:lpstr>
      <vt:lpstr>   </vt:lpstr>
      <vt:lpstr>Химические свойства кислорода</vt:lpstr>
      <vt:lpstr>Химические свойства водорода</vt:lpstr>
      <vt:lpstr>Горение магния, угля, серы, фосфора, железа и водорода</vt:lpstr>
      <vt:lpstr>Химические свойства водорода</vt:lpstr>
      <vt:lpstr>   Применение водорода</vt:lpstr>
      <vt:lpstr>Слайд 22</vt:lpstr>
      <vt:lpstr>Слайд 23</vt:lpstr>
      <vt:lpstr>Слайд 24</vt:lpstr>
      <vt:lpstr>Слайд 25</vt:lpstr>
      <vt:lpstr> Билеты на выход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Зульфира</dc:creator>
  <cp:lastModifiedBy>Зульфира</cp:lastModifiedBy>
  <cp:revision>94</cp:revision>
  <dcterms:modified xsi:type="dcterms:W3CDTF">2013-12-12T17:39:50Z</dcterms:modified>
</cp:coreProperties>
</file>