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5" r:id="rId3"/>
    <p:sldId id="268" r:id="rId4"/>
    <p:sldId id="257" r:id="rId5"/>
    <p:sldId id="261" r:id="rId6"/>
    <p:sldId id="271" r:id="rId7"/>
    <p:sldId id="280" r:id="rId8"/>
    <p:sldId id="278" r:id="rId9"/>
    <p:sldId id="279" r:id="rId10"/>
    <p:sldId id="281" r:id="rId11"/>
    <p:sldId id="283" r:id="rId12"/>
    <p:sldId id="282" r:id="rId13"/>
    <p:sldId id="274" r:id="rId14"/>
    <p:sldId id="284" r:id="rId15"/>
    <p:sldId id="272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CCDBC-DFDA-4365-94F6-74B3969E6C72}" type="datetimeFigureOut">
              <a:rPr lang="ru-RU" smtClean="0"/>
              <a:pPr/>
              <a:t>23.03.2010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66D1D-4DE0-4702-B8BA-B36D684E11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66D1D-4DE0-4702-B8BA-B36D684E11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A8AB0C-8172-46D7-90A8-2724C51B4306}" type="datetimeFigureOut">
              <a:rPr lang="ru-RU" smtClean="0"/>
              <a:pPr/>
              <a:t>23.03.2010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B93780-C0D7-44D1-91CF-7112EE469F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zhelezyaka.com/i/p/080410195525DVD%20from%20CO2.jpg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4062652" cy="3109914"/>
          </a:xfrm>
        </p:spPr>
        <p:txBody>
          <a:bodyPr/>
          <a:lstStyle/>
          <a:p>
            <a:r>
              <a:rPr lang="ru-RU" dirty="0" smtClean="0"/>
              <a:t>Оксиды     углерода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5500702"/>
            <a:ext cx="4714908" cy="785818"/>
          </a:xfrm>
        </p:spPr>
        <p:txBody>
          <a:bodyPr/>
          <a:lstStyle/>
          <a:p>
            <a:r>
              <a:rPr lang="ru-RU" dirty="0" smtClean="0"/>
              <a:t>Учитель химии МОУ «КСОШ № 7»</a:t>
            </a:r>
            <a:br>
              <a:rPr lang="ru-RU" dirty="0" smtClean="0"/>
            </a:br>
            <a:r>
              <a:rPr lang="ru-RU" dirty="0" smtClean="0"/>
              <a:t>Гареева О. 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0372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Применение </a:t>
            </a:r>
            <a:br>
              <a:rPr lang="ru-RU" dirty="0" smtClean="0"/>
            </a:br>
            <a:r>
              <a:rPr lang="ru-RU" dirty="0" smtClean="0"/>
              <a:t>      оксида углерода (</a:t>
            </a:r>
            <a:r>
              <a:rPr lang="en-US" dirty="0" smtClean="0"/>
              <a:t>IV</a:t>
            </a:r>
            <a:r>
              <a:rPr lang="ru-RU" dirty="0" smtClean="0"/>
              <a:t>) </a:t>
            </a:r>
            <a:endParaRPr lang="ru-RU" dirty="0"/>
          </a:p>
        </p:txBody>
      </p:sp>
      <p:pic>
        <p:nvPicPr>
          <p:cNvPr id="11" name="i-main-pic" descr="Картинка 6 из 73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57431"/>
            <a:ext cx="368617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334156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Углекислый газ применяют для газирования фруктовых и минеральных вод, для производства сахара, в медицине для углекислых ванн.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714356"/>
            <a:ext cx="3643338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В пищевой промышленности</a:t>
            </a:r>
            <a:br>
              <a:rPr lang="ru-RU" dirty="0" smtClean="0"/>
            </a:br>
            <a:r>
              <a:rPr lang="ru-RU" dirty="0" smtClean="0"/>
              <a:t>оксид углерода(</a:t>
            </a:r>
            <a:r>
              <a:rPr lang="en-US" dirty="0" smtClean="0"/>
              <a:t>IV</a:t>
            </a:r>
            <a:r>
              <a:rPr lang="ru-RU" dirty="0" smtClean="0"/>
              <a:t>) используется как консервант и обозначается на упаковке под кодом </a:t>
            </a:r>
            <a:r>
              <a:rPr lang="ru-RU" b="1" dirty="0" smtClean="0"/>
              <a:t>Е290</a:t>
            </a:r>
            <a:r>
              <a:rPr lang="ru-RU" dirty="0" smtClean="0"/>
              <a:t>, а также в качестве разрыхлителя теста.</a:t>
            </a:r>
            <a:endParaRPr lang="ru-RU" dirty="0"/>
          </a:p>
        </p:txBody>
      </p:sp>
      <p:pic>
        <p:nvPicPr>
          <p:cNvPr id="5" name="i-main-pic" descr="Картинка 3 из 19276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375761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-main-pic" descr="Картинка 18 из 1270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0"/>
            <a:ext cx="3214709" cy="407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642918"/>
            <a:ext cx="3520440" cy="548324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Баллоны с жидкой углекислотой </a:t>
            </a:r>
            <a:br>
              <a:rPr lang="ru-RU" dirty="0" smtClean="0"/>
            </a:br>
            <a:r>
              <a:rPr lang="ru-RU" dirty="0" smtClean="0"/>
              <a:t>широко применяются </a:t>
            </a:r>
            <a:br>
              <a:rPr lang="ru-RU" dirty="0" smtClean="0"/>
            </a:br>
            <a:r>
              <a:rPr lang="ru-RU" dirty="0" smtClean="0"/>
              <a:t>в качестве огнетушителей</a:t>
            </a:r>
            <a:br>
              <a:rPr lang="ru-RU" dirty="0" smtClean="0"/>
            </a:br>
            <a:r>
              <a:rPr lang="ru-RU" dirty="0" smtClean="0"/>
              <a:t>1) в портативных огнетушителях; </a:t>
            </a:r>
          </a:p>
          <a:p>
            <a:pPr>
              <a:buNone/>
            </a:pPr>
            <a:r>
              <a:rPr lang="ru-RU" dirty="0" smtClean="0"/>
              <a:t>    2) в огнетушительных системах самолетов и кораблей, пожарных углекислотных машинах. 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Такое широкое применение в огнетушении связано с тем, что в некоторых случаях вода не годится для тушения.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im6-tub.yandex.net/i?id=73178656&amp;tov=6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000504"/>
            <a:ext cx="321471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857232"/>
            <a:ext cx="352044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Технологии очистки различных поверхностей гранулами </a:t>
            </a:r>
            <a:br>
              <a:rPr lang="ru-RU" dirty="0" smtClean="0"/>
            </a:br>
            <a:r>
              <a:rPr lang="ru-RU" dirty="0" smtClean="0"/>
              <a:t>«сухого льда».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Очистка форм </a:t>
            </a:r>
          </a:p>
          <a:p>
            <a:pPr>
              <a:buNone/>
            </a:pPr>
            <a:r>
              <a:rPr lang="ru-RU" dirty="0" smtClean="0"/>
              <a:t>   для литья под давлением с помощью «сухого льда»</a:t>
            </a:r>
            <a:endParaRPr lang="ru-RU" dirty="0"/>
          </a:p>
        </p:txBody>
      </p:sp>
      <p:pic>
        <p:nvPicPr>
          <p:cNvPr id="9" name="i-main-pic" descr="Картинка 20 из 4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928670"/>
            <a:ext cx="321471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857232"/>
            <a:ext cx="3750778" cy="526893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Твёрдая углекислота — сухой лёд — используется в ледниках. </a:t>
            </a:r>
            <a:br>
              <a:rPr lang="ru-RU" dirty="0" smtClean="0"/>
            </a:br>
            <a:r>
              <a:rPr lang="ru-RU" dirty="0" smtClean="0"/>
              <a:t>Жидкая углекислота используется в качестве хладагента и рабочего тела </a:t>
            </a:r>
            <a:br>
              <a:rPr lang="ru-RU" dirty="0" smtClean="0"/>
            </a:br>
            <a:r>
              <a:rPr lang="ru-RU" dirty="0" smtClean="0"/>
              <a:t>в холодильниках, морозильниках, солнечных электрогенераторах. </a:t>
            </a:r>
            <a:endParaRPr lang="ru-RU" dirty="0"/>
          </a:p>
        </p:txBody>
      </p:sp>
      <p:pic>
        <p:nvPicPr>
          <p:cNvPr id="5" name="i-main-pic" descr="Картинка 1 из 7902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857232"/>
            <a:ext cx="200026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restomir.ru/UserFiles/Image/0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000372"/>
            <a:ext cx="335758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29058" y="928670"/>
            <a:ext cx="3770190" cy="52864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200" dirty="0" smtClean="0"/>
              <a:t>   </a:t>
            </a:r>
          </a:p>
          <a:p>
            <a:pPr>
              <a:buNone/>
            </a:pPr>
            <a:r>
              <a:rPr lang="ru-RU" sz="4200" dirty="0" smtClean="0"/>
              <a:t>   </a:t>
            </a:r>
            <a:r>
              <a:rPr lang="ru-RU" sz="4400" dirty="0" smtClean="0"/>
              <a:t>Ученые нашли способ, как использовать углекислый газ: из него можно делать </a:t>
            </a:r>
            <a:r>
              <a:rPr lang="ru-RU" sz="4400" b="1" dirty="0" smtClean="0"/>
              <a:t>поликарбонат</a:t>
            </a:r>
            <a:r>
              <a:rPr lang="ru-RU" sz="4400" dirty="0" smtClean="0"/>
              <a:t>, который применяется для изготовления компакт-дисков.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Первые DVD и пластиковые бутылки из CO</a:t>
            </a:r>
            <a:r>
              <a:rPr lang="ru-RU" sz="3600" dirty="0" smtClean="0"/>
              <a:t>2 </a:t>
            </a:r>
            <a:r>
              <a:rPr lang="ru-RU" sz="4400" dirty="0" smtClean="0"/>
              <a:t>могут появиться в продаже уже через пару лет</a:t>
            </a:r>
            <a:r>
              <a:rPr lang="ru-RU" dirty="0" smtClean="0"/>
              <a:t>.</a:t>
            </a:r>
          </a:p>
        </p:txBody>
      </p:sp>
      <p:pic>
        <p:nvPicPr>
          <p:cNvPr id="5" name="Рисунок 4" descr="DVD из углекислого газа">
            <a:hlinkClick r:id="rId2" tooltip="&quot;DVD из углекислого газа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071678"/>
            <a:ext cx="307183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Биологическое значение</a:t>
            </a:r>
            <a:br>
              <a:rPr lang="ru-RU" dirty="0" smtClean="0"/>
            </a:br>
            <a:r>
              <a:rPr lang="ru-RU" dirty="0" smtClean="0"/>
              <a:t>          углекислого газа</a:t>
            </a:r>
            <a:endParaRPr lang="ru-RU" dirty="0"/>
          </a:p>
        </p:txBody>
      </p:sp>
      <p:pic>
        <p:nvPicPr>
          <p:cNvPr id="6" name="i-main-pic" descr="Картинка 8 из 410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3116"/>
            <a:ext cx="371477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357686" y="2071678"/>
            <a:ext cx="36433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Оксид углерода (</a:t>
            </a:r>
            <a:r>
              <a:rPr lang="en-US" sz="2000" dirty="0" smtClean="0"/>
              <a:t>IV</a:t>
            </a:r>
            <a:r>
              <a:rPr lang="ru-RU" sz="2000" dirty="0" smtClean="0"/>
              <a:t>) играет одну из главных ролей в живой природе, участвуя во многих процессах метаболизма живой клетки. Углекислый газ атмосферы — основной источник углерода для растений. Растения поглощают углекислый газ в процессе фотосинтеза,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Получение </a:t>
            </a:r>
            <a:br>
              <a:rPr lang="ru-RU" dirty="0" smtClean="0"/>
            </a:br>
            <a:r>
              <a:rPr lang="ru-RU" dirty="0" smtClean="0"/>
              <a:t>     оксида углерода (</a:t>
            </a:r>
            <a:r>
              <a:rPr lang="en-US" dirty="0" smtClean="0"/>
              <a:t>II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Промышленный способ</a:t>
            </a:r>
          </a:p>
          <a:p>
            <a:pPr>
              <a:buNone/>
            </a:pPr>
            <a:r>
              <a:rPr lang="ru-RU" dirty="0" smtClean="0"/>
              <a:t>1. Образуется при горении углерода или соединений на его основе (например, бензина) в условиях недостатка кислорода:</a:t>
            </a:r>
          </a:p>
          <a:p>
            <a:pPr>
              <a:buNone/>
            </a:pPr>
            <a:r>
              <a:rPr lang="ru-RU" b="1" dirty="0" smtClean="0"/>
              <a:t>               2C + O</a:t>
            </a:r>
            <a:r>
              <a:rPr lang="ru-RU" sz="1900" b="1" dirty="0" smtClean="0"/>
              <a:t>2</a:t>
            </a:r>
            <a:r>
              <a:rPr lang="ru-RU" b="1" dirty="0" smtClean="0"/>
              <a:t> = 2CO↑</a:t>
            </a:r>
          </a:p>
          <a:p>
            <a:pPr>
              <a:buNone/>
            </a:pPr>
            <a:r>
              <a:rPr lang="ru-RU" dirty="0" smtClean="0"/>
              <a:t> 2. При восстановлении оксида углерода (</a:t>
            </a:r>
            <a:r>
              <a:rPr lang="en-US" dirty="0" smtClean="0"/>
              <a:t>IV</a:t>
            </a:r>
            <a:r>
              <a:rPr lang="ru-RU" dirty="0" smtClean="0"/>
              <a:t>) раскалённым углём:</a:t>
            </a:r>
          </a:p>
          <a:p>
            <a:pPr>
              <a:buNone/>
            </a:pPr>
            <a:r>
              <a:rPr lang="ru-RU" b="1" dirty="0" smtClean="0"/>
              <a:t>                CO</a:t>
            </a:r>
            <a:r>
              <a:rPr lang="ru-RU" sz="1900" b="1" dirty="0" smtClean="0"/>
              <a:t>2</a:t>
            </a:r>
            <a:r>
              <a:rPr lang="ru-RU" b="1" dirty="0" smtClean="0"/>
              <a:t> + C = 2CO↑</a:t>
            </a:r>
          </a:p>
          <a:p>
            <a:pPr>
              <a:buNone/>
            </a:pPr>
            <a:r>
              <a:rPr lang="ru-RU" dirty="0" smtClean="0"/>
              <a:t>    Эта реакция часто происходит при печной топке.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Получение </a:t>
            </a:r>
            <a:br>
              <a:rPr lang="ru-RU" dirty="0" smtClean="0"/>
            </a:br>
            <a:r>
              <a:rPr lang="ru-RU" dirty="0" smtClean="0"/>
              <a:t>       оксида углерода (</a:t>
            </a:r>
            <a:r>
              <a:rPr lang="en-US" dirty="0" smtClean="0"/>
              <a:t>IV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1.В </a:t>
            </a:r>
            <a:r>
              <a:rPr lang="ru-RU" sz="2000" b="1" dirty="0" smtClean="0"/>
              <a:t>промышленности </a:t>
            </a:r>
            <a:r>
              <a:rPr lang="ru-RU" sz="2000" dirty="0" smtClean="0"/>
              <a:t>получают обжигом природных     карбонатов (известняк, доломит).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>            </a:t>
            </a:r>
            <a:r>
              <a:rPr lang="en-US" sz="2000" b="1" dirty="0" smtClean="0"/>
              <a:t>CaCO</a:t>
            </a:r>
            <a:r>
              <a:rPr lang="en-US" sz="1800" b="1" dirty="0" smtClean="0"/>
              <a:t>3</a:t>
            </a:r>
            <a:r>
              <a:rPr lang="ru-RU" sz="1800" b="1" dirty="0" smtClean="0"/>
              <a:t> </a:t>
            </a:r>
            <a:r>
              <a:rPr lang="en-US" sz="2000" b="1" dirty="0" smtClean="0"/>
              <a:t>=</a:t>
            </a:r>
            <a:r>
              <a:rPr lang="ru-RU" sz="2000" b="1" dirty="0" smtClean="0"/>
              <a:t> </a:t>
            </a:r>
            <a:r>
              <a:rPr lang="en-US" sz="2000" b="1" dirty="0" smtClean="0"/>
              <a:t>CaO</a:t>
            </a:r>
            <a:r>
              <a:rPr lang="ru-RU" sz="2000" b="1" dirty="0" smtClean="0"/>
              <a:t> </a:t>
            </a:r>
            <a:r>
              <a:rPr lang="en-US" sz="2000" b="1" dirty="0" smtClean="0"/>
              <a:t>+</a:t>
            </a:r>
            <a:r>
              <a:rPr lang="ru-RU" sz="2000" b="1" dirty="0" smtClean="0"/>
              <a:t> </a:t>
            </a:r>
            <a:r>
              <a:rPr lang="en-US" sz="2000" b="1" dirty="0" smtClean="0"/>
              <a:t>CO</a:t>
            </a:r>
            <a:r>
              <a:rPr lang="en-US" sz="1800" b="1" dirty="0" smtClean="0"/>
              <a:t>2</a:t>
            </a:r>
            <a:r>
              <a:rPr lang="en-US" sz="1800" b="1" dirty="0" smtClean="0">
                <a:latin typeface="Calibri"/>
              </a:rPr>
              <a:t>↑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 smtClean="0"/>
          </a:p>
          <a:p>
            <a:pPr>
              <a:buNone/>
            </a:pPr>
            <a:r>
              <a:rPr lang="ru-RU" sz="1800" dirty="0" smtClean="0"/>
              <a:t>    2.</a:t>
            </a:r>
            <a:r>
              <a:rPr lang="ru-RU" sz="2000" dirty="0" smtClean="0"/>
              <a:t>В </a:t>
            </a:r>
            <a:r>
              <a:rPr lang="ru-RU" sz="2000" b="1" dirty="0" smtClean="0"/>
              <a:t>лабораторных условиях </a:t>
            </a:r>
            <a:r>
              <a:rPr lang="ru-RU" sz="2000" dirty="0" smtClean="0"/>
              <a:t>получают взаимодействием карбонатов и гидрокарбонатов с кислотами, например </a:t>
            </a:r>
            <a:r>
              <a:rPr lang="ru-RU" sz="2000" b="1" dirty="0" smtClean="0"/>
              <a:t>мрамора</a:t>
            </a:r>
            <a:r>
              <a:rPr lang="ru-RU" sz="2000" dirty="0" smtClean="0"/>
              <a:t>, мела или соды </a:t>
            </a:r>
            <a:r>
              <a:rPr lang="ru-RU" sz="2000" b="1" dirty="0" smtClean="0"/>
              <a:t>с соляной кислотой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>       </a:t>
            </a:r>
            <a:r>
              <a:rPr lang="en-US" sz="2000" b="1" dirty="0" smtClean="0"/>
              <a:t>CaCO</a:t>
            </a:r>
            <a:r>
              <a:rPr lang="en-US" sz="1800" b="1" dirty="0" smtClean="0"/>
              <a:t>3</a:t>
            </a:r>
            <a:r>
              <a:rPr lang="ru-RU" sz="1800" b="1" dirty="0" smtClean="0"/>
              <a:t> </a:t>
            </a:r>
            <a:r>
              <a:rPr lang="en-US" sz="2000" b="1" dirty="0" smtClean="0"/>
              <a:t>+</a:t>
            </a:r>
            <a:r>
              <a:rPr lang="ru-RU" sz="2000" b="1" dirty="0" smtClean="0"/>
              <a:t> </a:t>
            </a:r>
            <a:r>
              <a:rPr lang="en-US" sz="2000" b="1" dirty="0" smtClean="0"/>
              <a:t>2HCI</a:t>
            </a:r>
            <a:r>
              <a:rPr lang="ru-RU" sz="2000" b="1" dirty="0" smtClean="0"/>
              <a:t> </a:t>
            </a:r>
            <a:r>
              <a:rPr lang="en-US" sz="2000" b="1" dirty="0" smtClean="0"/>
              <a:t>=</a:t>
            </a:r>
            <a:r>
              <a:rPr lang="ru-RU" sz="2000" b="1" dirty="0" smtClean="0"/>
              <a:t> </a:t>
            </a:r>
            <a:r>
              <a:rPr lang="en-US" sz="2000" b="1" dirty="0" smtClean="0"/>
              <a:t>CaCI</a:t>
            </a:r>
            <a:r>
              <a:rPr lang="en-US" sz="1800" b="1" dirty="0" smtClean="0"/>
              <a:t>2</a:t>
            </a:r>
            <a:r>
              <a:rPr lang="ru-RU" sz="1800" b="1" dirty="0" smtClean="0"/>
              <a:t> </a:t>
            </a:r>
            <a:r>
              <a:rPr lang="en-US" sz="2000" b="1" dirty="0" smtClean="0"/>
              <a:t>+</a:t>
            </a:r>
            <a:r>
              <a:rPr lang="ru-RU" sz="2000" b="1" dirty="0" smtClean="0"/>
              <a:t> </a:t>
            </a:r>
            <a:r>
              <a:rPr lang="en-US" sz="2000" b="1" dirty="0" smtClean="0"/>
              <a:t>H</a:t>
            </a:r>
            <a:r>
              <a:rPr lang="en-US" sz="1800" b="1" dirty="0" smtClean="0"/>
              <a:t>2</a:t>
            </a:r>
            <a:r>
              <a:rPr lang="en-US" sz="2000" b="1" dirty="0" smtClean="0"/>
              <a:t>O</a:t>
            </a:r>
            <a:r>
              <a:rPr lang="ru-RU" sz="2000" b="1" dirty="0" smtClean="0"/>
              <a:t> </a:t>
            </a:r>
            <a:r>
              <a:rPr lang="en-US" sz="2000" b="1" dirty="0" smtClean="0"/>
              <a:t>+</a:t>
            </a:r>
            <a:r>
              <a:rPr lang="ru-RU" sz="2000" b="1" dirty="0" smtClean="0"/>
              <a:t> </a:t>
            </a:r>
            <a:r>
              <a:rPr lang="en-US" sz="2000" b="1" dirty="0" smtClean="0"/>
              <a:t>CO</a:t>
            </a:r>
            <a:r>
              <a:rPr lang="en-US" sz="1800" b="1" dirty="0" smtClean="0"/>
              <a:t>2</a:t>
            </a:r>
            <a:r>
              <a:rPr lang="en-US" sz="1800" b="1" dirty="0" smtClean="0">
                <a:latin typeface="Calibri"/>
              </a:rPr>
              <a:t>↑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Для приготовления напитков может быть использована реакция пищевой соды с лимонной кислотой или с кислым лимонным соком.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94382"/>
          </a:xfrm>
        </p:spPr>
        <p:txBody>
          <a:bodyPr/>
          <a:lstStyle/>
          <a:p>
            <a:r>
              <a:rPr lang="ru-RU" dirty="0" smtClean="0"/>
              <a:t>   Физические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3520440" cy="5072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000" b="1" dirty="0" smtClean="0"/>
              <a:t>   </a:t>
            </a:r>
            <a:r>
              <a:rPr lang="ru-RU" sz="9600" b="1" dirty="0" smtClean="0"/>
              <a:t> </a:t>
            </a:r>
            <a:r>
              <a:rPr lang="en-US" sz="9600" b="1" dirty="0" smtClean="0"/>
              <a:t>CO</a:t>
            </a:r>
            <a:r>
              <a:rPr lang="ru-RU" sz="9600" dirty="0" smtClean="0"/>
              <a:t> </a:t>
            </a:r>
            <a:r>
              <a:rPr lang="ru-RU" sz="8000" dirty="0" smtClean="0"/>
              <a:t>- оксид углерода(</a:t>
            </a:r>
            <a:r>
              <a:rPr lang="en-US" sz="8000" dirty="0" smtClean="0"/>
              <a:t>II</a:t>
            </a:r>
            <a:r>
              <a:rPr lang="ru-RU" sz="8000" dirty="0" smtClean="0"/>
              <a:t>), </a:t>
            </a:r>
            <a:br>
              <a:rPr lang="ru-RU" sz="8000" dirty="0" smtClean="0"/>
            </a:br>
            <a:r>
              <a:rPr lang="ru-RU" sz="8000" dirty="0" smtClean="0"/>
              <a:t>угарный газ,</a:t>
            </a:r>
            <a:br>
              <a:rPr lang="ru-RU" sz="8000" dirty="0" smtClean="0"/>
            </a:br>
            <a:r>
              <a:rPr lang="ru-RU" sz="8000" dirty="0" smtClean="0"/>
              <a:t>монооксид углерода</a:t>
            </a:r>
            <a:br>
              <a:rPr lang="ru-RU" sz="8000" dirty="0" smtClean="0"/>
            </a:br>
            <a:r>
              <a:rPr lang="ru-RU" sz="8000" dirty="0" smtClean="0"/>
              <a:t> </a:t>
            </a:r>
            <a:br>
              <a:rPr lang="ru-RU" sz="8000" dirty="0" smtClean="0"/>
            </a:br>
            <a:r>
              <a:rPr lang="ru-RU" sz="8000" dirty="0" smtClean="0"/>
              <a:t>Газ,</a:t>
            </a:r>
            <a:br>
              <a:rPr lang="ru-RU" sz="8000" dirty="0" smtClean="0"/>
            </a:br>
            <a:r>
              <a:rPr lang="ru-RU" sz="8000" dirty="0" smtClean="0"/>
              <a:t>без цвета,</a:t>
            </a:r>
            <a:br>
              <a:rPr lang="ru-RU" sz="8000" dirty="0" smtClean="0"/>
            </a:br>
            <a:r>
              <a:rPr lang="ru-RU" sz="8000" dirty="0" smtClean="0"/>
              <a:t>без запаха,</a:t>
            </a:r>
            <a:br>
              <a:rPr lang="ru-RU" sz="8000" dirty="0" smtClean="0"/>
            </a:br>
            <a:r>
              <a:rPr lang="ru-RU" sz="8000" dirty="0" smtClean="0"/>
              <a:t>легче воздуха,</a:t>
            </a:r>
            <a:br>
              <a:rPr lang="ru-RU" sz="8000" dirty="0" smtClean="0"/>
            </a:br>
            <a:r>
              <a:rPr lang="ru-RU" sz="8000" dirty="0" smtClean="0"/>
              <a:t>мало растворим в воде,</a:t>
            </a:r>
            <a:br>
              <a:rPr lang="ru-RU" sz="8000" dirty="0" smtClean="0"/>
            </a:br>
            <a:r>
              <a:rPr lang="ru-RU" sz="8000" dirty="0" smtClean="0"/>
              <a:t>намного лучше растворим</a:t>
            </a:r>
            <a:br>
              <a:rPr lang="ru-RU" sz="8000" dirty="0" smtClean="0"/>
            </a:br>
            <a:r>
              <a:rPr lang="ru-RU" sz="8000" dirty="0" smtClean="0"/>
              <a:t>в спирте,</a:t>
            </a:r>
            <a:br>
              <a:rPr lang="ru-RU" sz="8000" dirty="0" smtClean="0"/>
            </a:br>
            <a:r>
              <a:rPr lang="ru-RU" sz="8000" dirty="0" smtClean="0"/>
              <a:t>T. пл. -205,02 </a:t>
            </a:r>
            <a:r>
              <a:rPr lang="ru-RU" sz="8000" baseline="30000" dirty="0" smtClean="0"/>
              <a:t>0</a:t>
            </a:r>
            <a:r>
              <a:rPr lang="ru-RU" sz="8000" dirty="0" smtClean="0"/>
              <a:t>C, </a:t>
            </a:r>
            <a:br>
              <a:rPr lang="ru-RU" sz="8000" dirty="0" smtClean="0"/>
            </a:br>
            <a:r>
              <a:rPr lang="ru-RU" sz="8000" dirty="0" smtClean="0"/>
              <a:t>Т. кип. -191,5</a:t>
            </a:r>
            <a:br>
              <a:rPr lang="ru-RU" sz="8000" dirty="0" smtClean="0"/>
            </a:br>
            <a:r>
              <a:rPr lang="ru-RU" sz="8000" dirty="0" smtClean="0"/>
              <a:t>плотность 1,25 г/л</a:t>
            </a:r>
            <a:br>
              <a:rPr lang="ru-RU" sz="8000" dirty="0" smtClean="0"/>
            </a:br>
            <a:r>
              <a:rPr lang="ru-RU" sz="8000" dirty="0" smtClean="0"/>
              <a:t>(0 </a:t>
            </a:r>
            <a:r>
              <a:rPr lang="ru-RU" sz="8000" baseline="30000" dirty="0" smtClean="0"/>
              <a:t>0</a:t>
            </a:r>
            <a:r>
              <a:rPr lang="ru-RU" sz="8000" dirty="0" smtClean="0"/>
              <a:t>C)</a:t>
            </a:r>
            <a:br>
              <a:rPr lang="ru-RU" sz="8000" dirty="0" smtClean="0"/>
            </a:br>
            <a:r>
              <a:rPr lang="ru-RU" sz="8000" dirty="0" smtClean="0"/>
              <a:t>Очень ядовит!</a:t>
            </a:r>
            <a:br>
              <a:rPr lang="ru-RU" sz="8000" dirty="0" smtClean="0"/>
            </a:br>
            <a:r>
              <a:rPr lang="ru-RU" sz="8000" dirty="0" smtClean="0"/>
              <a:t> </a:t>
            </a:r>
            <a:r>
              <a:rPr lang="ru-RU" sz="6200" dirty="0" smtClean="0"/>
              <a:t/>
            </a:r>
            <a:br>
              <a:rPr lang="ru-RU" sz="6200" dirty="0" smtClean="0"/>
            </a:br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4500" dirty="0" smtClean="0"/>
              <a:t/>
            </a:r>
            <a:br>
              <a:rPr lang="ru-RU" sz="4500" dirty="0" smtClean="0"/>
            </a:br>
            <a:endParaRPr lang="ru-RU" sz="45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357298"/>
            <a:ext cx="3520440" cy="5072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  </a:t>
            </a:r>
            <a:r>
              <a:rPr lang="en-US" sz="2400" b="1" dirty="0" smtClean="0"/>
              <a:t>CO</a:t>
            </a:r>
            <a:r>
              <a:rPr lang="en-US" sz="2000" b="1" dirty="0" smtClean="0"/>
              <a:t>2</a:t>
            </a:r>
            <a:r>
              <a:rPr lang="ru-RU" sz="1800" dirty="0" smtClean="0"/>
              <a:t> - </a:t>
            </a:r>
            <a:r>
              <a:rPr lang="ru-RU" sz="2000" dirty="0" smtClean="0"/>
              <a:t>оксид углерода(</a:t>
            </a:r>
            <a:r>
              <a:rPr lang="en-US" sz="2000" dirty="0" smtClean="0"/>
              <a:t>IV</a:t>
            </a:r>
            <a:r>
              <a:rPr lang="ru-RU" sz="2000" dirty="0" smtClean="0"/>
              <a:t>),</a:t>
            </a:r>
            <a:br>
              <a:rPr lang="ru-RU" sz="2000" dirty="0" smtClean="0"/>
            </a:br>
            <a:r>
              <a:rPr lang="ru-RU" sz="2000" dirty="0" smtClean="0"/>
              <a:t>углекислый газ, </a:t>
            </a:r>
            <a:br>
              <a:rPr lang="ru-RU" sz="2000" dirty="0" smtClean="0"/>
            </a:br>
            <a:r>
              <a:rPr lang="ru-RU" sz="2000" dirty="0" smtClean="0"/>
              <a:t>диоксид углерода.</a:t>
            </a:r>
          </a:p>
          <a:p>
            <a:pPr>
              <a:buNone/>
            </a:pPr>
            <a:r>
              <a:rPr lang="ru-RU" sz="2000" dirty="0" smtClean="0"/>
              <a:t>    Газ, </a:t>
            </a:r>
            <a:br>
              <a:rPr lang="ru-RU" sz="2000" dirty="0" smtClean="0"/>
            </a:br>
            <a:r>
              <a:rPr lang="ru-RU" sz="2000" dirty="0" smtClean="0"/>
              <a:t>без цвета,</a:t>
            </a:r>
            <a:br>
              <a:rPr lang="ru-RU" sz="2000" dirty="0" smtClean="0"/>
            </a:br>
            <a:r>
              <a:rPr lang="ru-RU" sz="2000" dirty="0" smtClean="0"/>
              <a:t>без запаха,</a:t>
            </a:r>
            <a:br>
              <a:rPr lang="ru-RU" sz="2000" dirty="0" smtClean="0"/>
            </a:br>
            <a:r>
              <a:rPr lang="ru-RU" sz="2000" dirty="0" smtClean="0"/>
              <a:t>в 1,5 раза тяжелее воздуха,</a:t>
            </a:r>
            <a:br>
              <a:rPr lang="ru-RU" sz="2000" dirty="0" smtClean="0"/>
            </a:br>
            <a:r>
              <a:rPr lang="ru-RU" sz="2000" dirty="0" smtClean="0"/>
              <a:t>растворим в воде,</a:t>
            </a:r>
            <a:br>
              <a:rPr lang="ru-RU" sz="2000" dirty="0" smtClean="0"/>
            </a:br>
            <a:r>
              <a:rPr lang="ru-RU" sz="2000" dirty="0" smtClean="0"/>
              <a:t>плотность 1,98 г/л</a:t>
            </a:r>
            <a:br>
              <a:rPr lang="ru-RU" sz="2000" dirty="0" smtClean="0"/>
            </a:br>
            <a:r>
              <a:rPr lang="ru-RU" sz="2000" dirty="0" smtClean="0"/>
              <a:t>Т.пл. −57 °C), </a:t>
            </a:r>
            <a:br>
              <a:rPr lang="ru-RU" sz="2000" dirty="0" smtClean="0"/>
            </a:br>
            <a:r>
              <a:rPr lang="ru-RU" sz="2000" dirty="0" smtClean="0"/>
              <a:t>Т, кип −78 °C, возгоняется. Твердый</a:t>
            </a:r>
            <a:br>
              <a:rPr lang="ru-RU" sz="2000" dirty="0" smtClean="0"/>
            </a:br>
            <a:r>
              <a:rPr lang="ru-RU" sz="2000" dirty="0" smtClean="0"/>
              <a:t>оксид  называется «сухим льдом</a:t>
            </a:r>
            <a:r>
              <a:rPr lang="ru-RU" sz="1800" dirty="0" smtClean="0"/>
              <a:t>»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Химические свойства</a:t>
            </a:r>
            <a:br>
              <a:rPr lang="ru-RU" dirty="0" smtClean="0"/>
            </a:br>
            <a:r>
              <a:rPr lang="ru-RU" dirty="0" smtClean="0"/>
              <a:t>       оксида углерода (</a:t>
            </a:r>
            <a:r>
              <a:rPr lang="en-US" dirty="0" smtClean="0"/>
              <a:t>II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200" dirty="0" smtClean="0"/>
              <a:t>При комнатной температуре CO малоактивен, его химическая активность значительно повышается при нагревании и в растворах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CO</a:t>
            </a:r>
            <a:r>
              <a:rPr lang="ru-RU" dirty="0" smtClean="0">
                <a:solidFill>
                  <a:srgbClr val="002060"/>
                </a:solidFill>
              </a:rPr>
              <a:t> – несолеобразующий оксид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sz="2400" dirty="0" smtClean="0"/>
              <a:t>При нагревании </a:t>
            </a:r>
            <a:r>
              <a:rPr lang="ru-RU" sz="2400" b="1" dirty="0" smtClean="0"/>
              <a:t>восстанавливает</a:t>
            </a:r>
            <a:r>
              <a:rPr lang="ru-RU" sz="2400" dirty="0" smtClean="0"/>
              <a:t>  металлы из оксидов: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      CO + </a:t>
            </a:r>
            <a:r>
              <a:rPr lang="ru-RU" b="1" dirty="0" err="1" smtClean="0"/>
              <a:t>CuO</a:t>
            </a:r>
            <a:r>
              <a:rPr lang="ru-RU" b="1" dirty="0" smtClean="0"/>
              <a:t> → </a:t>
            </a:r>
            <a:r>
              <a:rPr lang="ru-RU" b="1" dirty="0" err="1" smtClean="0"/>
              <a:t>Cu</a:t>
            </a:r>
            <a:r>
              <a:rPr lang="ru-RU" b="1" dirty="0" smtClean="0"/>
              <a:t> + CO</a:t>
            </a:r>
            <a:r>
              <a:rPr lang="ru-RU" b="1" baseline="-25000" dirty="0" smtClean="0"/>
              <a:t>2</a:t>
            </a:r>
            <a:r>
              <a:rPr lang="ru-RU" b="1" dirty="0" smtClean="0"/>
              <a:t>↑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2. </a:t>
            </a:r>
            <a:r>
              <a:rPr lang="ru-RU" sz="2400" b="1" dirty="0" smtClean="0"/>
              <a:t>Горит </a:t>
            </a:r>
            <a:r>
              <a:rPr lang="ru-RU" sz="2400" dirty="0" smtClean="0"/>
              <a:t>на воздухе синим пламенем (температура начала реакции 700 °C) :</a:t>
            </a:r>
          </a:p>
          <a:p>
            <a:pPr>
              <a:buNone/>
            </a:pPr>
            <a:r>
              <a:rPr lang="ru-RU" dirty="0" smtClean="0"/>
              <a:t>          2</a:t>
            </a:r>
            <a:r>
              <a:rPr lang="ru-RU" b="1" dirty="0" smtClean="0"/>
              <a:t>CO + O</a:t>
            </a:r>
            <a:r>
              <a:rPr lang="ru-RU" b="1" baseline="-25000" dirty="0" smtClean="0"/>
              <a:t>2</a:t>
            </a:r>
            <a:r>
              <a:rPr lang="ru-RU" b="1" dirty="0" smtClean="0"/>
              <a:t> → 2CO</a:t>
            </a:r>
            <a:r>
              <a:rPr lang="ru-RU" b="1" baseline="-25000" dirty="0" smtClean="0"/>
              <a:t>2</a:t>
            </a:r>
            <a:r>
              <a:rPr lang="ru-RU" b="1" dirty="0" smtClean="0"/>
              <a:t> + </a:t>
            </a:r>
            <a:r>
              <a:rPr lang="en-US" b="1" dirty="0" smtClean="0"/>
              <a:t>Q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Температура горения CO может достигать 2100 °C.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Химические свойства </a:t>
            </a:r>
            <a:br>
              <a:rPr lang="ru-RU" dirty="0" smtClean="0"/>
            </a:br>
            <a:r>
              <a:rPr lang="ru-RU" dirty="0" smtClean="0"/>
              <a:t>       оксида углерода (</a:t>
            </a:r>
            <a:r>
              <a:rPr lang="en-US" dirty="0" smtClean="0"/>
              <a:t>IV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400" dirty="0" smtClean="0"/>
              <a:t>            </a:t>
            </a:r>
            <a:r>
              <a:rPr lang="ru-RU" sz="2400" dirty="0" smtClean="0">
                <a:solidFill>
                  <a:srgbClr val="C00000"/>
                </a:solidFill>
              </a:rPr>
              <a:t>    </a:t>
            </a:r>
          </a:p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                   </a:t>
            </a:r>
            <a:r>
              <a:rPr lang="en-US" sz="3200" dirty="0" smtClean="0">
                <a:solidFill>
                  <a:srgbClr val="C00000"/>
                </a:solidFill>
              </a:rPr>
              <a:t>CO</a:t>
            </a:r>
            <a:r>
              <a:rPr lang="en-US" sz="2900" dirty="0" smtClean="0">
                <a:solidFill>
                  <a:srgbClr val="C00000"/>
                </a:solidFill>
              </a:rPr>
              <a:t>2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/>
              <a:t>– </a:t>
            </a:r>
            <a:r>
              <a:rPr lang="ru-RU" sz="3200" dirty="0" smtClean="0">
                <a:solidFill>
                  <a:srgbClr val="C00000"/>
                </a:solidFill>
              </a:rPr>
              <a:t>кислотный оксид</a:t>
            </a:r>
          </a:p>
          <a:p>
            <a:pPr>
              <a:buNone/>
            </a:pPr>
            <a:r>
              <a:rPr lang="ru-RU" sz="3200" dirty="0" smtClean="0"/>
              <a:t>   1.Взаимодействует </a:t>
            </a:r>
            <a:r>
              <a:rPr lang="ru-RU" sz="3200" b="1" dirty="0" smtClean="0"/>
              <a:t>с водой</a:t>
            </a:r>
            <a:r>
              <a:rPr lang="ru-RU" sz="3200" dirty="0" smtClean="0"/>
              <a:t>, образуя нестойкую угольную кислоту (реакция обратимая)</a:t>
            </a:r>
          </a:p>
          <a:p>
            <a:pPr>
              <a:buNone/>
            </a:pPr>
            <a:r>
              <a:rPr lang="ru-RU" sz="3100" b="1" dirty="0" smtClean="0"/>
              <a:t>            </a:t>
            </a:r>
            <a:r>
              <a:rPr lang="en-US" sz="3200" b="1" dirty="0" smtClean="0"/>
              <a:t>CO</a:t>
            </a:r>
            <a:r>
              <a:rPr lang="en-US" sz="2900" b="1" dirty="0" smtClean="0"/>
              <a:t>2</a:t>
            </a:r>
            <a:r>
              <a:rPr lang="ru-RU" sz="3100" b="1" dirty="0" smtClean="0"/>
              <a:t> </a:t>
            </a:r>
            <a:r>
              <a:rPr lang="en-US" sz="3100" b="1" dirty="0" smtClean="0"/>
              <a:t>+</a:t>
            </a:r>
            <a:r>
              <a:rPr lang="ru-RU" sz="3100" b="1" dirty="0" smtClean="0"/>
              <a:t>  </a:t>
            </a:r>
            <a:r>
              <a:rPr lang="en-US" sz="3200" b="1" dirty="0" smtClean="0"/>
              <a:t>H</a:t>
            </a:r>
            <a:r>
              <a:rPr lang="en-US" sz="2900" b="1" dirty="0" smtClean="0"/>
              <a:t>2</a:t>
            </a:r>
            <a:r>
              <a:rPr lang="en-US" sz="3200" b="1" dirty="0" smtClean="0"/>
              <a:t>O</a:t>
            </a:r>
            <a:r>
              <a:rPr lang="ru-RU" sz="3100" b="1" dirty="0" smtClean="0"/>
              <a:t>          </a:t>
            </a:r>
            <a:r>
              <a:rPr lang="en-US" sz="3200" b="1" dirty="0" smtClean="0"/>
              <a:t>H</a:t>
            </a:r>
            <a:r>
              <a:rPr lang="en-US" sz="2900" b="1" dirty="0" smtClean="0"/>
              <a:t>2</a:t>
            </a:r>
            <a:r>
              <a:rPr lang="en-US" sz="3200" b="1" dirty="0" smtClean="0"/>
              <a:t>CO</a:t>
            </a:r>
            <a:r>
              <a:rPr lang="en-US" sz="2900" b="1" dirty="0" smtClean="0"/>
              <a:t>3</a:t>
            </a:r>
            <a:r>
              <a:rPr lang="ru-RU" sz="3100" b="1" dirty="0" smtClean="0"/>
              <a:t> </a:t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200" dirty="0" smtClean="0"/>
              <a:t>2. Взаимодействует </a:t>
            </a:r>
            <a:r>
              <a:rPr lang="ru-RU" sz="3200" b="1" dirty="0" smtClean="0"/>
              <a:t>со щелочами</a:t>
            </a:r>
            <a:r>
              <a:rPr lang="ru-RU" sz="3200" dirty="0" smtClean="0"/>
              <a:t>, при этом образуются карбонаты и гидрокарбонаты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      </a:t>
            </a:r>
            <a:r>
              <a:rPr lang="en-US" sz="3200" b="1" dirty="0" smtClean="0"/>
              <a:t>CO</a:t>
            </a:r>
            <a:r>
              <a:rPr lang="en-US" sz="2900" b="1" dirty="0" smtClean="0"/>
              <a:t>2</a:t>
            </a:r>
            <a:r>
              <a:rPr lang="ru-RU" sz="3100" b="1" dirty="0" smtClean="0"/>
              <a:t> </a:t>
            </a:r>
            <a:r>
              <a:rPr lang="en-US" sz="3100" b="1" dirty="0" smtClean="0"/>
              <a:t>+</a:t>
            </a:r>
            <a:r>
              <a:rPr lang="ru-RU" sz="3100" b="1" dirty="0" smtClean="0"/>
              <a:t> </a:t>
            </a:r>
            <a:r>
              <a:rPr lang="en-US" sz="3200" b="1" dirty="0" smtClean="0"/>
              <a:t>Ca</a:t>
            </a:r>
            <a:r>
              <a:rPr lang="ru-RU" sz="3200" b="1" dirty="0" smtClean="0"/>
              <a:t>(</a:t>
            </a:r>
            <a:r>
              <a:rPr lang="en-US" sz="3200" b="1" dirty="0" smtClean="0"/>
              <a:t>OH</a:t>
            </a:r>
            <a:r>
              <a:rPr lang="ru-RU" sz="3200" b="1" dirty="0" smtClean="0"/>
              <a:t>)</a:t>
            </a:r>
            <a:r>
              <a:rPr lang="en-US" sz="2900" b="1" dirty="0" smtClean="0"/>
              <a:t>2</a:t>
            </a:r>
            <a:r>
              <a:rPr lang="ru-RU" sz="3100" b="1" dirty="0" smtClean="0"/>
              <a:t> </a:t>
            </a:r>
            <a:r>
              <a:rPr lang="en-US" sz="3100" b="1" dirty="0" smtClean="0"/>
              <a:t>=</a:t>
            </a:r>
            <a:r>
              <a:rPr lang="ru-RU" sz="3100" b="1" dirty="0" smtClean="0"/>
              <a:t> </a:t>
            </a:r>
            <a:r>
              <a:rPr lang="en-US" sz="3200" b="1" dirty="0" smtClean="0"/>
              <a:t>CaCO</a:t>
            </a:r>
            <a:r>
              <a:rPr lang="en-US" sz="2900" b="1" dirty="0" smtClean="0"/>
              <a:t>3</a:t>
            </a:r>
            <a:r>
              <a:rPr lang="en-US" sz="2900" b="1" dirty="0" smtClean="0">
                <a:latin typeface="Calibri"/>
              </a:rPr>
              <a:t>↓</a:t>
            </a:r>
            <a:r>
              <a:rPr lang="ru-RU" sz="3100" b="1" dirty="0" smtClean="0"/>
              <a:t> </a:t>
            </a:r>
            <a:r>
              <a:rPr lang="en-US" sz="3100" b="1" dirty="0" smtClean="0"/>
              <a:t>+</a:t>
            </a:r>
            <a:r>
              <a:rPr lang="ru-RU" sz="3100" b="1" dirty="0" smtClean="0"/>
              <a:t> </a:t>
            </a:r>
            <a:r>
              <a:rPr lang="en-US" sz="3200" b="1" dirty="0" smtClean="0"/>
              <a:t>H</a:t>
            </a:r>
            <a:r>
              <a:rPr lang="en-US" sz="2900" b="1" dirty="0" smtClean="0"/>
              <a:t>2</a:t>
            </a:r>
            <a:r>
              <a:rPr lang="en-US" sz="3200" b="1" dirty="0" smtClean="0"/>
              <a:t>O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     </a:t>
            </a:r>
            <a:r>
              <a:rPr lang="en-US" sz="3200" b="1" dirty="0" smtClean="0"/>
              <a:t>CaCO</a:t>
            </a:r>
            <a:r>
              <a:rPr lang="en-US" sz="2900" b="1" dirty="0" smtClean="0"/>
              <a:t>3</a:t>
            </a:r>
            <a:r>
              <a:rPr lang="ru-RU" sz="3100" b="1" dirty="0" smtClean="0"/>
              <a:t> </a:t>
            </a:r>
            <a:r>
              <a:rPr lang="en-US" sz="3100" b="1" dirty="0" smtClean="0"/>
              <a:t>+</a:t>
            </a:r>
            <a:r>
              <a:rPr lang="ru-RU" sz="3100" b="1" dirty="0" smtClean="0"/>
              <a:t> </a:t>
            </a:r>
            <a:r>
              <a:rPr lang="en-US" sz="3200" b="1" dirty="0" smtClean="0"/>
              <a:t>CO</a:t>
            </a:r>
            <a:r>
              <a:rPr lang="en-US" sz="2900" b="1" dirty="0" smtClean="0"/>
              <a:t>2</a:t>
            </a:r>
            <a:r>
              <a:rPr lang="ru-RU" sz="3100" b="1" dirty="0" smtClean="0"/>
              <a:t> </a:t>
            </a:r>
            <a:r>
              <a:rPr lang="en-US" sz="3100" b="1" dirty="0" smtClean="0"/>
              <a:t>+</a:t>
            </a:r>
            <a:r>
              <a:rPr lang="ru-RU" sz="3100" b="1" dirty="0" smtClean="0"/>
              <a:t> </a:t>
            </a:r>
            <a:r>
              <a:rPr lang="en-US" sz="3200" b="1" dirty="0" smtClean="0"/>
              <a:t>H</a:t>
            </a:r>
            <a:r>
              <a:rPr lang="en-US" sz="2900" b="1" dirty="0" smtClean="0"/>
              <a:t>2</a:t>
            </a:r>
            <a:r>
              <a:rPr lang="en-US" sz="3200" b="1" dirty="0" smtClean="0"/>
              <a:t>O</a:t>
            </a:r>
            <a:r>
              <a:rPr lang="ru-RU" sz="3100" b="1" dirty="0" smtClean="0"/>
              <a:t> </a:t>
            </a:r>
            <a:r>
              <a:rPr lang="en-US" sz="3100" b="1" dirty="0" smtClean="0"/>
              <a:t>=</a:t>
            </a:r>
            <a:r>
              <a:rPr lang="ru-RU" sz="3100" b="1" dirty="0" smtClean="0"/>
              <a:t> </a:t>
            </a:r>
            <a:r>
              <a:rPr lang="en-US" sz="3200" b="1" dirty="0" smtClean="0"/>
              <a:t>Ca</a:t>
            </a:r>
            <a:r>
              <a:rPr lang="ru-RU" sz="3100" b="1" dirty="0" smtClean="0"/>
              <a:t>(</a:t>
            </a:r>
            <a:r>
              <a:rPr lang="en-US" sz="3200" b="1" dirty="0" smtClean="0"/>
              <a:t>HCO</a:t>
            </a:r>
            <a:r>
              <a:rPr lang="en-US" sz="2900" b="1" dirty="0" smtClean="0"/>
              <a:t>3</a:t>
            </a:r>
            <a:r>
              <a:rPr lang="ru-RU" sz="3100" b="1" dirty="0" smtClean="0"/>
              <a:t>)</a:t>
            </a:r>
            <a:r>
              <a:rPr lang="en-US" sz="2900" b="1" dirty="0" smtClean="0"/>
              <a:t>2</a:t>
            </a:r>
            <a:endParaRPr lang="ru-RU" sz="2900" b="1" dirty="0" smtClean="0"/>
          </a:p>
          <a:p>
            <a:pPr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3.Взаимодействует с </a:t>
            </a:r>
            <a:r>
              <a:rPr lang="ru-RU" sz="3200" b="1" dirty="0" smtClean="0"/>
              <a:t>основными оксидами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      </a:t>
            </a:r>
          </a:p>
          <a:p>
            <a:pPr>
              <a:buNone/>
            </a:pPr>
            <a:r>
              <a:rPr lang="ru-RU" sz="3100" b="1" dirty="0" smtClean="0"/>
              <a:t>             </a:t>
            </a:r>
            <a:r>
              <a:rPr lang="en-US" sz="3200" b="1" dirty="0" smtClean="0"/>
              <a:t>CO</a:t>
            </a:r>
            <a:r>
              <a:rPr lang="en-US" sz="2900" b="1" dirty="0" smtClean="0"/>
              <a:t>2</a:t>
            </a:r>
            <a:r>
              <a:rPr lang="ru-RU" sz="3100" b="1" dirty="0" smtClean="0"/>
              <a:t> </a:t>
            </a:r>
            <a:r>
              <a:rPr lang="en-US" sz="3100" b="1" dirty="0" smtClean="0"/>
              <a:t>+</a:t>
            </a:r>
            <a:r>
              <a:rPr lang="ru-RU" sz="3100" b="1" dirty="0" smtClean="0"/>
              <a:t> </a:t>
            </a:r>
            <a:r>
              <a:rPr lang="en-US" sz="3200" b="1" dirty="0" smtClean="0"/>
              <a:t>CaO</a:t>
            </a:r>
            <a:r>
              <a:rPr lang="ru-RU" sz="3100" b="1" dirty="0" smtClean="0"/>
              <a:t> </a:t>
            </a:r>
            <a:r>
              <a:rPr lang="en-US" sz="3100" b="1" dirty="0" smtClean="0"/>
              <a:t>=</a:t>
            </a:r>
            <a:r>
              <a:rPr lang="ru-RU" sz="3100" b="1" dirty="0" smtClean="0"/>
              <a:t> </a:t>
            </a:r>
            <a:r>
              <a:rPr lang="en-US" sz="3200" b="1" dirty="0" smtClean="0"/>
              <a:t>CaCO</a:t>
            </a:r>
            <a:r>
              <a:rPr lang="en-US" sz="2900" b="1" dirty="0" smtClean="0"/>
              <a:t>3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 </a:t>
            </a:r>
          </a:p>
          <a:p>
            <a:pPr>
              <a:buNone/>
            </a:pP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pic>
        <p:nvPicPr>
          <p:cNvPr id="4" name="Рисунок 3" descr="5005-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786058"/>
            <a:ext cx="4381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5005-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2786050" y="2857496"/>
            <a:ext cx="4381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Применение</a:t>
            </a:r>
            <a:br>
              <a:rPr lang="ru-RU" dirty="0" smtClean="0"/>
            </a:br>
            <a:r>
              <a:rPr lang="ru-RU" dirty="0" smtClean="0"/>
              <a:t>         оксида углерода (</a:t>
            </a:r>
            <a:r>
              <a:rPr lang="en-US" dirty="0" smtClean="0"/>
              <a:t>II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000496" y="2143116"/>
            <a:ext cx="3929090" cy="328614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Как восстановитель</a:t>
            </a:r>
            <a:br>
              <a:rPr lang="ru-RU" dirty="0" smtClean="0"/>
            </a:br>
            <a:r>
              <a:rPr lang="ru-RU" dirty="0" smtClean="0"/>
              <a:t>СО применяется</a:t>
            </a:r>
            <a:br>
              <a:rPr lang="ru-RU" dirty="0" smtClean="0"/>
            </a:br>
            <a:r>
              <a:rPr lang="ru-RU" dirty="0" smtClean="0"/>
              <a:t>в металлургии</a:t>
            </a:r>
            <a:br>
              <a:rPr lang="ru-RU" dirty="0" smtClean="0"/>
            </a:br>
            <a:r>
              <a:rPr lang="ru-RU" dirty="0" smtClean="0"/>
              <a:t>при выплавке </a:t>
            </a:r>
            <a:br>
              <a:rPr lang="ru-RU" dirty="0" smtClean="0"/>
            </a:br>
            <a:r>
              <a:rPr lang="ru-RU" dirty="0" smtClean="0"/>
              <a:t>чугуна.</a:t>
            </a:r>
            <a:endParaRPr lang="ru-RU" dirty="0"/>
          </a:p>
        </p:txBody>
      </p:sp>
      <p:pic>
        <p:nvPicPr>
          <p:cNvPr id="6" name="i-main-pic" descr="Картинка 10 из 12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285992"/>
            <a:ext cx="35719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-main-pic" descr="Картинка 8 из 196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736" y="1500174"/>
            <a:ext cx="323532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785794"/>
            <a:ext cx="352044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900" dirty="0" smtClean="0"/>
              <a:t>   </a:t>
            </a:r>
          </a:p>
          <a:p>
            <a:pPr>
              <a:buNone/>
            </a:pPr>
            <a:r>
              <a:rPr lang="ru-RU" sz="2900" dirty="0" smtClean="0"/>
              <a:t>    Водяной газ используется как топливо, а также применяется в химическом синтезе — для получения аммиака,, высших спиртов и т. п.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0" y="642918"/>
            <a:ext cx="3429024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Оксид углерода(</a:t>
            </a:r>
            <a:r>
              <a:rPr lang="en-US" dirty="0" smtClean="0"/>
              <a:t>II</a:t>
            </a:r>
            <a:r>
              <a:rPr lang="ru-RU" dirty="0" smtClean="0"/>
              <a:t>) применяется для обработки мяса животных и рыбы, придает им ярко красный цвет и вид свежести, не изменяя вкуса </a:t>
            </a:r>
            <a:br>
              <a:rPr lang="ru-RU" dirty="0" smtClean="0"/>
            </a:br>
            <a:r>
              <a:rPr lang="ru-RU" dirty="0" smtClean="0"/>
              <a:t>Допустимая концентрация CO равна 200 мг/кг мяса.</a:t>
            </a:r>
            <a:endParaRPr lang="ru-RU" dirty="0"/>
          </a:p>
        </p:txBody>
      </p:sp>
      <p:pic>
        <p:nvPicPr>
          <p:cNvPr id="10" name="i-main-pic" descr="Картинка 10 из 2518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1571612"/>
            <a:ext cx="392909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841</TotalTime>
  <Words>299</Words>
  <Application>Microsoft Office PowerPoint</Application>
  <PresentationFormat>Экран (4:3)</PresentationFormat>
  <Paragraphs>54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Оксиды     углерода</vt:lpstr>
      <vt:lpstr>              Получение       оксида углерода (II)</vt:lpstr>
      <vt:lpstr>              Получение         оксида углерода (IV)</vt:lpstr>
      <vt:lpstr>   Физические свойства</vt:lpstr>
      <vt:lpstr>      Химические свойства        оксида углерода (II)</vt:lpstr>
      <vt:lpstr>      Химические свойства         оксида углерода (IV)</vt:lpstr>
      <vt:lpstr>              Применение          оксида углерода (II)</vt:lpstr>
      <vt:lpstr>Слайд 8</vt:lpstr>
      <vt:lpstr>Слайд 9</vt:lpstr>
      <vt:lpstr>             Применение        оксида углерода (IV) </vt:lpstr>
      <vt:lpstr>Слайд 11</vt:lpstr>
      <vt:lpstr>Слайд 12</vt:lpstr>
      <vt:lpstr>Слайд 13</vt:lpstr>
      <vt:lpstr>Слайд 14</vt:lpstr>
      <vt:lpstr>Слайд 15</vt:lpstr>
      <vt:lpstr>    Биологическое значение           углекислого газа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Оксиды углерода</dc:title>
  <dc:creator>Оля</dc:creator>
  <cp:lastModifiedBy>Оля</cp:lastModifiedBy>
  <cp:revision>89</cp:revision>
  <dcterms:created xsi:type="dcterms:W3CDTF">2010-02-27T17:47:15Z</dcterms:created>
  <dcterms:modified xsi:type="dcterms:W3CDTF">2010-03-22T22:06:11Z</dcterms:modified>
</cp:coreProperties>
</file>