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9" r:id="rId9"/>
    <p:sldId id="262" r:id="rId10"/>
    <p:sldId id="263" r:id="rId11"/>
    <p:sldId id="264" r:id="rId12"/>
    <p:sldId id="265" r:id="rId13"/>
    <p:sldId id="270" r:id="rId14"/>
    <p:sldId id="266" r:id="rId15"/>
    <p:sldId id="271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754" y="-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76D38-B0C8-4FF8-AF37-17525F9E5B90}" type="datetimeFigureOut">
              <a:rPr lang="ru-RU" smtClean="0"/>
              <a:pPr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7A55-A6D9-48F5-9C92-EE2453E50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«Бесприданница»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1879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Важный для «Бесприданницы» мотив купли-продажи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Кнуров. </a:t>
            </a:r>
            <a:r>
              <a:rPr lang="ru-RU" dirty="0" smtClean="0"/>
              <a:t>Да разве вы не видите, что эта женщина создана для роскоши? Дорогой бриллиант дорогой и оправы требует.</a:t>
            </a:r>
          </a:p>
          <a:p>
            <a:pPr>
              <a:buNone/>
            </a:pPr>
            <a:r>
              <a:rPr lang="ru-RU" b="1" dirty="0" err="1" smtClean="0"/>
              <a:t>Вожеватов</a:t>
            </a:r>
            <a:r>
              <a:rPr lang="ru-RU" b="1" dirty="0" smtClean="0"/>
              <a:t>. </a:t>
            </a:r>
            <a:r>
              <a:rPr lang="ru-RU" dirty="0" smtClean="0"/>
              <a:t>И хорошего ювелира.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Что продаётся и покупается в городе </a:t>
            </a:r>
            <a:r>
              <a:rPr lang="ru-RU" dirty="0" err="1" smtClean="0"/>
              <a:t>Бряхимове</a:t>
            </a:r>
            <a:r>
              <a:rPr lang="ru-RU" dirty="0" smtClean="0"/>
              <a:t>?</a:t>
            </a:r>
          </a:p>
          <a:p>
            <a:pPr marL="514350" indent="-514350">
              <a:buAutoNum type="arabicParenR"/>
            </a:pPr>
            <a:r>
              <a:rPr lang="ru-RU" dirty="0" smtClean="0"/>
              <a:t>Что, с точки </a:t>
            </a:r>
            <a:r>
              <a:rPr lang="ru-RU" smtClean="0"/>
              <a:t>зрения </a:t>
            </a:r>
            <a:r>
              <a:rPr lang="ru-RU" smtClean="0"/>
              <a:t>автора, </a:t>
            </a:r>
            <a:r>
              <a:rPr lang="ru-RU" dirty="0" smtClean="0"/>
              <a:t>должно произойти с этим миром?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Паратов</a:t>
            </a:r>
            <a:r>
              <a:rPr lang="ru-RU" dirty="0" smtClean="0"/>
              <a:t> и </a:t>
            </a:r>
            <a:r>
              <a:rPr lang="ru-RU" dirty="0" err="1" smtClean="0"/>
              <a:t>Карандышев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Действие 2, явление 9. (В доме </a:t>
            </a:r>
            <a:r>
              <a:rPr lang="ru-RU" dirty="0" err="1" smtClean="0"/>
              <a:t>Огудаловых</a:t>
            </a:r>
            <a:r>
              <a:rPr lang="ru-RU" dirty="0" smtClean="0"/>
              <a:t>)</a:t>
            </a:r>
          </a:p>
          <a:p>
            <a:pPr marL="514350" indent="-514350">
              <a:buAutoNum type="arabicParenR"/>
            </a:pPr>
            <a:r>
              <a:rPr lang="ru-RU" dirty="0" smtClean="0"/>
              <a:t>Действие 3. (Обед у </a:t>
            </a:r>
            <a:r>
              <a:rPr lang="ru-RU" dirty="0" err="1" smtClean="0"/>
              <a:t>Карандышева</a:t>
            </a:r>
            <a:r>
              <a:rPr lang="ru-RU" dirty="0" smtClean="0"/>
              <a:t>)</a:t>
            </a:r>
          </a:p>
          <a:p>
            <a:pPr marL="514350" indent="-514350">
              <a:buNone/>
            </a:pPr>
            <a:r>
              <a:rPr lang="ru-RU" dirty="0" smtClean="0"/>
              <a:t>                  - явление 11 (пение Ларисы)</a:t>
            </a:r>
          </a:p>
          <a:p>
            <a:pPr marL="514350" indent="-514350">
              <a:buNone/>
            </a:pPr>
            <a:r>
              <a:rPr lang="ru-RU" dirty="0" smtClean="0"/>
              <a:t>                  - явление 14 (монологи </a:t>
            </a:r>
            <a:r>
              <a:rPr lang="ru-RU" dirty="0" err="1" smtClean="0"/>
              <a:t>Карандышева</a:t>
            </a:r>
            <a:r>
              <a:rPr lang="ru-RU" dirty="0" smtClean="0"/>
              <a:t>)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Четвёртое действие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Приближение трагедии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Явление 6 (Кнуров и </a:t>
            </a:r>
            <a:r>
              <a:rPr lang="ru-RU" dirty="0" err="1" smtClean="0"/>
              <a:t>Вожеватов</a:t>
            </a:r>
            <a:r>
              <a:rPr lang="ru-RU" dirty="0" smtClean="0"/>
              <a:t> разыгрывают, кому ехать с Ларисой).</a:t>
            </a:r>
          </a:p>
          <a:p>
            <a:pPr marL="514350" indent="-514350">
              <a:buAutoNum type="arabicParenR"/>
            </a:pPr>
            <a:r>
              <a:rPr lang="ru-RU" dirty="0" smtClean="0"/>
              <a:t>Явление 7 (Объяснение Ларисы и </a:t>
            </a:r>
            <a:r>
              <a:rPr lang="ru-RU" dirty="0" err="1" smtClean="0"/>
              <a:t>Паратова</a:t>
            </a:r>
            <a:r>
              <a:rPr lang="ru-RU" dirty="0" smtClean="0"/>
              <a:t>).</a:t>
            </a:r>
          </a:p>
          <a:p>
            <a:pPr marL="514350" indent="-514350">
              <a:buAutoNum type="arabicParenR"/>
            </a:pPr>
            <a:r>
              <a:rPr lang="ru-RU" dirty="0" smtClean="0"/>
              <a:t>Явление 8 (Лариса, </a:t>
            </a:r>
            <a:r>
              <a:rPr lang="ru-RU" dirty="0" err="1" smtClean="0"/>
              <a:t>Вожеватов</a:t>
            </a:r>
            <a:r>
              <a:rPr lang="ru-RU" dirty="0" smtClean="0"/>
              <a:t> и Кнуров).</a:t>
            </a:r>
          </a:p>
          <a:p>
            <a:pPr marL="514350" indent="-514350">
              <a:buAutoNum type="arabicParenR"/>
            </a:pPr>
            <a:r>
              <a:rPr lang="ru-RU" dirty="0" smtClean="0"/>
              <a:t>Явление 9 (Монолог Ларисы).</a:t>
            </a:r>
          </a:p>
          <a:p>
            <a:pPr marL="514350" indent="-514350">
              <a:buAutoNum type="arabicParenR"/>
            </a:pPr>
            <a:r>
              <a:rPr lang="ru-RU" dirty="0" smtClean="0"/>
              <a:t>Явление 11 (Объяснение Ларисы и </a:t>
            </a:r>
            <a:r>
              <a:rPr lang="ru-RU" dirty="0" err="1" smtClean="0"/>
              <a:t>Карандышева</a:t>
            </a:r>
            <a:r>
              <a:rPr lang="ru-RU" dirty="0" smtClean="0"/>
              <a:t>).</a:t>
            </a:r>
          </a:p>
          <a:p>
            <a:pPr marL="514350" indent="-514350">
              <a:buAutoNum type="arabicParenR"/>
            </a:pPr>
            <a:r>
              <a:rPr lang="ru-RU" dirty="0" smtClean="0"/>
              <a:t>Явление 12 (Финал)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Смысл названия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1)Почему пьеса названа не именем главной героини?</a:t>
            </a:r>
          </a:p>
          <a:p>
            <a:pPr>
              <a:buNone/>
            </a:pPr>
            <a:r>
              <a:rPr lang="ru-RU" dirty="0" smtClean="0"/>
              <a:t>2) Сравните названия пьес «Гроза» и </a:t>
            </a:r>
            <a:r>
              <a:rPr lang="ru-RU" smtClean="0"/>
              <a:t>«Бесприданница».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Сравнительный анализ финалов пьес А.Н.Островского «Гроза» и </a:t>
            </a:r>
            <a:r>
              <a:rPr lang="ru-RU" smtClean="0"/>
              <a:t>«Бесприданница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Опрос на знание текста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вариант  Второй вариант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Кто такой Кнуров?</a:t>
            </a:r>
          </a:p>
          <a:p>
            <a:pPr marL="514350" indent="-514350">
              <a:buAutoNum type="arabicParenR"/>
            </a:pPr>
            <a:r>
              <a:rPr lang="ru-RU" dirty="0" smtClean="0"/>
              <a:t>Судьба сестёр Ларисы.</a:t>
            </a:r>
          </a:p>
          <a:p>
            <a:pPr marL="514350" indent="-514350">
              <a:buAutoNum type="arabicParenR"/>
            </a:pPr>
            <a:r>
              <a:rPr lang="ru-RU" dirty="0" smtClean="0"/>
              <a:t>Кто такой Робинзон?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Почему </a:t>
            </a:r>
            <a:r>
              <a:rPr lang="ru-RU" dirty="0" err="1" smtClean="0"/>
              <a:t>Паратов</a:t>
            </a:r>
            <a:r>
              <a:rPr lang="ru-RU" dirty="0" smtClean="0"/>
              <a:t> решил напоить </a:t>
            </a:r>
            <a:r>
              <a:rPr lang="ru-RU" dirty="0" err="1" smtClean="0"/>
              <a:t>Карандышева</a:t>
            </a:r>
            <a:r>
              <a:rPr lang="ru-RU" dirty="0" smtClean="0"/>
              <a:t>?</a:t>
            </a:r>
          </a:p>
          <a:p>
            <a:pPr marL="514350" indent="-514350">
              <a:buAutoNum type="arabicParenR"/>
            </a:pPr>
            <a:r>
              <a:rPr lang="ru-RU" dirty="0" smtClean="0"/>
              <a:t>Каким способом решили судьбу Ларисы </a:t>
            </a:r>
            <a:r>
              <a:rPr lang="ru-RU" dirty="0" err="1" smtClean="0"/>
              <a:t>Вожеватов</a:t>
            </a:r>
            <a:r>
              <a:rPr lang="ru-RU" dirty="0" smtClean="0"/>
              <a:t> и Кнуров?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Кто такой </a:t>
            </a:r>
            <a:r>
              <a:rPr lang="ru-RU" dirty="0" err="1" smtClean="0"/>
              <a:t>Вожеватов</a:t>
            </a:r>
            <a:r>
              <a:rPr lang="ru-RU" dirty="0" smtClean="0"/>
              <a:t>?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Почему Лариса выходит замуж?</a:t>
            </a:r>
          </a:p>
          <a:p>
            <a:pPr marL="514350" indent="-514350">
              <a:buAutoNum type="arabicParenR"/>
            </a:pPr>
            <a:r>
              <a:rPr lang="ru-RU" dirty="0" smtClean="0"/>
              <a:t>В какой Париж обещал </a:t>
            </a:r>
            <a:r>
              <a:rPr lang="ru-RU" dirty="0" err="1" smtClean="0"/>
              <a:t>Вожеватов</a:t>
            </a:r>
            <a:r>
              <a:rPr lang="ru-RU" dirty="0" smtClean="0"/>
              <a:t> взять Робинзона?</a:t>
            </a:r>
          </a:p>
          <a:p>
            <a:pPr marL="514350" indent="-514350">
              <a:buAutoNum type="arabicParenR"/>
            </a:pPr>
            <a:r>
              <a:rPr lang="ru-RU" dirty="0" smtClean="0"/>
              <a:t>Зачем </a:t>
            </a:r>
            <a:r>
              <a:rPr lang="ru-RU" dirty="0" err="1" smtClean="0"/>
              <a:t>Карандышев</a:t>
            </a:r>
            <a:r>
              <a:rPr lang="ru-RU" dirty="0" smtClean="0"/>
              <a:t> устраивает обед?</a:t>
            </a:r>
          </a:p>
          <a:p>
            <a:pPr marL="514350" indent="-514350">
              <a:buAutoNum type="arabicParenR"/>
            </a:pPr>
            <a:r>
              <a:rPr lang="ru-RU" dirty="0" smtClean="0"/>
              <a:t>Судьба Ларисы.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Афиша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b="1" dirty="0" smtClean="0"/>
              <a:t>Харита Игнатьевна </a:t>
            </a:r>
            <a:r>
              <a:rPr lang="ru-RU" sz="2000" b="1" dirty="0" err="1" smtClean="0"/>
              <a:t>Огудалова</a:t>
            </a:r>
            <a:r>
              <a:rPr lang="ru-RU" sz="2000" dirty="0" smtClean="0"/>
              <a:t>, вдова средних лет; одета изящно, но смело и не по летам.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</a:t>
            </a:r>
            <a:r>
              <a:rPr lang="ru-RU" sz="2000" b="1" dirty="0" smtClean="0"/>
              <a:t>Лариса Дмитриевна</a:t>
            </a:r>
            <a:r>
              <a:rPr lang="ru-RU" sz="2000" dirty="0" smtClean="0"/>
              <a:t>, ее дочь, девица; одета богато, но скромно. </a:t>
            </a:r>
          </a:p>
          <a:p>
            <a:pPr>
              <a:buNone/>
            </a:pPr>
            <a:r>
              <a:rPr lang="ru-RU" sz="2000" b="1" dirty="0" err="1" smtClean="0"/>
              <a:t>Мокий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Пармевыч</a:t>
            </a:r>
            <a:r>
              <a:rPr lang="ru-RU" sz="2000" b="1" dirty="0" smtClean="0"/>
              <a:t> Кнуров</a:t>
            </a:r>
            <a:r>
              <a:rPr lang="ru-RU" sz="2000" dirty="0" smtClean="0"/>
              <a:t>, из крупных дельцов последнего времени, пожилой человек, с громадным состоянием.</a:t>
            </a:r>
          </a:p>
          <a:p>
            <a:pPr>
              <a:buNone/>
            </a:pPr>
            <a:r>
              <a:rPr lang="ru-RU" sz="2000" b="1" dirty="0" smtClean="0"/>
              <a:t>Василий </a:t>
            </a:r>
            <a:r>
              <a:rPr lang="ru-RU" sz="2000" b="1" dirty="0" err="1" smtClean="0"/>
              <a:t>Данилыч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Вожеватов</a:t>
            </a:r>
            <a:r>
              <a:rPr lang="ru-RU" sz="2000" dirty="0" smtClean="0"/>
              <a:t>, очень молодой человек, один из представителей богатой торговой фирмы; по костюму европеец. </a:t>
            </a:r>
          </a:p>
          <a:p>
            <a:pPr>
              <a:buNone/>
            </a:pPr>
            <a:r>
              <a:rPr lang="ru-RU" sz="2000" b="1" dirty="0" smtClean="0"/>
              <a:t>Юлий </a:t>
            </a:r>
            <a:r>
              <a:rPr lang="ru-RU" sz="2000" b="1" dirty="0" err="1" smtClean="0"/>
              <a:t>Капитоныч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Карандышев</a:t>
            </a:r>
            <a:r>
              <a:rPr lang="ru-RU" sz="2000" dirty="0" smtClean="0"/>
              <a:t>, молодой человек, небогатый чиновник.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Сергей Сергеич </a:t>
            </a:r>
            <a:r>
              <a:rPr lang="ru-RU" sz="2000" b="1" dirty="0" err="1" smtClean="0"/>
              <a:t>Паратов</a:t>
            </a:r>
            <a:r>
              <a:rPr lang="ru-RU" sz="2000" dirty="0" smtClean="0"/>
              <a:t>, блестящий барин, из </a:t>
            </a:r>
            <a:r>
              <a:rPr lang="ru-RU" sz="2000" dirty="0" err="1" smtClean="0"/>
              <a:t>судохозяев</a:t>
            </a:r>
            <a:r>
              <a:rPr lang="ru-RU" sz="2000" dirty="0" smtClean="0"/>
              <a:t>, лет за 30. </a:t>
            </a:r>
          </a:p>
          <a:p>
            <a:pPr>
              <a:buNone/>
            </a:pPr>
            <a:r>
              <a:rPr lang="ru-RU" sz="2000" b="1" dirty="0" smtClean="0"/>
              <a:t>Робинзон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b="1" dirty="0" smtClean="0"/>
              <a:t> Гаврило</a:t>
            </a:r>
            <a:r>
              <a:rPr lang="ru-RU" sz="2000" dirty="0" smtClean="0"/>
              <a:t>, клубный буфетчик и содержатель кофейной на бульваре.</a:t>
            </a:r>
          </a:p>
          <a:p>
            <a:pPr>
              <a:buNone/>
            </a:pPr>
            <a:r>
              <a:rPr lang="ru-RU" sz="2000" b="1" dirty="0" smtClean="0"/>
              <a:t> Иван</a:t>
            </a:r>
            <a:r>
              <a:rPr lang="ru-RU" sz="2000" dirty="0" smtClean="0"/>
              <a:t>, слуга в кофейной.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Сравните первые ремарки к «Грозе» и «Бесприданнице»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изменилось? Что осталось прежним?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1) Общественный сад на высоком берегу Волги, за Волгой сельский вид. На сцене две скамейки и несколько кустов. </a:t>
            </a:r>
          </a:p>
          <a:p>
            <a:pPr>
              <a:buNone/>
            </a:pPr>
            <a:r>
              <a:rPr lang="ru-RU" dirty="0" smtClean="0"/>
              <a:t>2) Городской бульвар на высоком берегу Волги, с площадкой перед кофейной; направо от актеров вход в кофейную, налево - деревья; в глубине низкая чугунная решетка, за ней вид на Волгу, на большое пространство: леса, села и проч.; на площадке столы и стулья: один стол на правой стороне, подле кофейной, другой - на левой.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Какие общие с «Грозой» мотивы развиваются в пьесе?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Свободы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Полёта</a:t>
            </a:r>
          </a:p>
          <a:p>
            <a:pPr marL="514350" indent="-514350">
              <a:buAutoNum type="arabicParenR"/>
            </a:pPr>
            <a:r>
              <a:rPr lang="ru-RU" dirty="0" smtClean="0"/>
              <a:t>Смерти</a:t>
            </a:r>
          </a:p>
          <a:p>
            <a:pPr marL="514350" indent="-514350">
              <a:buAutoNum type="arabicParenR"/>
            </a:pPr>
            <a:r>
              <a:rPr lang="ru-RU" dirty="0" smtClean="0"/>
              <a:t>Денег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Покорности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действие, 2 явление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Что важное для развития сюжета узнаём из диалога </a:t>
            </a:r>
            <a:r>
              <a:rPr lang="ru-RU" dirty="0" err="1" smtClean="0"/>
              <a:t>Кнурова</a:t>
            </a:r>
            <a:r>
              <a:rPr lang="ru-RU" dirty="0" smtClean="0"/>
              <a:t> и </a:t>
            </a:r>
            <a:r>
              <a:rPr lang="ru-RU" dirty="0" err="1" smtClean="0"/>
              <a:t>Вожеватова</a:t>
            </a:r>
            <a:r>
              <a:rPr lang="ru-RU" dirty="0" smtClean="0"/>
              <a:t>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508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«Бесприданница»</vt:lpstr>
      <vt:lpstr>Опрос на знание текста</vt:lpstr>
      <vt:lpstr>Первый вариант  Второй вариант</vt:lpstr>
      <vt:lpstr>Афиша</vt:lpstr>
      <vt:lpstr>Сравните первые ремарки к «Грозе» и «Бесприданнице»</vt:lpstr>
      <vt:lpstr>Что изменилось? Что осталось прежним?</vt:lpstr>
      <vt:lpstr>Какие общие с «Грозой» мотивы развиваются в пьесе?</vt:lpstr>
      <vt:lpstr>Мотивы:</vt:lpstr>
      <vt:lpstr>1 действие, 2 явление</vt:lpstr>
      <vt:lpstr>Важный для «Бесприданницы» мотив купли-продажи</vt:lpstr>
      <vt:lpstr>Слайд 11</vt:lpstr>
      <vt:lpstr>Паратов и Карандышев</vt:lpstr>
      <vt:lpstr>Четвёртое действие</vt:lpstr>
      <vt:lpstr>Приближение трагедии</vt:lpstr>
      <vt:lpstr>Смысл названия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«Бесприданница»</dc:title>
  <dc:creator>Borg-161</dc:creator>
  <cp:lastModifiedBy>Borg-161</cp:lastModifiedBy>
  <cp:revision>8</cp:revision>
  <dcterms:created xsi:type="dcterms:W3CDTF">2013-10-09T17:30:21Z</dcterms:created>
  <dcterms:modified xsi:type="dcterms:W3CDTF">2013-10-17T07:22:31Z</dcterms:modified>
</cp:coreProperties>
</file>