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2" r:id="rId5"/>
    <p:sldId id="263" r:id="rId6"/>
    <p:sldId id="265" r:id="rId7"/>
    <p:sldId id="267" r:id="rId8"/>
    <p:sldId id="271" r:id="rId9"/>
    <p:sldId id="270" r:id="rId10"/>
    <p:sldId id="287" r:id="rId11"/>
    <p:sldId id="288" r:id="rId12"/>
    <p:sldId id="277" r:id="rId13"/>
    <p:sldId id="275" r:id="rId14"/>
    <p:sldId id="268" r:id="rId15"/>
    <p:sldId id="285" r:id="rId16"/>
    <p:sldId id="273" r:id="rId17"/>
    <p:sldId id="281" r:id="rId18"/>
    <p:sldId id="280" r:id="rId19"/>
    <p:sldId id="283" r:id="rId20"/>
    <p:sldId id="279" r:id="rId21"/>
    <p:sldId id="296" r:id="rId22"/>
    <p:sldId id="306" r:id="rId23"/>
    <p:sldId id="308" r:id="rId24"/>
    <p:sldId id="297" r:id="rId25"/>
    <p:sldId id="298" r:id="rId26"/>
    <p:sldId id="299" r:id="rId27"/>
    <p:sldId id="304" r:id="rId28"/>
    <p:sldId id="286" r:id="rId29"/>
    <p:sldId id="289" r:id="rId30"/>
    <p:sldId id="305" r:id="rId31"/>
    <p:sldId id="292" r:id="rId32"/>
    <p:sldId id="301" r:id="rId33"/>
    <p:sldId id="294" r:id="rId34"/>
    <p:sldId id="302" r:id="rId35"/>
    <p:sldId id="291" r:id="rId36"/>
    <p:sldId id="300" r:id="rId37"/>
    <p:sldId id="309" r:id="rId38"/>
    <p:sldId id="278" r:id="rId39"/>
    <p:sldId id="25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F9DB0-CD2E-46C1-B19F-551F908FC6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C212B7-5E64-401F-8520-5369AEC5AB2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Жиры</a:t>
          </a:r>
          <a:endParaRPr lang="ru-RU" sz="4000" b="1" dirty="0">
            <a:solidFill>
              <a:srgbClr val="FF0000"/>
            </a:solidFill>
          </a:endParaRPr>
        </a:p>
      </dgm:t>
    </dgm:pt>
    <dgm:pt modelId="{02F7533A-C8A2-4B0D-86A3-932AEF092189}" type="parTrans" cxnId="{EAFF3DF1-7C08-4D89-B90A-857C77520538}">
      <dgm:prSet/>
      <dgm:spPr/>
      <dgm:t>
        <a:bodyPr/>
        <a:lstStyle/>
        <a:p>
          <a:endParaRPr lang="ru-RU"/>
        </a:p>
      </dgm:t>
    </dgm:pt>
    <dgm:pt modelId="{D0BF0E7F-2969-41EC-9E13-42195DF1C52E}" type="sibTrans" cxnId="{EAFF3DF1-7C08-4D89-B90A-857C77520538}">
      <dgm:prSet/>
      <dgm:spPr/>
      <dgm:t>
        <a:bodyPr/>
        <a:lstStyle/>
        <a:p>
          <a:endParaRPr lang="ru-RU"/>
        </a:p>
      </dgm:t>
    </dgm:pt>
    <dgm:pt modelId="{4EC7BC2C-910F-49F5-9193-CC87F48CC04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Растительные</a:t>
          </a:r>
          <a:endParaRPr lang="ru-RU" sz="4000" b="1" dirty="0">
            <a:solidFill>
              <a:srgbClr val="002060"/>
            </a:solidFill>
          </a:endParaRPr>
        </a:p>
      </dgm:t>
    </dgm:pt>
    <dgm:pt modelId="{D332617A-226A-44DD-9AB1-F93960765164}" type="parTrans" cxnId="{76A972E3-1447-4486-AD47-5F876B74892D}">
      <dgm:prSet/>
      <dgm:spPr/>
      <dgm:t>
        <a:bodyPr/>
        <a:lstStyle/>
        <a:p>
          <a:endParaRPr lang="ru-RU"/>
        </a:p>
      </dgm:t>
    </dgm:pt>
    <dgm:pt modelId="{5F12CAE8-10E0-433F-A3AE-29440BD7BF73}" type="sibTrans" cxnId="{76A972E3-1447-4486-AD47-5F876B74892D}">
      <dgm:prSet/>
      <dgm:spPr/>
      <dgm:t>
        <a:bodyPr/>
        <a:lstStyle/>
        <a:p>
          <a:endParaRPr lang="ru-RU"/>
        </a:p>
      </dgm:t>
    </dgm:pt>
    <dgm:pt modelId="{8F1221E3-7DCA-4AC5-95FF-B84629E2FAE2}">
      <dgm:prSet phldrT="[Текст]" custT="1"/>
      <dgm:spPr/>
      <dgm:t>
        <a:bodyPr/>
        <a:lstStyle/>
        <a:p>
          <a:r>
            <a:rPr lang="ru-RU" sz="2800" b="1" dirty="0" smtClean="0"/>
            <a:t>Все </a:t>
          </a:r>
          <a:r>
            <a:rPr lang="ru-RU" sz="2800" b="1" dirty="0" smtClean="0">
              <a:solidFill>
                <a:srgbClr val="FF0000"/>
              </a:solidFill>
            </a:rPr>
            <a:t>жидкие</a:t>
          </a:r>
          <a:endParaRPr lang="ru-RU" sz="2800" b="1" dirty="0">
            <a:solidFill>
              <a:srgbClr val="FF0000"/>
            </a:solidFill>
          </a:endParaRPr>
        </a:p>
      </dgm:t>
    </dgm:pt>
    <dgm:pt modelId="{114BBE8C-1B45-41D7-802D-F6D3EBA939BE}" type="parTrans" cxnId="{55BAE580-B8C8-47F9-AC81-A5AE393913A0}">
      <dgm:prSet/>
      <dgm:spPr/>
      <dgm:t>
        <a:bodyPr/>
        <a:lstStyle/>
        <a:p>
          <a:endParaRPr lang="ru-RU"/>
        </a:p>
      </dgm:t>
    </dgm:pt>
    <dgm:pt modelId="{EDB888CD-83B8-41D2-949E-53EDC70B4CF0}" type="sibTrans" cxnId="{55BAE580-B8C8-47F9-AC81-A5AE393913A0}">
      <dgm:prSet/>
      <dgm:spPr/>
      <dgm:t>
        <a:bodyPr/>
        <a:lstStyle/>
        <a:p>
          <a:endParaRPr lang="ru-RU"/>
        </a:p>
      </dgm:t>
    </dgm:pt>
    <dgm:pt modelId="{7F636A1D-CE00-498E-82E7-752C86B4ECE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Кроме </a:t>
          </a:r>
          <a:r>
            <a:rPr lang="ru-RU" b="1" dirty="0" smtClean="0"/>
            <a:t>кокосового</a:t>
          </a:r>
          <a:endParaRPr lang="ru-RU" b="1" dirty="0"/>
        </a:p>
      </dgm:t>
    </dgm:pt>
    <dgm:pt modelId="{0E462BC6-BC20-4BD1-B4B1-C7D9AF486B04}" type="parTrans" cxnId="{2AD57F12-235C-44A7-81F3-2AAE04A36365}">
      <dgm:prSet/>
      <dgm:spPr/>
      <dgm:t>
        <a:bodyPr/>
        <a:lstStyle/>
        <a:p>
          <a:endParaRPr lang="ru-RU"/>
        </a:p>
      </dgm:t>
    </dgm:pt>
    <dgm:pt modelId="{52A43451-2DEB-4760-906D-962BDE252BE3}" type="sibTrans" cxnId="{2AD57F12-235C-44A7-81F3-2AAE04A36365}">
      <dgm:prSet/>
      <dgm:spPr/>
      <dgm:t>
        <a:bodyPr/>
        <a:lstStyle/>
        <a:p>
          <a:endParaRPr lang="ru-RU"/>
        </a:p>
      </dgm:t>
    </dgm:pt>
    <dgm:pt modelId="{E77D45BC-E541-4D0F-8092-F6BA0DECAF0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Животные</a:t>
          </a:r>
          <a:endParaRPr lang="ru-RU" sz="4000" b="1" dirty="0">
            <a:solidFill>
              <a:srgbClr val="002060"/>
            </a:solidFill>
          </a:endParaRPr>
        </a:p>
      </dgm:t>
    </dgm:pt>
    <dgm:pt modelId="{2FF63F1B-713F-4961-A4E4-894F9AC1AC1D}" type="parTrans" cxnId="{E0609CA5-2B17-4F11-85DA-B7624C186538}">
      <dgm:prSet/>
      <dgm:spPr/>
      <dgm:t>
        <a:bodyPr/>
        <a:lstStyle/>
        <a:p>
          <a:endParaRPr lang="ru-RU"/>
        </a:p>
      </dgm:t>
    </dgm:pt>
    <dgm:pt modelId="{5B98ACB7-67AE-4598-870B-6B77153DEC51}" type="sibTrans" cxnId="{E0609CA5-2B17-4F11-85DA-B7624C186538}">
      <dgm:prSet/>
      <dgm:spPr/>
      <dgm:t>
        <a:bodyPr/>
        <a:lstStyle/>
        <a:p>
          <a:endParaRPr lang="ru-RU"/>
        </a:p>
      </dgm:t>
    </dgm:pt>
    <dgm:pt modelId="{3BF3F4D0-1CAD-4965-915C-18E496270257}">
      <dgm:prSet phldrT="[Текст]" custT="1"/>
      <dgm:spPr/>
      <dgm:t>
        <a:bodyPr/>
        <a:lstStyle/>
        <a:p>
          <a:r>
            <a:rPr lang="ru-RU" sz="2800" b="1" dirty="0" smtClean="0"/>
            <a:t>Все </a:t>
          </a:r>
          <a:r>
            <a:rPr lang="ru-RU" sz="2800" b="1" dirty="0" smtClean="0">
              <a:solidFill>
                <a:srgbClr val="FF0000"/>
              </a:solidFill>
            </a:rPr>
            <a:t>твердые </a:t>
          </a:r>
          <a:endParaRPr lang="ru-RU" sz="2800" b="1" dirty="0">
            <a:solidFill>
              <a:srgbClr val="FF0000"/>
            </a:solidFill>
          </a:endParaRPr>
        </a:p>
      </dgm:t>
    </dgm:pt>
    <dgm:pt modelId="{B3322DDA-E7E2-45F1-83C0-29C4CDF0227F}" type="parTrans" cxnId="{99E59AD9-B249-46CA-886A-674F8D0D68E9}">
      <dgm:prSet/>
      <dgm:spPr/>
      <dgm:t>
        <a:bodyPr/>
        <a:lstStyle/>
        <a:p>
          <a:endParaRPr lang="ru-RU"/>
        </a:p>
      </dgm:t>
    </dgm:pt>
    <dgm:pt modelId="{C6B99F89-453B-434B-BD93-1A092714A1B4}" type="sibTrans" cxnId="{99E59AD9-B249-46CA-886A-674F8D0D68E9}">
      <dgm:prSet/>
      <dgm:spPr/>
      <dgm:t>
        <a:bodyPr/>
        <a:lstStyle/>
        <a:p>
          <a:endParaRPr lang="ru-RU"/>
        </a:p>
      </dgm:t>
    </dgm:pt>
    <dgm:pt modelId="{094CD11B-1DD9-4B1A-A217-E12318338FF2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Кроме </a:t>
          </a:r>
          <a:r>
            <a:rPr lang="ru-RU" b="1" dirty="0" smtClean="0"/>
            <a:t>рыбьего</a:t>
          </a:r>
          <a:endParaRPr lang="ru-RU" b="1" dirty="0"/>
        </a:p>
      </dgm:t>
    </dgm:pt>
    <dgm:pt modelId="{CEBBA702-6D33-44F3-A858-7D8C27801C0A}" type="parTrans" cxnId="{4C6550A5-FFE6-4FF1-818A-C7BF5315078E}">
      <dgm:prSet/>
      <dgm:spPr/>
      <dgm:t>
        <a:bodyPr/>
        <a:lstStyle/>
        <a:p>
          <a:endParaRPr lang="ru-RU"/>
        </a:p>
      </dgm:t>
    </dgm:pt>
    <dgm:pt modelId="{8C548C5C-6BAE-4AAF-A30F-7F2F8C02634F}" type="sibTrans" cxnId="{4C6550A5-FFE6-4FF1-818A-C7BF5315078E}">
      <dgm:prSet/>
      <dgm:spPr/>
      <dgm:t>
        <a:bodyPr/>
        <a:lstStyle/>
        <a:p>
          <a:endParaRPr lang="ru-RU"/>
        </a:p>
      </dgm:t>
    </dgm:pt>
    <dgm:pt modelId="{EFC6E053-FCB1-42EC-8512-EB9219386D5E}" type="pres">
      <dgm:prSet presAssocID="{327F9DB0-CD2E-46C1-B19F-551F908FC6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F54254-D5C3-43B8-8FE2-38025699229A}" type="pres">
      <dgm:prSet presAssocID="{62C212B7-5E64-401F-8520-5369AEC5AB2A}" presName="hierRoot1" presStyleCnt="0"/>
      <dgm:spPr/>
    </dgm:pt>
    <dgm:pt modelId="{4EE2644A-7B22-40EA-977A-5A6B54C40734}" type="pres">
      <dgm:prSet presAssocID="{62C212B7-5E64-401F-8520-5369AEC5AB2A}" presName="composite" presStyleCnt="0"/>
      <dgm:spPr/>
    </dgm:pt>
    <dgm:pt modelId="{47C78247-5D20-463D-84A5-093E5A9B058C}" type="pres">
      <dgm:prSet presAssocID="{62C212B7-5E64-401F-8520-5369AEC5AB2A}" presName="background" presStyleLbl="node0" presStyleIdx="0" presStyleCnt="1"/>
      <dgm:spPr/>
    </dgm:pt>
    <dgm:pt modelId="{DBC019F0-D109-4090-BA73-FA755336CF9C}" type="pres">
      <dgm:prSet presAssocID="{62C212B7-5E64-401F-8520-5369AEC5AB2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5FB049-9B3A-4C66-9A44-F1461A9BD676}" type="pres">
      <dgm:prSet presAssocID="{62C212B7-5E64-401F-8520-5369AEC5AB2A}" presName="hierChild2" presStyleCnt="0"/>
      <dgm:spPr/>
    </dgm:pt>
    <dgm:pt modelId="{5BFD27E8-FAAB-4A6B-97B7-05C9D6B8047F}" type="pres">
      <dgm:prSet presAssocID="{D332617A-226A-44DD-9AB1-F9396076516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2C6C329-C4D6-4AB9-BE2E-CFA714D7364E}" type="pres">
      <dgm:prSet presAssocID="{4EC7BC2C-910F-49F5-9193-CC87F48CC04B}" presName="hierRoot2" presStyleCnt="0"/>
      <dgm:spPr/>
    </dgm:pt>
    <dgm:pt modelId="{A0FA6330-9F73-406E-8963-388AC06C4C6B}" type="pres">
      <dgm:prSet presAssocID="{4EC7BC2C-910F-49F5-9193-CC87F48CC04B}" presName="composite2" presStyleCnt="0"/>
      <dgm:spPr/>
    </dgm:pt>
    <dgm:pt modelId="{0AD7A57C-DDC1-41E6-AE9C-5BD1A736D75C}" type="pres">
      <dgm:prSet presAssocID="{4EC7BC2C-910F-49F5-9193-CC87F48CC04B}" presName="background2" presStyleLbl="node2" presStyleIdx="0" presStyleCnt="2"/>
      <dgm:spPr/>
    </dgm:pt>
    <dgm:pt modelId="{D6C8E981-B671-4722-98C6-AEF2CAC3B508}" type="pres">
      <dgm:prSet presAssocID="{4EC7BC2C-910F-49F5-9193-CC87F48CC04B}" presName="text2" presStyleLbl="fgAcc2" presStyleIdx="0" presStyleCnt="2" custScaleX="206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00D285-906F-4C7F-AFEC-FF70EAF55948}" type="pres">
      <dgm:prSet presAssocID="{4EC7BC2C-910F-49F5-9193-CC87F48CC04B}" presName="hierChild3" presStyleCnt="0"/>
      <dgm:spPr/>
    </dgm:pt>
    <dgm:pt modelId="{2015B4FB-C449-4631-B8AC-BE7D4FE73678}" type="pres">
      <dgm:prSet presAssocID="{114BBE8C-1B45-41D7-802D-F6D3EBA939BE}" presName="Name17" presStyleLbl="parChTrans1D3" presStyleIdx="0" presStyleCnt="4"/>
      <dgm:spPr/>
      <dgm:t>
        <a:bodyPr/>
        <a:lstStyle/>
        <a:p>
          <a:endParaRPr lang="ru-RU"/>
        </a:p>
      </dgm:t>
    </dgm:pt>
    <dgm:pt modelId="{E49854F4-4522-4399-94FF-02FCFF4BB84B}" type="pres">
      <dgm:prSet presAssocID="{8F1221E3-7DCA-4AC5-95FF-B84629E2FAE2}" presName="hierRoot3" presStyleCnt="0"/>
      <dgm:spPr/>
    </dgm:pt>
    <dgm:pt modelId="{E3C10DFC-C9E3-4240-B31A-277244C6F948}" type="pres">
      <dgm:prSet presAssocID="{8F1221E3-7DCA-4AC5-95FF-B84629E2FAE2}" presName="composite3" presStyleCnt="0"/>
      <dgm:spPr/>
    </dgm:pt>
    <dgm:pt modelId="{89F6A509-D67D-4D0D-A149-BB6C88EBA80E}" type="pres">
      <dgm:prSet presAssocID="{8F1221E3-7DCA-4AC5-95FF-B84629E2FAE2}" presName="background3" presStyleLbl="node3" presStyleIdx="0" presStyleCnt="4"/>
      <dgm:spPr/>
    </dgm:pt>
    <dgm:pt modelId="{BE5141A5-99CE-466B-A9D4-5D39179B6B3C}" type="pres">
      <dgm:prSet presAssocID="{8F1221E3-7DCA-4AC5-95FF-B84629E2FAE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35822D-9358-464F-8354-871CAA98F7B6}" type="pres">
      <dgm:prSet presAssocID="{8F1221E3-7DCA-4AC5-95FF-B84629E2FAE2}" presName="hierChild4" presStyleCnt="0"/>
      <dgm:spPr/>
    </dgm:pt>
    <dgm:pt modelId="{78A7676F-E876-413C-A190-25BD75D3FFAC}" type="pres">
      <dgm:prSet presAssocID="{0E462BC6-BC20-4BD1-B4B1-C7D9AF486B0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0E33E9F-FF7F-40EA-A203-D5B8DC69B206}" type="pres">
      <dgm:prSet presAssocID="{7F636A1D-CE00-498E-82E7-752C86B4ECE9}" presName="hierRoot3" presStyleCnt="0"/>
      <dgm:spPr/>
    </dgm:pt>
    <dgm:pt modelId="{AC0F9B56-B1D5-4F73-9735-E0E58A25C101}" type="pres">
      <dgm:prSet presAssocID="{7F636A1D-CE00-498E-82E7-752C86B4ECE9}" presName="composite3" presStyleCnt="0"/>
      <dgm:spPr/>
    </dgm:pt>
    <dgm:pt modelId="{4DFFF970-2F58-4F58-A89B-4CA2190E7880}" type="pres">
      <dgm:prSet presAssocID="{7F636A1D-CE00-498E-82E7-752C86B4ECE9}" presName="background3" presStyleLbl="node3" presStyleIdx="1" presStyleCnt="4"/>
      <dgm:spPr/>
    </dgm:pt>
    <dgm:pt modelId="{D7F79CD0-FD90-4F71-A75B-62A4C335B997}" type="pres">
      <dgm:prSet presAssocID="{7F636A1D-CE00-498E-82E7-752C86B4ECE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BA40F2-72C4-4434-889E-548CBD2005FF}" type="pres">
      <dgm:prSet presAssocID="{7F636A1D-CE00-498E-82E7-752C86B4ECE9}" presName="hierChild4" presStyleCnt="0"/>
      <dgm:spPr/>
    </dgm:pt>
    <dgm:pt modelId="{0908E041-EBDF-4DDB-8ED0-358BB15F1790}" type="pres">
      <dgm:prSet presAssocID="{2FF63F1B-713F-4961-A4E4-894F9AC1AC1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EB1E72E-2DB2-474F-A72A-776E8F903F45}" type="pres">
      <dgm:prSet presAssocID="{E77D45BC-E541-4D0F-8092-F6BA0DECAF0F}" presName="hierRoot2" presStyleCnt="0"/>
      <dgm:spPr/>
    </dgm:pt>
    <dgm:pt modelId="{C9759369-E2D0-47F8-B4A6-D05D9C253462}" type="pres">
      <dgm:prSet presAssocID="{E77D45BC-E541-4D0F-8092-F6BA0DECAF0F}" presName="composite2" presStyleCnt="0"/>
      <dgm:spPr/>
    </dgm:pt>
    <dgm:pt modelId="{FD42F6F9-FF87-472C-9B6E-E32A4066D36A}" type="pres">
      <dgm:prSet presAssocID="{E77D45BC-E541-4D0F-8092-F6BA0DECAF0F}" presName="background2" presStyleLbl="node2" presStyleIdx="1" presStyleCnt="2"/>
      <dgm:spPr/>
    </dgm:pt>
    <dgm:pt modelId="{EBD1F225-497A-4AFE-9754-37916CDABE9E}" type="pres">
      <dgm:prSet presAssocID="{E77D45BC-E541-4D0F-8092-F6BA0DECAF0F}" presName="text2" presStyleLbl="fgAcc2" presStyleIdx="1" presStyleCnt="2" custScaleX="180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802502-8739-48C2-B1FF-25B5BB33391D}" type="pres">
      <dgm:prSet presAssocID="{E77D45BC-E541-4D0F-8092-F6BA0DECAF0F}" presName="hierChild3" presStyleCnt="0"/>
      <dgm:spPr/>
    </dgm:pt>
    <dgm:pt modelId="{2000C14E-B555-4F28-84B6-B04C870B7351}" type="pres">
      <dgm:prSet presAssocID="{B3322DDA-E7E2-45F1-83C0-29C4CDF0227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617F321-6ACF-43AA-836E-32FFE27052A7}" type="pres">
      <dgm:prSet presAssocID="{3BF3F4D0-1CAD-4965-915C-18E496270257}" presName="hierRoot3" presStyleCnt="0"/>
      <dgm:spPr/>
    </dgm:pt>
    <dgm:pt modelId="{0B9E8150-46A1-4509-99E5-1D59E2AF1D10}" type="pres">
      <dgm:prSet presAssocID="{3BF3F4D0-1CAD-4965-915C-18E496270257}" presName="composite3" presStyleCnt="0"/>
      <dgm:spPr/>
    </dgm:pt>
    <dgm:pt modelId="{6F8E923A-0E12-4846-8C2B-1FA2038E2E2A}" type="pres">
      <dgm:prSet presAssocID="{3BF3F4D0-1CAD-4965-915C-18E496270257}" presName="background3" presStyleLbl="node3" presStyleIdx="2" presStyleCnt="4"/>
      <dgm:spPr/>
    </dgm:pt>
    <dgm:pt modelId="{EBEBF3CD-00B3-4EDC-B80F-13DC5CE22EA4}" type="pres">
      <dgm:prSet presAssocID="{3BF3F4D0-1CAD-4965-915C-18E49627025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4FFA7-F75D-4C0C-B6D4-0873D20210B2}" type="pres">
      <dgm:prSet presAssocID="{3BF3F4D0-1CAD-4965-915C-18E496270257}" presName="hierChild4" presStyleCnt="0"/>
      <dgm:spPr/>
    </dgm:pt>
    <dgm:pt modelId="{D8FB8D30-0075-4224-A3CF-2362139D91E3}" type="pres">
      <dgm:prSet presAssocID="{CEBBA702-6D33-44F3-A858-7D8C27801C0A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7595DF6-96E6-4D65-ADD8-174591A160FB}" type="pres">
      <dgm:prSet presAssocID="{094CD11B-1DD9-4B1A-A217-E12318338FF2}" presName="hierRoot3" presStyleCnt="0"/>
      <dgm:spPr/>
    </dgm:pt>
    <dgm:pt modelId="{AB3B36A0-716F-409C-ABE1-B778FA997A5B}" type="pres">
      <dgm:prSet presAssocID="{094CD11B-1DD9-4B1A-A217-E12318338FF2}" presName="composite3" presStyleCnt="0"/>
      <dgm:spPr/>
    </dgm:pt>
    <dgm:pt modelId="{21D96470-E1C3-4999-B39C-8C0DB56BFE7D}" type="pres">
      <dgm:prSet presAssocID="{094CD11B-1DD9-4B1A-A217-E12318338FF2}" presName="background3" presStyleLbl="node3" presStyleIdx="3" presStyleCnt="4"/>
      <dgm:spPr/>
    </dgm:pt>
    <dgm:pt modelId="{A157AB28-84E2-49A7-BFAB-0FFA83726655}" type="pres">
      <dgm:prSet presAssocID="{094CD11B-1DD9-4B1A-A217-E12318338FF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382F8-D7D5-48CC-A120-4649C54118FF}" type="pres">
      <dgm:prSet presAssocID="{094CD11B-1DD9-4B1A-A217-E12318338FF2}" presName="hierChild4" presStyleCnt="0"/>
      <dgm:spPr/>
    </dgm:pt>
  </dgm:ptLst>
  <dgm:cxnLst>
    <dgm:cxn modelId="{CCBE61B2-A76C-4F50-B514-8CA85CFA27F5}" type="presOf" srcId="{B3322DDA-E7E2-45F1-83C0-29C4CDF0227F}" destId="{2000C14E-B555-4F28-84B6-B04C870B7351}" srcOrd="0" destOrd="0" presId="urn:microsoft.com/office/officeart/2005/8/layout/hierarchy1"/>
    <dgm:cxn modelId="{8CA2D4E8-55FD-435C-B962-B02545DD28AF}" type="presOf" srcId="{D332617A-226A-44DD-9AB1-F93960765164}" destId="{5BFD27E8-FAAB-4A6B-97B7-05C9D6B8047F}" srcOrd="0" destOrd="0" presId="urn:microsoft.com/office/officeart/2005/8/layout/hierarchy1"/>
    <dgm:cxn modelId="{99E59AD9-B249-46CA-886A-674F8D0D68E9}" srcId="{E77D45BC-E541-4D0F-8092-F6BA0DECAF0F}" destId="{3BF3F4D0-1CAD-4965-915C-18E496270257}" srcOrd="0" destOrd="0" parTransId="{B3322DDA-E7E2-45F1-83C0-29C4CDF0227F}" sibTransId="{C6B99F89-453B-434B-BD93-1A092714A1B4}"/>
    <dgm:cxn modelId="{65E36069-5D40-4A60-92FE-A6AAD85613FF}" type="presOf" srcId="{094CD11B-1DD9-4B1A-A217-E12318338FF2}" destId="{A157AB28-84E2-49A7-BFAB-0FFA83726655}" srcOrd="0" destOrd="0" presId="urn:microsoft.com/office/officeart/2005/8/layout/hierarchy1"/>
    <dgm:cxn modelId="{35DE9334-EBD5-4FB4-8007-73CDF97A3421}" type="presOf" srcId="{327F9DB0-CD2E-46C1-B19F-551F908FC6E4}" destId="{EFC6E053-FCB1-42EC-8512-EB9219386D5E}" srcOrd="0" destOrd="0" presId="urn:microsoft.com/office/officeart/2005/8/layout/hierarchy1"/>
    <dgm:cxn modelId="{55BAE580-B8C8-47F9-AC81-A5AE393913A0}" srcId="{4EC7BC2C-910F-49F5-9193-CC87F48CC04B}" destId="{8F1221E3-7DCA-4AC5-95FF-B84629E2FAE2}" srcOrd="0" destOrd="0" parTransId="{114BBE8C-1B45-41D7-802D-F6D3EBA939BE}" sibTransId="{EDB888CD-83B8-41D2-949E-53EDC70B4CF0}"/>
    <dgm:cxn modelId="{76A972E3-1447-4486-AD47-5F876B74892D}" srcId="{62C212B7-5E64-401F-8520-5369AEC5AB2A}" destId="{4EC7BC2C-910F-49F5-9193-CC87F48CC04B}" srcOrd="0" destOrd="0" parTransId="{D332617A-226A-44DD-9AB1-F93960765164}" sibTransId="{5F12CAE8-10E0-433F-A3AE-29440BD7BF73}"/>
    <dgm:cxn modelId="{1E561077-E189-4F36-AE38-217C7794FD1C}" type="presOf" srcId="{3BF3F4D0-1CAD-4965-915C-18E496270257}" destId="{EBEBF3CD-00B3-4EDC-B80F-13DC5CE22EA4}" srcOrd="0" destOrd="0" presId="urn:microsoft.com/office/officeart/2005/8/layout/hierarchy1"/>
    <dgm:cxn modelId="{8BC32A5E-78AA-4305-9657-D592EEBEB3D4}" type="presOf" srcId="{E77D45BC-E541-4D0F-8092-F6BA0DECAF0F}" destId="{EBD1F225-497A-4AFE-9754-37916CDABE9E}" srcOrd="0" destOrd="0" presId="urn:microsoft.com/office/officeart/2005/8/layout/hierarchy1"/>
    <dgm:cxn modelId="{740CB8E0-2AD7-44FF-B4E0-510D0E9B2D0D}" type="presOf" srcId="{CEBBA702-6D33-44F3-A858-7D8C27801C0A}" destId="{D8FB8D30-0075-4224-A3CF-2362139D91E3}" srcOrd="0" destOrd="0" presId="urn:microsoft.com/office/officeart/2005/8/layout/hierarchy1"/>
    <dgm:cxn modelId="{2AD57F12-235C-44A7-81F3-2AAE04A36365}" srcId="{4EC7BC2C-910F-49F5-9193-CC87F48CC04B}" destId="{7F636A1D-CE00-498E-82E7-752C86B4ECE9}" srcOrd="1" destOrd="0" parTransId="{0E462BC6-BC20-4BD1-B4B1-C7D9AF486B04}" sibTransId="{52A43451-2DEB-4760-906D-962BDE252BE3}"/>
    <dgm:cxn modelId="{0596D585-0C53-4EBD-9DE6-0A117BFD770F}" type="presOf" srcId="{2FF63F1B-713F-4961-A4E4-894F9AC1AC1D}" destId="{0908E041-EBDF-4DDB-8ED0-358BB15F1790}" srcOrd="0" destOrd="0" presId="urn:microsoft.com/office/officeart/2005/8/layout/hierarchy1"/>
    <dgm:cxn modelId="{EAFF3DF1-7C08-4D89-B90A-857C77520538}" srcId="{327F9DB0-CD2E-46C1-B19F-551F908FC6E4}" destId="{62C212B7-5E64-401F-8520-5369AEC5AB2A}" srcOrd="0" destOrd="0" parTransId="{02F7533A-C8A2-4B0D-86A3-932AEF092189}" sibTransId="{D0BF0E7F-2969-41EC-9E13-42195DF1C52E}"/>
    <dgm:cxn modelId="{E0609CA5-2B17-4F11-85DA-B7624C186538}" srcId="{62C212B7-5E64-401F-8520-5369AEC5AB2A}" destId="{E77D45BC-E541-4D0F-8092-F6BA0DECAF0F}" srcOrd="1" destOrd="0" parTransId="{2FF63F1B-713F-4961-A4E4-894F9AC1AC1D}" sibTransId="{5B98ACB7-67AE-4598-870B-6B77153DEC51}"/>
    <dgm:cxn modelId="{D5E703B5-0387-4A29-85D3-2EB66FDC040F}" type="presOf" srcId="{8F1221E3-7DCA-4AC5-95FF-B84629E2FAE2}" destId="{BE5141A5-99CE-466B-A9D4-5D39179B6B3C}" srcOrd="0" destOrd="0" presId="urn:microsoft.com/office/officeart/2005/8/layout/hierarchy1"/>
    <dgm:cxn modelId="{4C6550A5-FFE6-4FF1-818A-C7BF5315078E}" srcId="{E77D45BC-E541-4D0F-8092-F6BA0DECAF0F}" destId="{094CD11B-1DD9-4B1A-A217-E12318338FF2}" srcOrd="1" destOrd="0" parTransId="{CEBBA702-6D33-44F3-A858-7D8C27801C0A}" sibTransId="{8C548C5C-6BAE-4AAF-A30F-7F2F8C02634F}"/>
    <dgm:cxn modelId="{AC77FD48-BC06-4192-A215-8AB076B93944}" type="presOf" srcId="{0E462BC6-BC20-4BD1-B4B1-C7D9AF486B04}" destId="{78A7676F-E876-413C-A190-25BD75D3FFAC}" srcOrd="0" destOrd="0" presId="urn:microsoft.com/office/officeart/2005/8/layout/hierarchy1"/>
    <dgm:cxn modelId="{65DFAA8E-5B30-46F9-9D95-A467935E60DA}" type="presOf" srcId="{4EC7BC2C-910F-49F5-9193-CC87F48CC04B}" destId="{D6C8E981-B671-4722-98C6-AEF2CAC3B508}" srcOrd="0" destOrd="0" presId="urn:microsoft.com/office/officeart/2005/8/layout/hierarchy1"/>
    <dgm:cxn modelId="{CE30998B-A202-410D-AD89-68A45CB9D982}" type="presOf" srcId="{62C212B7-5E64-401F-8520-5369AEC5AB2A}" destId="{DBC019F0-D109-4090-BA73-FA755336CF9C}" srcOrd="0" destOrd="0" presId="urn:microsoft.com/office/officeart/2005/8/layout/hierarchy1"/>
    <dgm:cxn modelId="{30F79511-C1FF-4DF4-9BEF-AD2CFB5775D2}" type="presOf" srcId="{114BBE8C-1B45-41D7-802D-F6D3EBA939BE}" destId="{2015B4FB-C449-4631-B8AC-BE7D4FE73678}" srcOrd="0" destOrd="0" presId="urn:microsoft.com/office/officeart/2005/8/layout/hierarchy1"/>
    <dgm:cxn modelId="{35002746-427D-4A55-BB7B-B9A4C70D5915}" type="presOf" srcId="{7F636A1D-CE00-498E-82E7-752C86B4ECE9}" destId="{D7F79CD0-FD90-4F71-A75B-62A4C335B997}" srcOrd="0" destOrd="0" presId="urn:microsoft.com/office/officeart/2005/8/layout/hierarchy1"/>
    <dgm:cxn modelId="{22362ED6-96C9-4E4A-8A29-C377B2152CC3}" type="presParOf" srcId="{EFC6E053-FCB1-42EC-8512-EB9219386D5E}" destId="{3DF54254-D5C3-43B8-8FE2-38025699229A}" srcOrd="0" destOrd="0" presId="urn:microsoft.com/office/officeart/2005/8/layout/hierarchy1"/>
    <dgm:cxn modelId="{A5620A1B-36FC-423F-BE5C-E7E86ADD54A2}" type="presParOf" srcId="{3DF54254-D5C3-43B8-8FE2-38025699229A}" destId="{4EE2644A-7B22-40EA-977A-5A6B54C40734}" srcOrd="0" destOrd="0" presId="urn:microsoft.com/office/officeart/2005/8/layout/hierarchy1"/>
    <dgm:cxn modelId="{8C306FB0-BF91-461F-973C-0E15A45A0B57}" type="presParOf" srcId="{4EE2644A-7B22-40EA-977A-5A6B54C40734}" destId="{47C78247-5D20-463D-84A5-093E5A9B058C}" srcOrd="0" destOrd="0" presId="urn:microsoft.com/office/officeart/2005/8/layout/hierarchy1"/>
    <dgm:cxn modelId="{A6806C18-3FE4-4101-8A66-369568928071}" type="presParOf" srcId="{4EE2644A-7B22-40EA-977A-5A6B54C40734}" destId="{DBC019F0-D109-4090-BA73-FA755336CF9C}" srcOrd="1" destOrd="0" presId="urn:microsoft.com/office/officeart/2005/8/layout/hierarchy1"/>
    <dgm:cxn modelId="{4CC929B4-CFC9-4947-90A6-C700A45E0660}" type="presParOf" srcId="{3DF54254-D5C3-43B8-8FE2-38025699229A}" destId="{475FB049-9B3A-4C66-9A44-F1461A9BD676}" srcOrd="1" destOrd="0" presId="urn:microsoft.com/office/officeart/2005/8/layout/hierarchy1"/>
    <dgm:cxn modelId="{7381FED7-9688-484E-AEB5-83EA8033741F}" type="presParOf" srcId="{475FB049-9B3A-4C66-9A44-F1461A9BD676}" destId="{5BFD27E8-FAAB-4A6B-97B7-05C9D6B8047F}" srcOrd="0" destOrd="0" presId="urn:microsoft.com/office/officeart/2005/8/layout/hierarchy1"/>
    <dgm:cxn modelId="{32CF087D-364D-4B3B-90F6-DDE4986679C7}" type="presParOf" srcId="{475FB049-9B3A-4C66-9A44-F1461A9BD676}" destId="{22C6C329-C4D6-4AB9-BE2E-CFA714D7364E}" srcOrd="1" destOrd="0" presId="urn:microsoft.com/office/officeart/2005/8/layout/hierarchy1"/>
    <dgm:cxn modelId="{3E2E3FAB-7166-43E7-84A0-0EF1F7806950}" type="presParOf" srcId="{22C6C329-C4D6-4AB9-BE2E-CFA714D7364E}" destId="{A0FA6330-9F73-406E-8963-388AC06C4C6B}" srcOrd="0" destOrd="0" presId="urn:microsoft.com/office/officeart/2005/8/layout/hierarchy1"/>
    <dgm:cxn modelId="{35A75D46-BE7F-43A7-8F51-11B838271556}" type="presParOf" srcId="{A0FA6330-9F73-406E-8963-388AC06C4C6B}" destId="{0AD7A57C-DDC1-41E6-AE9C-5BD1A736D75C}" srcOrd="0" destOrd="0" presId="urn:microsoft.com/office/officeart/2005/8/layout/hierarchy1"/>
    <dgm:cxn modelId="{C988F472-A4E3-4DBC-9C6B-4C696579E4F4}" type="presParOf" srcId="{A0FA6330-9F73-406E-8963-388AC06C4C6B}" destId="{D6C8E981-B671-4722-98C6-AEF2CAC3B508}" srcOrd="1" destOrd="0" presId="urn:microsoft.com/office/officeart/2005/8/layout/hierarchy1"/>
    <dgm:cxn modelId="{049A00CF-44F5-41FF-80BC-729787B6E9DD}" type="presParOf" srcId="{22C6C329-C4D6-4AB9-BE2E-CFA714D7364E}" destId="{9100D285-906F-4C7F-AFEC-FF70EAF55948}" srcOrd="1" destOrd="0" presId="urn:microsoft.com/office/officeart/2005/8/layout/hierarchy1"/>
    <dgm:cxn modelId="{406E46D6-29D3-4FC0-BCA7-8FACA6940C00}" type="presParOf" srcId="{9100D285-906F-4C7F-AFEC-FF70EAF55948}" destId="{2015B4FB-C449-4631-B8AC-BE7D4FE73678}" srcOrd="0" destOrd="0" presId="urn:microsoft.com/office/officeart/2005/8/layout/hierarchy1"/>
    <dgm:cxn modelId="{B7A25174-E4F9-49A4-A27F-D67EE4AEC610}" type="presParOf" srcId="{9100D285-906F-4C7F-AFEC-FF70EAF55948}" destId="{E49854F4-4522-4399-94FF-02FCFF4BB84B}" srcOrd="1" destOrd="0" presId="urn:microsoft.com/office/officeart/2005/8/layout/hierarchy1"/>
    <dgm:cxn modelId="{B34AA498-7252-495C-B321-B5AAE452C86C}" type="presParOf" srcId="{E49854F4-4522-4399-94FF-02FCFF4BB84B}" destId="{E3C10DFC-C9E3-4240-B31A-277244C6F948}" srcOrd="0" destOrd="0" presId="urn:microsoft.com/office/officeart/2005/8/layout/hierarchy1"/>
    <dgm:cxn modelId="{DCEA719D-1E6B-48C2-BD62-A9F39AF52528}" type="presParOf" srcId="{E3C10DFC-C9E3-4240-B31A-277244C6F948}" destId="{89F6A509-D67D-4D0D-A149-BB6C88EBA80E}" srcOrd="0" destOrd="0" presId="urn:microsoft.com/office/officeart/2005/8/layout/hierarchy1"/>
    <dgm:cxn modelId="{36985C0F-4C1A-4DF5-B83E-6166CA277021}" type="presParOf" srcId="{E3C10DFC-C9E3-4240-B31A-277244C6F948}" destId="{BE5141A5-99CE-466B-A9D4-5D39179B6B3C}" srcOrd="1" destOrd="0" presId="urn:microsoft.com/office/officeart/2005/8/layout/hierarchy1"/>
    <dgm:cxn modelId="{7923A77C-5B63-4C8C-BA30-B3F15A57BA71}" type="presParOf" srcId="{E49854F4-4522-4399-94FF-02FCFF4BB84B}" destId="{7B35822D-9358-464F-8354-871CAA98F7B6}" srcOrd="1" destOrd="0" presId="urn:microsoft.com/office/officeart/2005/8/layout/hierarchy1"/>
    <dgm:cxn modelId="{9DFB57B2-EBF5-463C-B409-693E86D7596D}" type="presParOf" srcId="{9100D285-906F-4C7F-AFEC-FF70EAF55948}" destId="{78A7676F-E876-413C-A190-25BD75D3FFAC}" srcOrd="2" destOrd="0" presId="urn:microsoft.com/office/officeart/2005/8/layout/hierarchy1"/>
    <dgm:cxn modelId="{BFC41B5D-0DEB-4008-BDD6-B669F41148F0}" type="presParOf" srcId="{9100D285-906F-4C7F-AFEC-FF70EAF55948}" destId="{80E33E9F-FF7F-40EA-A203-D5B8DC69B206}" srcOrd="3" destOrd="0" presId="urn:microsoft.com/office/officeart/2005/8/layout/hierarchy1"/>
    <dgm:cxn modelId="{300CB25E-3865-43EF-A1DE-29903E7F5B63}" type="presParOf" srcId="{80E33E9F-FF7F-40EA-A203-D5B8DC69B206}" destId="{AC0F9B56-B1D5-4F73-9735-E0E58A25C101}" srcOrd="0" destOrd="0" presId="urn:microsoft.com/office/officeart/2005/8/layout/hierarchy1"/>
    <dgm:cxn modelId="{4A151A6E-692D-48F1-BD2D-1F5BEE4E8F71}" type="presParOf" srcId="{AC0F9B56-B1D5-4F73-9735-E0E58A25C101}" destId="{4DFFF970-2F58-4F58-A89B-4CA2190E7880}" srcOrd="0" destOrd="0" presId="urn:microsoft.com/office/officeart/2005/8/layout/hierarchy1"/>
    <dgm:cxn modelId="{91DADB1D-FF1F-40A1-A49E-F286DB8543FD}" type="presParOf" srcId="{AC0F9B56-B1D5-4F73-9735-E0E58A25C101}" destId="{D7F79CD0-FD90-4F71-A75B-62A4C335B997}" srcOrd="1" destOrd="0" presId="urn:microsoft.com/office/officeart/2005/8/layout/hierarchy1"/>
    <dgm:cxn modelId="{154540DF-7872-43DC-B150-5BE200858C77}" type="presParOf" srcId="{80E33E9F-FF7F-40EA-A203-D5B8DC69B206}" destId="{4FBA40F2-72C4-4434-889E-548CBD2005FF}" srcOrd="1" destOrd="0" presId="urn:microsoft.com/office/officeart/2005/8/layout/hierarchy1"/>
    <dgm:cxn modelId="{03873860-788F-49F7-9F7A-1AC545EC4B51}" type="presParOf" srcId="{475FB049-9B3A-4C66-9A44-F1461A9BD676}" destId="{0908E041-EBDF-4DDB-8ED0-358BB15F1790}" srcOrd="2" destOrd="0" presId="urn:microsoft.com/office/officeart/2005/8/layout/hierarchy1"/>
    <dgm:cxn modelId="{5FD6ACE2-861C-47FA-B5BA-00A612D854A2}" type="presParOf" srcId="{475FB049-9B3A-4C66-9A44-F1461A9BD676}" destId="{EEB1E72E-2DB2-474F-A72A-776E8F903F45}" srcOrd="3" destOrd="0" presId="urn:microsoft.com/office/officeart/2005/8/layout/hierarchy1"/>
    <dgm:cxn modelId="{703546D7-86C7-464E-B110-F21C90B7B6CB}" type="presParOf" srcId="{EEB1E72E-2DB2-474F-A72A-776E8F903F45}" destId="{C9759369-E2D0-47F8-B4A6-D05D9C253462}" srcOrd="0" destOrd="0" presId="urn:microsoft.com/office/officeart/2005/8/layout/hierarchy1"/>
    <dgm:cxn modelId="{D2B04BE9-3D24-4282-A040-C938FE96529A}" type="presParOf" srcId="{C9759369-E2D0-47F8-B4A6-D05D9C253462}" destId="{FD42F6F9-FF87-472C-9B6E-E32A4066D36A}" srcOrd="0" destOrd="0" presId="urn:microsoft.com/office/officeart/2005/8/layout/hierarchy1"/>
    <dgm:cxn modelId="{514814E8-9D7B-47E9-A918-32CDA3990C74}" type="presParOf" srcId="{C9759369-E2D0-47F8-B4A6-D05D9C253462}" destId="{EBD1F225-497A-4AFE-9754-37916CDABE9E}" srcOrd="1" destOrd="0" presId="urn:microsoft.com/office/officeart/2005/8/layout/hierarchy1"/>
    <dgm:cxn modelId="{ABDC8A63-42E2-4E45-B439-078B5AF0ADA6}" type="presParOf" srcId="{EEB1E72E-2DB2-474F-A72A-776E8F903F45}" destId="{2D802502-8739-48C2-B1FF-25B5BB33391D}" srcOrd="1" destOrd="0" presId="urn:microsoft.com/office/officeart/2005/8/layout/hierarchy1"/>
    <dgm:cxn modelId="{283E5AB8-758F-4FBC-B0B9-54913A0E0471}" type="presParOf" srcId="{2D802502-8739-48C2-B1FF-25B5BB33391D}" destId="{2000C14E-B555-4F28-84B6-B04C870B7351}" srcOrd="0" destOrd="0" presId="urn:microsoft.com/office/officeart/2005/8/layout/hierarchy1"/>
    <dgm:cxn modelId="{3E63C5EC-6347-49C0-B6BB-881D736C3336}" type="presParOf" srcId="{2D802502-8739-48C2-B1FF-25B5BB33391D}" destId="{2617F321-6ACF-43AA-836E-32FFE27052A7}" srcOrd="1" destOrd="0" presId="urn:microsoft.com/office/officeart/2005/8/layout/hierarchy1"/>
    <dgm:cxn modelId="{9A1E0137-CF60-47D9-9A9B-A4346C2546D5}" type="presParOf" srcId="{2617F321-6ACF-43AA-836E-32FFE27052A7}" destId="{0B9E8150-46A1-4509-99E5-1D59E2AF1D10}" srcOrd="0" destOrd="0" presId="urn:microsoft.com/office/officeart/2005/8/layout/hierarchy1"/>
    <dgm:cxn modelId="{DAE82B75-0D55-4B3A-8FED-A1F542D808F7}" type="presParOf" srcId="{0B9E8150-46A1-4509-99E5-1D59E2AF1D10}" destId="{6F8E923A-0E12-4846-8C2B-1FA2038E2E2A}" srcOrd="0" destOrd="0" presId="urn:microsoft.com/office/officeart/2005/8/layout/hierarchy1"/>
    <dgm:cxn modelId="{381FDCC3-4B7B-411E-ACB6-6343CEA3840B}" type="presParOf" srcId="{0B9E8150-46A1-4509-99E5-1D59E2AF1D10}" destId="{EBEBF3CD-00B3-4EDC-B80F-13DC5CE22EA4}" srcOrd="1" destOrd="0" presId="urn:microsoft.com/office/officeart/2005/8/layout/hierarchy1"/>
    <dgm:cxn modelId="{3287C825-AB7A-4C8D-9689-B12CCB3B0C2D}" type="presParOf" srcId="{2617F321-6ACF-43AA-836E-32FFE27052A7}" destId="{9694FFA7-F75D-4C0C-B6D4-0873D20210B2}" srcOrd="1" destOrd="0" presId="urn:microsoft.com/office/officeart/2005/8/layout/hierarchy1"/>
    <dgm:cxn modelId="{743C5E7A-8D0A-4AAA-86FD-4A61D1DCD70D}" type="presParOf" srcId="{2D802502-8739-48C2-B1FF-25B5BB33391D}" destId="{D8FB8D30-0075-4224-A3CF-2362139D91E3}" srcOrd="2" destOrd="0" presId="urn:microsoft.com/office/officeart/2005/8/layout/hierarchy1"/>
    <dgm:cxn modelId="{32FB7E93-9A3B-40FD-9C2A-F17252756D89}" type="presParOf" srcId="{2D802502-8739-48C2-B1FF-25B5BB33391D}" destId="{E7595DF6-96E6-4D65-ADD8-174591A160FB}" srcOrd="3" destOrd="0" presId="urn:microsoft.com/office/officeart/2005/8/layout/hierarchy1"/>
    <dgm:cxn modelId="{A210C423-99E5-4EA4-B9DD-9D811A23F045}" type="presParOf" srcId="{E7595DF6-96E6-4D65-ADD8-174591A160FB}" destId="{AB3B36A0-716F-409C-ABE1-B778FA997A5B}" srcOrd="0" destOrd="0" presId="urn:microsoft.com/office/officeart/2005/8/layout/hierarchy1"/>
    <dgm:cxn modelId="{C9D6F200-364E-4D86-97F4-3FB1B20764A2}" type="presParOf" srcId="{AB3B36A0-716F-409C-ABE1-B778FA997A5B}" destId="{21D96470-E1C3-4999-B39C-8C0DB56BFE7D}" srcOrd="0" destOrd="0" presId="urn:microsoft.com/office/officeart/2005/8/layout/hierarchy1"/>
    <dgm:cxn modelId="{8C6795B9-09A1-4009-8F2B-52B5C6973CCC}" type="presParOf" srcId="{AB3B36A0-716F-409C-ABE1-B778FA997A5B}" destId="{A157AB28-84E2-49A7-BFAB-0FFA83726655}" srcOrd="1" destOrd="0" presId="urn:microsoft.com/office/officeart/2005/8/layout/hierarchy1"/>
    <dgm:cxn modelId="{E9268146-933E-4B47-8EF4-2A5504B1B2BE}" type="presParOf" srcId="{E7595DF6-96E6-4D65-ADD8-174591A160FB}" destId="{234382F8-D7D5-48CC-A120-4649C54118F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3314-FE2A-4A5D-A7FB-5FE84C6F795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34E3-34B5-4D4A-A994-040D968F8EE9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3777-CCF9-4A3A-B832-36821BAA4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portal.ru/kalitina-tamara-mikhailovna" TargetMode="External"/><Relationship Id="rId2" Type="http://schemas.openxmlformats.org/officeDocument/2006/relationships/hyperlink" Target="http://kalitina.oki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7OVUACAZB41KCCAW6ST16CAU47790CAJYU70RCAXTVT69CAH7N9YGCA48D43ACAF3RIALCA4KVMH7CAIWBUMACAU7XBP7CAB8QXB1CAXIMAJVCA1AJZBPCA3AJDPFCARHTO1ICADXLHESCA6OEPPSCAHZH6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2266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Сложные эфиры.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Жиры. Мыла.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Урок 21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10 класс (базовый)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П.13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:\ТАМАРА\D9 презентации все\картинки\картинки анемешки\Animated\J007613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00760" y="1071546"/>
            <a:ext cx="2482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R–COOR'</a:t>
            </a:r>
            <a:endParaRPr lang="ru-RU" sz="48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3500438"/>
            <a:ext cx="193320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zi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39729"/>
            <a:ext cx="2428892" cy="279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Жиры  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0" dirty="0" smtClean="0"/>
              <a:t> </a:t>
            </a:r>
            <a:r>
              <a:rPr lang="en-US" b="1" dirty="0" smtClean="0"/>
              <a:t>CH</a:t>
            </a:r>
            <a:r>
              <a:rPr lang="en-US" b="1" baseline="-25000" dirty="0" smtClean="0"/>
              <a:t>2</a:t>
            </a:r>
            <a:r>
              <a:rPr lang="en-US" b="1" dirty="0" smtClean="0"/>
              <a:t>-O-CO-R</a:t>
            </a:r>
            <a:r>
              <a:rPr lang="en-US" b="1" baseline="-25000" dirty="0" smtClean="0"/>
              <a:t>1</a:t>
            </a:r>
            <a:endParaRPr lang="ru-RU" b="1" baseline="-25000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I</a:t>
            </a:r>
            <a:r>
              <a:rPr lang="ru-RU" b="1" dirty="0" smtClean="0"/>
              <a:t>                    </a:t>
            </a:r>
          </a:p>
          <a:p>
            <a:pPr>
              <a:buNone/>
            </a:pPr>
            <a:r>
              <a:rPr lang="en-US" b="1" dirty="0" smtClean="0"/>
              <a:t>CH-</a:t>
            </a:r>
            <a:r>
              <a:rPr lang="ru-RU" b="1" dirty="0" smtClean="0"/>
              <a:t>О</a:t>
            </a:r>
            <a:r>
              <a:rPr lang="en-US" b="1" dirty="0" smtClean="0"/>
              <a:t>-CO-R</a:t>
            </a:r>
            <a:r>
              <a:rPr lang="en-US" b="1" baseline="-25000" dirty="0" smtClean="0"/>
              <a:t>2</a:t>
            </a:r>
            <a:endParaRPr lang="ru-RU" b="1" baseline="-25000" dirty="0" smtClean="0"/>
          </a:p>
          <a:p>
            <a:pPr>
              <a:buNone/>
            </a:pPr>
            <a:r>
              <a:rPr lang="ru-RU" b="1" dirty="0" smtClean="0"/>
              <a:t>  I                      </a:t>
            </a:r>
          </a:p>
          <a:p>
            <a:pPr>
              <a:buNone/>
            </a:pPr>
            <a:r>
              <a:rPr lang="ru-RU" b="1" dirty="0" smtClean="0"/>
              <a:t> CH</a:t>
            </a:r>
            <a:r>
              <a:rPr lang="ru-RU" b="1" baseline="-25000" dirty="0" smtClean="0"/>
              <a:t>2</a:t>
            </a:r>
            <a:r>
              <a:rPr lang="ru-RU" b="1" dirty="0" smtClean="0"/>
              <a:t>-O-CO-R</a:t>
            </a:r>
            <a:r>
              <a:rPr lang="ru-RU" b="1" baseline="-25000" dirty="0" smtClean="0"/>
              <a:t>3</a:t>
            </a:r>
            <a:r>
              <a:rPr lang="ru-RU" b="1" dirty="0" smtClean="0"/>
              <a:t>,</a:t>
            </a:r>
          </a:p>
          <a:p>
            <a:pPr>
              <a:buNone/>
            </a:pPr>
            <a:r>
              <a:rPr lang="ru-RU" b="1" dirty="0" smtClean="0"/>
              <a:t>где R</a:t>
            </a:r>
            <a:r>
              <a:rPr lang="ru-RU" b="1" baseline="-25000" dirty="0" smtClean="0"/>
              <a:t>1</a:t>
            </a:r>
            <a:r>
              <a:rPr lang="ru-RU" b="1" dirty="0" smtClean="0"/>
              <a:t>, R</a:t>
            </a:r>
            <a:r>
              <a:rPr lang="ru-RU" b="1" baseline="-25000" dirty="0" smtClean="0"/>
              <a:t>2</a:t>
            </a:r>
            <a:r>
              <a:rPr lang="ru-RU" b="1" dirty="0" smtClean="0"/>
              <a:t> и R</a:t>
            </a:r>
            <a:r>
              <a:rPr lang="ru-RU" b="1" baseline="-25000" dirty="0" smtClean="0"/>
              <a:t>3</a:t>
            </a:r>
            <a:r>
              <a:rPr lang="ru-RU" b="1" dirty="0" smtClean="0"/>
              <a:t> — радикалы (иногда различных) </a:t>
            </a:r>
          </a:p>
          <a:p>
            <a:pPr>
              <a:buNone/>
            </a:pPr>
            <a:r>
              <a:rPr lang="ru-RU" b="1" dirty="0" smtClean="0"/>
              <a:t>жирных кислот.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1571612"/>
            <a:ext cx="5643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- </a:t>
            </a:r>
            <a:r>
              <a:rPr lang="ru-RU" sz="3600" b="1" i="1" dirty="0" smtClean="0">
                <a:solidFill>
                  <a:srgbClr val="FF0000"/>
                </a:solidFill>
              </a:rPr>
              <a:t>сложные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эфиры трёхатомного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спирта  глицерина и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высших одноатомных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карбоновых кислот.</a:t>
            </a:r>
          </a:p>
          <a:p>
            <a:r>
              <a:rPr lang="ru-RU" sz="3600" u="sng" dirty="0" smtClean="0">
                <a:solidFill>
                  <a:srgbClr val="FF0000"/>
                </a:solidFill>
              </a:rPr>
              <a:t/>
            </a:r>
            <a:br>
              <a:rPr lang="ru-RU" sz="3600" u="sng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  <p:pic>
        <p:nvPicPr>
          <p:cNvPr id="5" name="Picture 7" descr="L22p1p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92" y="142852"/>
            <a:ext cx="1785950" cy="133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Общее название таких соединений - </a:t>
            </a:r>
            <a:r>
              <a:rPr lang="ru-RU" b="1" i="1" dirty="0" smtClean="0">
                <a:solidFill>
                  <a:srgbClr val="FF0000"/>
                </a:solidFill>
              </a:rPr>
              <a:t>триглицериды 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5" descr="Триглицерид (2274 бай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571612"/>
            <a:ext cx="85725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 истории: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428736"/>
            <a:ext cx="4643470" cy="4900634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Впервые химический состав жиров определил в начале прошлого века французский химик </a:t>
            </a:r>
            <a:r>
              <a:rPr lang="ru-RU" sz="4000" b="1" dirty="0" smtClean="0">
                <a:solidFill>
                  <a:srgbClr val="FF0000"/>
                </a:solidFill>
              </a:rPr>
              <a:t>Мишель </a:t>
            </a:r>
            <a:r>
              <a:rPr lang="ru-RU" sz="4000" b="1" dirty="0" err="1" smtClean="0">
                <a:solidFill>
                  <a:srgbClr val="FF0000"/>
                </a:solidFill>
              </a:rPr>
              <a:t>Эжен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Шеврель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ru-RU" sz="36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68709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 истории: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357298"/>
            <a:ext cx="5114932" cy="50006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То, что в состав жиров и масел входит </a:t>
            </a:r>
            <a:r>
              <a:rPr lang="ru-RU" sz="3600" b="1" dirty="0" smtClean="0">
                <a:solidFill>
                  <a:srgbClr val="FF0000"/>
                </a:solidFill>
              </a:rPr>
              <a:t>глицерин</a:t>
            </a:r>
            <a:r>
              <a:rPr lang="ru-RU" sz="3600" b="1" dirty="0" smtClean="0"/>
              <a:t>, впервые выяснил в 1779 г знаменитый шведский химик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Карл Вильгельм  </a:t>
            </a:r>
            <a:r>
              <a:rPr lang="ru-RU" sz="3600" b="1" dirty="0" err="1" smtClean="0">
                <a:solidFill>
                  <a:srgbClr val="FF0000"/>
                </a:solidFill>
              </a:rPr>
              <a:t>Шееле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50215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 жиров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В состав жиров могут входить остатки </a:t>
            </a:r>
            <a:r>
              <a:rPr lang="ru-RU" b="1" dirty="0" smtClean="0">
                <a:solidFill>
                  <a:srgbClr val="FF0000"/>
                </a:solidFill>
              </a:rPr>
              <a:t>предельных и непредельных кислот</a:t>
            </a:r>
            <a:r>
              <a:rPr lang="ru-RU" b="1" dirty="0" smtClean="0"/>
              <a:t>, содержащих четное число атомов углерода и неразветвленный углеродный скелет.</a:t>
            </a:r>
          </a:p>
          <a:p>
            <a:r>
              <a:rPr lang="ru-RU" b="1" dirty="0" smtClean="0"/>
              <a:t>Природные жиры, как правило, являются </a:t>
            </a:r>
            <a:r>
              <a:rPr lang="ru-RU" b="1" u="sng" dirty="0" smtClean="0">
                <a:solidFill>
                  <a:srgbClr val="FF0000"/>
                </a:solidFill>
              </a:rPr>
              <a:t>смешанными сложными эфирами</a:t>
            </a:r>
            <a:r>
              <a:rPr lang="ru-RU" b="1" dirty="0" smtClean="0"/>
              <a:t>, т.е. их молекулы образованны </a:t>
            </a:r>
            <a:r>
              <a:rPr lang="ru-RU" b="1" dirty="0" smtClean="0">
                <a:solidFill>
                  <a:srgbClr val="FF0000"/>
                </a:solidFill>
              </a:rPr>
              <a:t>различными карбоновыми кислотами.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Физические свойства жиров: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Жиры </a:t>
            </a:r>
            <a:r>
              <a:rPr lang="ru-RU" b="1" dirty="0" smtClean="0">
                <a:solidFill>
                  <a:srgbClr val="FF0000"/>
                </a:solidFill>
              </a:rPr>
              <a:t>не растворимы в воде</a:t>
            </a:r>
            <a:r>
              <a:rPr lang="ru-RU" b="1" dirty="0" smtClean="0"/>
              <a:t>, но хорошо растворяются в органических растворителях – бензоле, </a:t>
            </a:r>
            <a:r>
              <a:rPr lang="ru-RU" b="1" dirty="0" err="1" smtClean="0"/>
              <a:t>гексане</a:t>
            </a:r>
            <a:r>
              <a:rPr lang="ru-RU" b="1" dirty="0" smtClean="0"/>
              <a:t>.</a:t>
            </a:r>
            <a:r>
              <a:rPr lang="ru-RU" dirty="0" smtClean="0"/>
              <a:t>(</a:t>
            </a:r>
            <a:r>
              <a:rPr lang="ru-RU" i="1" dirty="0"/>
              <a:t>эта способность используется для чистки одежды от жировых пятен </a:t>
            </a:r>
            <a:r>
              <a:rPr lang="ru-RU" dirty="0" smtClean="0"/>
              <a:t>)</a:t>
            </a:r>
            <a:endParaRPr lang="ru-RU" b="1" i="1" dirty="0" smtClean="0"/>
          </a:p>
          <a:p>
            <a:r>
              <a:rPr lang="ru-RU" b="1" dirty="0"/>
              <a:t>Плотность их меньше </a:t>
            </a:r>
            <a:r>
              <a:rPr lang="ru-RU" b="1" dirty="0" smtClean="0"/>
              <a:t>1г/см</a:t>
            </a:r>
            <a:r>
              <a:rPr lang="ru-RU" b="1" baseline="30000" dirty="0" smtClean="0"/>
              <a:t>3 </a:t>
            </a:r>
          </a:p>
          <a:p>
            <a:r>
              <a:rPr lang="ru-RU" b="1" dirty="0"/>
              <a:t>Если при комнатной температуре они имеют твердое агрегатное состояние, то их называют </a:t>
            </a:r>
            <a:r>
              <a:rPr lang="ru-RU" b="1" dirty="0">
                <a:solidFill>
                  <a:srgbClr val="FF0000"/>
                </a:solidFill>
              </a:rPr>
              <a:t>жирами,</a:t>
            </a:r>
            <a:r>
              <a:rPr lang="ru-RU" b="1" dirty="0"/>
              <a:t> а если жидкое, то – </a:t>
            </a:r>
            <a:r>
              <a:rPr lang="ru-RU" b="1" dirty="0" smtClean="0">
                <a:solidFill>
                  <a:srgbClr val="FF0000"/>
                </a:solidFill>
              </a:rPr>
              <a:t>маслами.</a:t>
            </a:r>
          </a:p>
          <a:p>
            <a:r>
              <a:rPr lang="ru-RU" b="1" dirty="0"/>
              <a:t>У жиров </a:t>
            </a:r>
            <a:r>
              <a:rPr lang="ru-RU" b="1" dirty="0">
                <a:solidFill>
                  <a:srgbClr val="FF0000"/>
                </a:solidFill>
              </a:rPr>
              <a:t>низкие температуры </a:t>
            </a:r>
            <a:r>
              <a:rPr lang="ru-RU" b="1" dirty="0" smtClean="0">
                <a:solidFill>
                  <a:srgbClr val="FF0000"/>
                </a:solidFill>
              </a:rPr>
              <a:t>кипения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 увеличением длины </a:t>
            </a:r>
            <a:r>
              <a:rPr lang="ru-RU" b="1" dirty="0" err="1" smtClean="0"/>
              <a:t>УВ-радикала</a:t>
            </a:r>
            <a:r>
              <a:rPr lang="ru-RU" b="1" dirty="0" smtClean="0"/>
              <a:t> температура плавления жира увеличивается.</a:t>
            </a:r>
          </a:p>
          <a:p>
            <a:endParaRPr lang="ru-RU" baseline="30000" dirty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22p1p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1214422"/>
            <a:ext cx="2500330" cy="18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 жиров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142984"/>
            <a:ext cx="1861790" cy="183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26" y="357166"/>
            <a:ext cx="1643074" cy="27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Жиры=</a:t>
            </a:r>
            <a:r>
              <a:rPr lang="ru-RU" b="1" dirty="0" smtClean="0">
                <a:solidFill>
                  <a:srgbClr val="FF0000"/>
                </a:solidFill>
              </a:rPr>
              <a:t> высшие </a:t>
            </a:r>
            <a:r>
              <a:rPr lang="ru-RU" b="1" u="sng" dirty="0" smtClean="0">
                <a:solidFill>
                  <a:srgbClr val="FF0000"/>
                </a:solidFill>
              </a:rPr>
              <a:t>предельные</a:t>
            </a:r>
            <a:r>
              <a:rPr lang="ru-RU" b="1" dirty="0" smtClean="0">
                <a:solidFill>
                  <a:srgbClr val="FF0000"/>
                </a:solidFill>
              </a:rPr>
              <a:t> карбоновые кислоты </a:t>
            </a:r>
            <a:r>
              <a:rPr lang="ru-RU" b="1" dirty="0" smtClean="0"/>
              <a:t>+ глицерин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90063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Жиры, образованные предельными кислотами (масляной, пальмитиновой, стеариновой и др.), имеют, как правило, </a:t>
            </a:r>
            <a:r>
              <a:rPr lang="ru-RU" b="1" dirty="0" smtClean="0">
                <a:solidFill>
                  <a:srgbClr val="FF0000"/>
                </a:solidFill>
              </a:rPr>
              <a:t>твердую консистенцию.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Это жиры животного происхождения.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Говяжий, свиной, бараний и др.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L22p1p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0310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животный жир - тверд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786322"/>
            <a:ext cx="2571768" cy="192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0010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Животные жиры </a:t>
            </a:r>
            <a:r>
              <a:rPr lang="ru-RU" sz="3600" b="1" dirty="0" smtClean="0"/>
              <a:t>чаще всего твердые или полужидкие вещества:</a:t>
            </a:r>
          </a:p>
          <a:p>
            <a:pPr>
              <a:buFontTx/>
              <a:buNone/>
            </a:pPr>
            <a:endParaRPr lang="ru-RU" sz="3200" dirty="0" smtClean="0"/>
          </a:p>
          <a:p>
            <a:pPr>
              <a:buFontTx/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4"/>
            <a:ext cx="28083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3" descr="L22p1p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2592388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2770188" cy="199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41800"/>
            <a:ext cx="347345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2"/>
          <p:cNvSpPr txBox="1">
            <a:spLocks/>
          </p:cNvSpPr>
          <p:nvPr/>
        </p:nvSpPr>
        <p:spPr>
          <a:xfrm>
            <a:off x="457200" y="0"/>
            <a:ext cx="8229600" cy="836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581128"/>
            <a:ext cx="129614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71670" y="214290"/>
            <a:ext cx="4869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Классификация жиров: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143116"/>
            <a:ext cx="2571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сливочное масло, животное сало, рыбий жир и др.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Жиры=</a:t>
            </a:r>
            <a:r>
              <a:rPr lang="ru-RU" b="1" dirty="0" smtClean="0">
                <a:solidFill>
                  <a:srgbClr val="FF0000"/>
                </a:solidFill>
              </a:rPr>
              <a:t> высшие </a:t>
            </a:r>
            <a:r>
              <a:rPr lang="ru-RU" b="1" u="sng" dirty="0" smtClean="0"/>
              <a:t>не</a:t>
            </a:r>
            <a:r>
              <a:rPr lang="ru-RU" b="1" u="sng" dirty="0" smtClean="0">
                <a:solidFill>
                  <a:srgbClr val="FF0000"/>
                </a:solidFill>
              </a:rPr>
              <a:t>предельные</a:t>
            </a:r>
            <a:r>
              <a:rPr lang="ru-RU" b="1" dirty="0" smtClean="0">
                <a:solidFill>
                  <a:srgbClr val="FF0000"/>
                </a:solidFill>
              </a:rPr>
              <a:t> карбоновые кислоты </a:t>
            </a:r>
            <a:r>
              <a:rPr lang="ru-RU" b="1" dirty="0" smtClean="0"/>
              <a:t>+ глицерин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500174"/>
            <a:ext cx="5572164" cy="4900634"/>
          </a:xfrm>
        </p:spPr>
        <p:txBody>
          <a:bodyPr>
            <a:normAutofit/>
          </a:bodyPr>
          <a:lstStyle/>
          <a:p>
            <a:r>
              <a:rPr lang="ru-RU" b="1" dirty="0" smtClean="0"/>
              <a:t>Если в составе жира содержатся остатки непредельных кислот (олеиновой и линолевой), они представляют собой вязкие жидкости – </a:t>
            </a:r>
            <a:r>
              <a:rPr lang="ru-RU" b="1" dirty="0" smtClean="0">
                <a:solidFill>
                  <a:srgbClr val="FF0000"/>
                </a:solidFill>
              </a:rPr>
              <a:t>масла.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Это: льняное, конопляное, подсолнечное, оливковое, соевое, кукурузное и др.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zi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22p2p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428736"/>
            <a:ext cx="2643206" cy="181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Общая формула сложных эфиров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071538" y="1214422"/>
          <a:ext cx="7072362" cy="4360878"/>
        </p:xfrm>
        <a:graphic>
          <a:graphicData uri="http://schemas.openxmlformats.org/presentationml/2006/ole">
            <p:oleObj spid="_x0000_s1026" name="Точечный рисунок" r:id="rId3" imgW="1752381" imgH="1190476" progId="PBrush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7224" y="5429264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800" b="1" dirty="0"/>
              <a:t>где </a:t>
            </a:r>
            <a:r>
              <a:rPr lang="en-US" sz="4800" b="1" dirty="0"/>
              <a:t>R </a:t>
            </a:r>
            <a:r>
              <a:rPr lang="ru-RU" sz="4800" b="1" dirty="0"/>
              <a:t>– радикалы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836712"/>
            <a:ext cx="835824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Растительные жиры называют </a:t>
            </a:r>
            <a:r>
              <a:rPr lang="ru-RU" sz="3600" b="1" dirty="0" smtClean="0">
                <a:solidFill>
                  <a:srgbClr val="FF0000"/>
                </a:solidFill>
              </a:rPr>
              <a:t>маслами</a:t>
            </a:r>
            <a:r>
              <a:rPr lang="ru-RU" sz="3200" dirty="0" smtClean="0">
                <a:solidFill>
                  <a:srgbClr val="FF0000"/>
                </a:solidFill>
              </a:rPr>
              <a:t>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567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Это обычно жидкие вещества: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подсолнечное, оливковое, льняное, касторовое масла и др.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23397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B281IJCAILJSBOCANLYF8ACAF3VXLQCARJAKI6CARUY206CAZXJ1W3CAMHLKVNCAEG7LF8CAFID31DCAW7RXECCAXY6Q2OCAKMOQIHCAHYF28WCAFHOLO5CAII0OY5CA1YDKT7CASGE9T9CAGKSHAPCA9SK3M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871662" cy="23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P8Z48UCAR604ZZCAELEPPBCAG0NGXJCAU111OOCA0C6SSOCABW2M4YCAY88OBNCAL1Y7NFCA5YGJC2CA4A868ZCAOX143PCAQLI174CAP9JP5SCA57E4KACA86I9WDCAKAA17PCAP081VPCAA188XWCAPF27D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57496"/>
            <a:ext cx="1944687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L06w4p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86124"/>
            <a:ext cx="2952328" cy="248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Классификация жиров: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L22p7p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929198"/>
            <a:ext cx="1978206" cy="14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714357"/>
            <a:ext cx="4500594" cy="32194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Жидкие жиры превращают в твердые путем реакции гидрогенизации </a:t>
            </a:r>
            <a:r>
              <a:rPr lang="ru-RU" sz="2400" b="1" dirty="0" smtClean="0">
                <a:solidFill>
                  <a:srgbClr val="FF0000"/>
                </a:solidFill>
              </a:rPr>
              <a:t>(гидрирования).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При этом водород присоединяется по двойной связи, содержащейся в углеводородном радикале молекул масел. </a:t>
            </a:r>
          </a:p>
        </p:txBody>
      </p:sp>
      <p:pic>
        <p:nvPicPr>
          <p:cNvPr id="12291" name="Picture 5" descr="Гидрогенизация жидких жиров (2142 бай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87154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L21W2p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010" y="220454"/>
            <a:ext cx="3973270" cy="306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14285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Реакция гидрирования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Химические свойства жиров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Гидрирование жиров :</a:t>
            </a:r>
          </a:p>
        </p:txBody>
      </p:sp>
      <p:pic>
        <p:nvPicPr>
          <p:cNvPr id="12300" name="Picture 12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49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720" y="2714620"/>
            <a:ext cx="6265863" cy="2500330"/>
            <a:chOff x="249" y="436"/>
            <a:chExt cx="3947" cy="1124"/>
          </a:xfrm>
        </p:grpSpPr>
        <p:pic>
          <p:nvPicPr>
            <p:cNvPr id="8199" name="Picture 14" descr="image006"/>
            <p:cNvPicPr>
              <a:picLocks noChangeAspect="1" noChangeArrowheads="1"/>
            </p:cNvPicPr>
            <p:nvPr/>
          </p:nvPicPr>
          <p:blipFill>
            <a:blip r:embed="rId3">
              <a:lum bright="-24000" contrast="42000"/>
            </a:blip>
            <a:srcRect/>
            <a:stretch>
              <a:fillRect/>
            </a:stretch>
          </p:blipFill>
          <p:spPr bwMode="auto">
            <a:xfrm>
              <a:off x="3334" y="436"/>
              <a:ext cx="862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5" descr="image006"/>
            <p:cNvPicPr>
              <a:picLocks noChangeAspect="1" noChangeArrowheads="1"/>
            </p:cNvPicPr>
            <p:nvPr/>
          </p:nvPicPr>
          <p:blipFill>
            <a:blip r:embed="rId4">
              <a:lum bright="-24000" contrast="42000"/>
            </a:blip>
            <a:srcRect/>
            <a:stretch>
              <a:fillRect/>
            </a:stretch>
          </p:blipFill>
          <p:spPr bwMode="auto">
            <a:xfrm>
              <a:off x="249" y="482"/>
              <a:ext cx="2767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Rectangle 16"/>
            <p:cNvSpPr>
              <a:spLocks noChangeArrowheads="1"/>
            </p:cNvSpPr>
            <p:nvPr/>
          </p:nvSpPr>
          <p:spPr bwMode="auto">
            <a:xfrm>
              <a:off x="2983" y="470"/>
              <a:ext cx="3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1C1C1C"/>
                  </a:solidFill>
                </a:rPr>
                <a:t>CH</a:t>
              </a:r>
              <a:r>
                <a:rPr lang="en-US" baseline="-25000">
                  <a:solidFill>
                    <a:srgbClr val="1C1C1C"/>
                  </a:solidFill>
                </a:rPr>
                <a:t>3</a:t>
              </a:r>
              <a:endParaRPr lang="ru-RU" baseline="-25000">
                <a:solidFill>
                  <a:srgbClr val="1C1C1C"/>
                </a:solidFill>
              </a:endParaRPr>
            </a:p>
          </p:txBody>
        </p:sp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2970" y="890"/>
              <a:ext cx="3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1C1C1C"/>
                  </a:solidFill>
                </a:rPr>
                <a:t>CH</a:t>
              </a:r>
              <a:r>
                <a:rPr lang="en-US" baseline="-25000">
                  <a:solidFill>
                    <a:srgbClr val="1C1C1C"/>
                  </a:solidFill>
                </a:rPr>
                <a:t>3</a:t>
              </a:r>
              <a:endParaRPr lang="ru-RU" baseline="-25000">
                <a:solidFill>
                  <a:srgbClr val="1C1C1C"/>
                </a:solidFill>
              </a:endParaRPr>
            </a:p>
          </p:txBody>
        </p:sp>
        <p:sp>
          <p:nvSpPr>
            <p:cNvPr id="8203" name="Text Box 18"/>
            <p:cNvSpPr txBox="1">
              <a:spLocks noChangeArrowheads="1"/>
            </p:cNvSpPr>
            <p:nvPr/>
          </p:nvSpPr>
          <p:spPr bwMode="auto">
            <a:xfrm>
              <a:off x="2971" y="1298"/>
              <a:ext cx="3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1C1C1C"/>
                  </a:solidFill>
                </a:rPr>
                <a:t>CH</a:t>
              </a:r>
              <a:r>
                <a:rPr lang="en-US" baseline="-25000">
                  <a:solidFill>
                    <a:srgbClr val="1C1C1C"/>
                  </a:solidFill>
                </a:rPr>
                <a:t>3</a:t>
              </a:r>
              <a:endParaRPr lang="ru-RU" baseline="-25000">
                <a:solidFill>
                  <a:srgbClr val="1C1C1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Химические свойства жиров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Гидролиз ( омыление с водой и щелочами – едким натром или едким кали).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pic>
        <p:nvPicPr>
          <p:cNvPr id="12297" name="Picture 9" descr="image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670175"/>
            <a:ext cx="7858180" cy="340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4364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b="1" dirty="0" smtClean="0"/>
              <a:t>Продукт гидрогенизации масел - твердый жир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(искусственное сало, </a:t>
            </a:r>
            <a:r>
              <a:rPr lang="ru-RU" b="1" i="1" dirty="0" smtClean="0"/>
              <a:t>саломас</a:t>
            </a:r>
            <a:r>
              <a:rPr lang="ru-RU" b="1" dirty="0" smtClean="0"/>
              <a:t>). </a:t>
            </a:r>
            <a:r>
              <a:rPr lang="ru-RU" b="1" i="1" dirty="0" smtClean="0">
                <a:solidFill>
                  <a:srgbClr val="FF0000"/>
                </a:solidFill>
              </a:rPr>
              <a:t>Маргарин</a:t>
            </a:r>
            <a:r>
              <a:rPr lang="ru-RU" b="1" dirty="0" smtClean="0">
                <a:solidFill>
                  <a:srgbClr val="FF0000"/>
                </a:solidFill>
              </a:rPr>
              <a:t> –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пищевой жир, </a:t>
            </a:r>
            <a:r>
              <a:rPr lang="ru-RU" b="1" dirty="0" smtClean="0"/>
              <a:t>состоит из смеси</a:t>
            </a:r>
          </a:p>
          <a:p>
            <a:pPr eaLnBrk="1" hangingPunct="1">
              <a:buFontTx/>
              <a:buNone/>
            </a:pPr>
            <a:r>
              <a:rPr lang="ru-RU" b="1" dirty="0" err="1" smtClean="0"/>
              <a:t>гидрогенизированных</a:t>
            </a:r>
            <a:r>
              <a:rPr lang="ru-RU" b="1" dirty="0" smtClean="0"/>
              <a:t> масел (подсолнечного,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кукурузного, </a:t>
            </a:r>
            <a:r>
              <a:rPr lang="ru-RU" b="1" dirty="0" err="1" smtClean="0"/>
              <a:t>хлопкого</a:t>
            </a:r>
            <a:r>
              <a:rPr lang="ru-RU" b="1" dirty="0" smtClean="0"/>
              <a:t> и др.),животных жиров,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молока и вкусовых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добавок (соли,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сахара, витаминов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и др.). </a:t>
            </a:r>
          </a:p>
        </p:txBody>
      </p:sp>
      <p:pic>
        <p:nvPicPr>
          <p:cNvPr id="13315" name="Picture 4" descr="L21p2p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00372"/>
            <a:ext cx="4714908" cy="357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1" y="333375"/>
            <a:ext cx="4857784" cy="3810005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Жирам как сложным эфирам свойственна обратимая реакция гидролиза, катализируемая минеральными кислотами. При участии щелочей гидролиз жиров происходит необратимо. Продуктами в этом случае 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являются мыла - </a:t>
            </a:r>
            <a:r>
              <a:rPr lang="ru-RU" sz="2400" b="1" dirty="0" smtClean="0"/>
              <a:t>соли высших карбоновых кислот и щелочных металлов.</a:t>
            </a:r>
            <a:r>
              <a:rPr lang="ru-RU" sz="2800" b="1" dirty="0" smtClean="0"/>
              <a:t> </a:t>
            </a:r>
          </a:p>
        </p:txBody>
      </p:sp>
      <p:pic>
        <p:nvPicPr>
          <p:cNvPr id="14339" name="Picture 5" descr="Омыление жиров (2328 бай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8429684" cy="247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L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02495"/>
            <a:ext cx="3000395" cy="317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76250"/>
            <a:ext cx="4935567" cy="5689600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Натриевые соли - </a:t>
            </a:r>
            <a:r>
              <a:rPr lang="ru-RU" sz="3600" b="1" dirty="0" smtClean="0"/>
              <a:t>твердые мыла</a:t>
            </a:r>
            <a:r>
              <a:rPr lang="ru-RU" sz="3600" b="1" dirty="0" smtClean="0">
                <a:solidFill>
                  <a:srgbClr val="FF0000"/>
                </a:solidFill>
              </a:rPr>
              <a:t>, калиевые - </a:t>
            </a:r>
            <a:r>
              <a:rPr lang="ru-RU" sz="3600" b="1" dirty="0" smtClean="0"/>
              <a:t>жидкие.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ru-RU" sz="3600" b="1" dirty="0" smtClean="0"/>
              <a:t>Реакция щелочного гидролиза жиров, и вообще всех сложных эфиров, называется также </a:t>
            </a:r>
            <a:r>
              <a:rPr lang="ru-RU" sz="3600" b="1" i="1" dirty="0" smtClean="0">
                <a:solidFill>
                  <a:srgbClr val="FF0000"/>
                </a:solidFill>
              </a:rPr>
              <a:t>омылением</a:t>
            </a:r>
            <a:r>
              <a:rPr lang="ru-RU" sz="3600" b="1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5364" name="Picture 4" descr="L18p01p03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35758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Жиры получают: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Сепаратированием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r>
              <a:rPr lang="ru-RU" sz="4000" b="1" dirty="0" smtClean="0"/>
              <a:t> </a:t>
            </a:r>
            <a:r>
              <a:rPr lang="ru-RU" i="1" dirty="0" smtClean="0"/>
              <a:t>Является наиболее эффективным методом очистки жиров.</a:t>
            </a:r>
          </a:p>
          <a:p>
            <a:pPr lvl="0"/>
            <a:r>
              <a:rPr lang="ru-RU" sz="3600" b="1" dirty="0">
                <a:solidFill>
                  <a:srgbClr val="FF0000"/>
                </a:solidFill>
              </a:rPr>
              <a:t>Вытапливанием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Гидрированием.</a:t>
            </a:r>
            <a:r>
              <a:rPr lang="ru-RU" sz="4400" dirty="0" smtClean="0"/>
              <a:t> </a:t>
            </a:r>
            <a:r>
              <a:rPr lang="ru-RU" i="1" dirty="0" smtClean="0"/>
              <a:t>Гидрирование проводится в специальных автоклавах. Используется этот процесс для получения маргарина.</a:t>
            </a:r>
          </a:p>
          <a:p>
            <a:r>
              <a:rPr lang="ru-RU" sz="3900" b="1" dirty="0" smtClean="0">
                <a:solidFill>
                  <a:srgbClr val="FF0000"/>
                </a:solidFill>
              </a:rPr>
              <a:t>Экстрагированием или прессованием</a:t>
            </a:r>
            <a:r>
              <a:rPr lang="ru-RU" sz="4000" dirty="0" smtClean="0"/>
              <a:t>. </a:t>
            </a:r>
            <a:r>
              <a:rPr lang="ru-RU" i="1" dirty="0" smtClean="0"/>
              <a:t>Сущность процессов прессования заключается в отжимании масла из измельченных семян.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pPr lvl="0"/>
            <a:endParaRPr lang="ru-RU" sz="3600" b="1" dirty="0">
              <a:solidFill>
                <a:srgbClr val="FF0000"/>
              </a:solidFill>
            </a:endParaRPr>
          </a:p>
          <a:p>
            <a:endParaRPr lang="ru-RU" i="1" dirty="0" smtClean="0"/>
          </a:p>
          <a:p>
            <a:endParaRPr lang="ru-RU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53570"/>
            <a:ext cx="1679849" cy="120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FF0000"/>
                </a:solidFill>
              </a:rPr>
              <a:t>Применение жиров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 smtClean="0">
              <a:solidFill>
                <a:srgbClr val="FF0000"/>
              </a:solidFill>
            </a:endParaRPr>
          </a:p>
        </p:txBody>
      </p:sp>
      <p:grpSp>
        <p:nvGrpSpPr>
          <p:cNvPr id="5" name="Organization Chart 7"/>
          <p:cNvGrpSpPr>
            <a:grpSpLocks noChangeAspect="1"/>
          </p:cNvGrpSpPr>
          <p:nvPr/>
        </p:nvGrpSpPr>
        <p:grpSpPr bwMode="auto">
          <a:xfrm>
            <a:off x="285720" y="1142984"/>
            <a:ext cx="8601078" cy="5286412"/>
            <a:chOff x="188" y="547"/>
            <a:chExt cx="2885" cy="726"/>
          </a:xfrm>
        </p:grpSpPr>
        <p:cxnSp>
          <p:nvCxnSpPr>
            <p:cNvPr id="4100" name="_s4100"/>
            <p:cNvCxnSpPr>
              <a:cxnSpLocks noChangeShapeType="1"/>
              <a:stCxn id="22" idx="0"/>
              <a:endCxn id="14" idx="2"/>
            </p:cNvCxnSpPr>
            <p:nvPr/>
          </p:nvCxnSpPr>
          <p:spPr bwMode="auto">
            <a:xfrm rot="16200000">
              <a:off x="1338" y="747"/>
              <a:ext cx="205" cy="382"/>
            </a:xfrm>
            <a:prstGeom prst="bentConnector3">
              <a:avLst>
                <a:gd name="adj1" fmla="val 9079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cxnSp>
          <p:nvCxnSpPr>
            <p:cNvPr id="4101" name="_s4101"/>
            <p:cNvCxnSpPr>
              <a:cxnSpLocks noChangeShapeType="1"/>
              <a:stCxn id="21" idx="0"/>
              <a:endCxn id="14" idx="2"/>
            </p:cNvCxnSpPr>
            <p:nvPr/>
          </p:nvCxnSpPr>
          <p:spPr bwMode="auto">
            <a:xfrm rot="5400000" flipH="1">
              <a:off x="1691" y="776"/>
              <a:ext cx="205" cy="324"/>
            </a:xfrm>
            <a:prstGeom prst="bentConnector3">
              <a:avLst>
                <a:gd name="adj1" fmla="val 9079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cxnSp>
          <p:nvCxnSpPr>
            <p:cNvPr id="4102" name="_s4102"/>
            <p:cNvCxnSpPr>
              <a:cxnSpLocks noChangeShapeType="1"/>
              <a:stCxn id="20" idx="0"/>
              <a:endCxn id="14" idx="2"/>
            </p:cNvCxnSpPr>
            <p:nvPr/>
          </p:nvCxnSpPr>
          <p:spPr bwMode="auto">
            <a:xfrm rot="16200000" flipH="1" flipV="1">
              <a:off x="2020" y="194"/>
              <a:ext cx="253" cy="1030"/>
            </a:xfrm>
            <a:prstGeom prst="bentConnector5">
              <a:avLst>
                <a:gd name="adj1" fmla="val -7370"/>
                <a:gd name="adj2" fmla="val 43796"/>
                <a:gd name="adj3" fmla="val 114741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cxnSp>
          <p:nvCxnSpPr>
            <p:cNvPr id="4103" name="_s4103"/>
            <p:cNvCxnSpPr>
              <a:cxnSpLocks noChangeShapeType="1"/>
              <a:stCxn id="19" idx="0"/>
              <a:endCxn id="14" idx="2"/>
            </p:cNvCxnSpPr>
            <p:nvPr/>
          </p:nvCxnSpPr>
          <p:spPr bwMode="auto">
            <a:xfrm rot="16200000" flipH="1" flipV="1">
              <a:off x="2144" y="317"/>
              <a:ext cx="6" cy="1030"/>
            </a:xfrm>
            <a:prstGeom prst="bentConnector5">
              <a:avLst>
                <a:gd name="adj1" fmla="val -313042"/>
                <a:gd name="adj2" fmla="val 43769"/>
                <a:gd name="adj3" fmla="val 72608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cxnSp>
          <p:nvCxnSpPr>
            <p:cNvPr id="4104" name="_s4104"/>
            <p:cNvCxnSpPr>
              <a:cxnSpLocks noChangeShapeType="1"/>
              <a:stCxn id="18" idx="0"/>
              <a:endCxn id="14" idx="2"/>
            </p:cNvCxnSpPr>
            <p:nvPr/>
          </p:nvCxnSpPr>
          <p:spPr bwMode="auto">
            <a:xfrm rot="5400000" flipV="1">
              <a:off x="980" y="183"/>
              <a:ext cx="217" cy="1087"/>
            </a:xfrm>
            <a:prstGeom prst="bentConnector5">
              <a:avLst>
                <a:gd name="adj1" fmla="val -8593"/>
                <a:gd name="adj2" fmla="val 43972"/>
                <a:gd name="adj3" fmla="val 11718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5" name="_s4105"/>
            <p:cNvCxnSpPr>
              <a:cxnSpLocks noChangeShapeType="1"/>
              <a:stCxn id="17" idx="0"/>
              <a:endCxn id="14" idx="2"/>
            </p:cNvCxnSpPr>
            <p:nvPr/>
          </p:nvCxnSpPr>
          <p:spPr bwMode="auto">
            <a:xfrm rot="5400000" flipH="1">
              <a:off x="2044" y="423"/>
              <a:ext cx="205" cy="1030"/>
            </a:xfrm>
            <a:prstGeom prst="bentConnector3">
              <a:avLst>
                <a:gd name="adj1" fmla="val 9102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cxnSp>
          <p:nvCxnSpPr>
            <p:cNvPr id="4106" name="_s4106"/>
            <p:cNvCxnSpPr>
              <a:cxnSpLocks noChangeShapeType="1"/>
              <a:stCxn id="16" idx="0"/>
              <a:endCxn id="14" idx="2"/>
            </p:cNvCxnSpPr>
            <p:nvPr/>
          </p:nvCxnSpPr>
          <p:spPr bwMode="auto">
            <a:xfrm rot="16200000">
              <a:off x="986" y="394"/>
              <a:ext cx="205" cy="1087"/>
            </a:xfrm>
            <a:prstGeom prst="bentConnector3">
              <a:avLst>
                <a:gd name="adj1" fmla="val 9102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cxnSp>
          <p:nvCxnSpPr>
            <p:cNvPr id="4107" name="_s4107"/>
            <p:cNvCxnSpPr>
              <a:cxnSpLocks noChangeShapeType="1"/>
              <a:stCxn id="15" idx="0"/>
              <a:endCxn id="14" idx="2"/>
            </p:cNvCxnSpPr>
            <p:nvPr/>
          </p:nvCxnSpPr>
          <p:spPr bwMode="auto">
            <a:xfrm rot="5400000" flipV="1">
              <a:off x="1086" y="288"/>
              <a:ext cx="6" cy="1087"/>
            </a:xfrm>
            <a:prstGeom prst="bentConnector5">
              <a:avLst>
                <a:gd name="adj1" fmla="val -313042"/>
                <a:gd name="adj2" fmla="val 43972"/>
                <a:gd name="adj3" fmla="val 726088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sp>
          <p:nvSpPr>
            <p:cNvPr id="14" name="_s4108"/>
            <p:cNvSpPr>
              <a:spLocks noChangeArrowheads="1"/>
            </p:cNvSpPr>
            <p:nvPr/>
          </p:nvSpPr>
          <p:spPr bwMode="auto">
            <a:xfrm>
              <a:off x="1200" y="54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Жиры</a:t>
              </a:r>
            </a:p>
          </p:txBody>
        </p:sp>
        <p:sp>
          <p:nvSpPr>
            <p:cNvPr id="15" name="_s4109"/>
            <p:cNvSpPr>
              <a:spLocks noChangeArrowheads="1"/>
            </p:cNvSpPr>
            <p:nvPr/>
          </p:nvSpPr>
          <p:spPr bwMode="auto">
            <a:xfrm>
              <a:off x="242" y="829"/>
              <a:ext cx="605" cy="1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Применение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 пищу</a:t>
              </a:r>
            </a:p>
          </p:txBody>
        </p:sp>
        <p:sp>
          <p:nvSpPr>
            <p:cNvPr id="16" name="_s4110"/>
            <p:cNvSpPr>
              <a:spLocks noChangeArrowheads="1"/>
            </p:cNvSpPr>
            <p:nvPr/>
          </p:nvSpPr>
          <p:spPr bwMode="auto">
            <a:xfrm>
              <a:off x="242" y="1040"/>
              <a:ext cx="605" cy="1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Производство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мыла</a:t>
              </a:r>
            </a:p>
          </p:txBody>
        </p:sp>
        <p:sp>
          <p:nvSpPr>
            <p:cNvPr id="17" name="_s4111"/>
            <p:cNvSpPr>
              <a:spLocks noChangeArrowheads="1"/>
            </p:cNvSpPr>
            <p:nvPr/>
          </p:nvSpPr>
          <p:spPr bwMode="auto">
            <a:xfrm>
              <a:off x="2359" y="1040"/>
              <a:ext cx="605" cy="18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Производство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краски</a:t>
              </a:r>
            </a:p>
          </p:txBody>
        </p:sp>
        <p:sp>
          <p:nvSpPr>
            <p:cNvPr id="18" name="_s4112"/>
            <p:cNvSpPr>
              <a:spLocks noChangeArrowheads="1"/>
            </p:cNvSpPr>
            <p:nvPr/>
          </p:nvSpPr>
          <p:spPr bwMode="auto">
            <a:xfrm>
              <a:off x="242" y="618"/>
              <a:ext cx="605" cy="1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 медицине</a:t>
              </a:r>
            </a:p>
          </p:txBody>
        </p:sp>
        <p:sp>
          <p:nvSpPr>
            <p:cNvPr id="19" name="_s4113"/>
            <p:cNvSpPr>
              <a:spLocks noChangeArrowheads="1"/>
            </p:cNvSpPr>
            <p:nvPr/>
          </p:nvSpPr>
          <p:spPr bwMode="auto">
            <a:xfrm>
              <a:off x="2359" y="829"/>
              <a:ext cx="605" cy="1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Корм для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животных</a:t>
              </a:r>
            </a:p>
          </p:txBody>
        </p:sp>
        <p:sp>
          <p:nvSpPr>
            <p:cNvPr id="20" name="_s4114"/>
            <p:cNvSpPr>
              <a:spLocks noChangeArrowheads="1"/>
            </p:cNvSpPr>
            <p:nvPr/>
          </p:nvSpPr>
          <p:spPr bwMode="auto">
            <a:xfrm>
              <a:off x="2359" y="582"/>
              <a:ext cx="606" cy="20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Производство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свечей</a:t>
              </a:r>
            </a:p>
          </p:txBody>
        </p:sp>
        <p:sp>
          <p:nvSpPr>
            <p:cNvPr id="21" name="_s4115"/>
            <p:cNvSpPr>
              <a:spLocks noChangeArrowheads="1"/>
            </p:cNvSpPr>
            <p:nvPr/>
          </p:nvSpPr>
          <p:spPr bwMode="auto">
            <a:xfrm>
              <a:off x="1653" y="1040"/>
              <a:ext cx="605" cy="20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Производство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глицерина</a:t>
              </a:r>
            </a:p>
          </p:txBody>
        </p:sp>
        <p:sp>
          <p:nvSpPr>
            <p:cNvPr id="22" name="_s4116"/>
            <p:cNvSpPr>
              <a:spLocks noChangeArrowheads="1"/>
            </p:cNvSpPr>
            <p:nvPr/>
          </p:nvSpPr>
          <p:spPr bwMode="auto">
            <a:xfrm>
              <a:off x="947" y="1040"/>
              <a:ext cx="605" cy="20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парфюмерии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Значение жиров: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40768"/>
            <a:ext cx="7358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Жиры </a:t>
            </a:r>
            <a:r>
              <a:rPr lang="ru-RU" sz="3200" b="1" dirty="0" smtClean="0"/>
              <a:t>имеют большое значение в жизни человека: они выполняют очень важные функции в организме, такие как </a:t>
            </a:r>
            <a:r>
              <a:rPr lang="ru-RU" sz="3200" b="1" dirty="0" smtClean="0">
                <a:solidFill>
                  <a:srgbClr val="FF0000"/>
                </a:solidFill>
              </a:rPr>
              <a:t>энергетическая, защитная, строительная.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857628"/>
            <a:ext cx="778674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Z8ARKCCACQ9K64CA0IT6WLCAN4N327CAEH5QDJCAB6170ICA5M7GE9CAENDTAXCA3PNWZ9CAM6XYVNCAN3UTC5CA04OQWBCA00149JCAWJOKV2CA8MDQ3ICAAглюко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42852"/>
            <a:ext cx="1800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Сложными эфирами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- </a:t>
            </a:r>
            <a:r>
              <a:rPr lang="ru-RU" sz="4000" b="1" i="1" dirty="0" smtClean="0">
                <a:solidFill>
                  <a:srgbClr val="FF0000"/>
                </a:solidFill>
              </a:rPr>
              <a:t>называют производные карбоновых кислот, в которых атом водорода карбоксильной группы замещен на углеводородный радикал. </a:t>
            </a:r>
          </a:p>
          <a:p>
            <a:r>
              <a:rPr lang="ru-RU" sz="4000" b="1" dirty="0" smtClean="0"/>
              <a:t>Их состав соответствует общей формуле     </a:t>
            </a:r>
            <a:r>
              <a:rPr lang="ru-RU" sz="6000" b="1" dirty="0" smtClean="0">
                <a:solidFill>
                  <a:srgbClr val="FF0000"/>
                </a:solidFill>
              </a:rPr>
              <a:t>R–COOR'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944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Вывод: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928671"/>
            <a:ext cx="831986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Жиры - это сложные эфиры трехатомного спирта глицерина и жирных кислот.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Жиры подразделяются на животные и растительные.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Жиры получают  вытапливанием, сепарированием, гидрированием, прессованием или экстрагированием.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Жиры в организме человека выполняют энергетическую, защитную, строительную функции.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Применение жиров разнообразно.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Задание №1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Составить формулы и дать названия эфирам, образованным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1 вариант: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бутановой кислотой и                                                                метиловым спиртом;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2 вариант:</a:t>
            </a:r>
            <a:r>
              <a:rPr lang="ru-RU" smtClean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метановой кислотой и пропиловым спиртом;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989138"/>
            <a:ext cx="21320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Ответ задание №1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1 вариант:</a:t>
            </a:r>
            <a:r>
              <a:rPr lang="ru-RU" dirty="0">
                <a:solidFill>
                  <a:srgbClr val="000000"/>
                </a:solidFill>
              </a:rPr>
              <a:t>                                                                                        О            </a:t>
            </a:r>
          </a:p>
          <a:p>
            <a:r>
              <a:rPr lang="ru-RU" dirty="0">
                <a:solidFill>
                  <a:srgbClr val="000000"/>
                </a:solidFill>
              </a:rPr>
              <a:t>                                                                                                        //</a:t>
            </a:r>
          </a:p>
          <a:p>
            <a:r>
              <a:rPr lang="ru-RU" dirty="0">
                <a:solidFill>
                  <a:srgbClr val="000000"/>
                </a:solidFill>
              </a:rPr>
              <a:t>СН</a:t>
            </a:r>
            <a:r>
              <a:rPr lang="ru-RU" sz="1400" dirty="0">
                <a:solidFill>
                  <a:srgbClr val="00000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 – СН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– СН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– СООН + СН</a:t>
            </a:r>
            <a:r>
              <a:rPr lang="ru-RU" sz="1400" dirty="0">
                <a:solidFill>
                  <a:srgbClr val="00000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–ОН  →  СН</a:t>
            </a:r>
            <a:r>
              <a:rPr lang="ru-RU" sz="1400" dirty="0">
                <a:solidFill>
                  <a:srgbClr val="00000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 – СН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– СН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– С           + 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О</a:t>
            </a:r>
          </a:p>
          <a:p>
            <a:r>
              <a:rPr lang="ru-RU" dirty="0">
                <a:solidFill>
                  <a:srgbClr val="000000"/>
                </a:solidFill>
              </a:rPr>
              <a:t>бутановая кислота                  метанол        метиловый эфир      \ </a:t>
            </a:r>
          </a:p>
          <a:p>
            <a:r>
              <a:rPr lang="ru-RU" dirty="0">
                <a:solidFill>
                  <a:srgbClr val="000000"/>
                </a:solidFill>
              </a:rPr>
              <a:t>                                                                      бутановой кислоты     О - СН</a:t>
            </a:r>
            <a:r>
              <a:rPr lang="ru-RU" sz="1400" dirty="0">
                <a:solidFill>
                  <a:srgbClr val="00000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  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 2 вариант:</a:t>
            </a:r>
          </a:p>
          <a:p>
            <a:r>
              <a:rPr lang="ru-RU" dirty="0">
                <a:solidFill>
                  <a:srgbClr val="000000"/>
                </a:solidFill>
              </a:rPr>
              <a:t>          О                                                            О                           </a:t>
            </a:r>
          </a:p>
          <a:p>
            <a:r>
              <a:rPr lang="ru-RU" dirty="0">
                <a:solidFill>
                  <a:srgbClr val="000000"/>
                </a:solidFill>
              </a:rPr>
              <a:t>         //                                                            //                                   </a:t>
            </a:r>
          </a:p>
          <a:p>
            <a:r>
              <a:rPr lang="ru-RU" dirty="0">
                <a:solidFill>
                  <a:srgbClr val="000000"/>
                </a:solidFill>
              </a:rPr>
              <a:t>Н – С     +  СН</a:t>
            </a:r>
            <a:r>
              <a:rPr lang="ru-RU" sz="1400" dirty="0">
                <a:solidFill>
                  <a:srgbClr val="00000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– СН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- СН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- ОН →  Н – С                                               + 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О         </a:t>
            </a:r>
          </a:p>
          <a:p>
            <a:r>
              <a:rPr lang="ru-RU" dirty="0">
                <a:solidFill>
                  <a:srgbClr val="000000"/>
                </a:solidFill>
              </a:rPr>
              <a:t>          \                 </a:t>
            </a:r>
            <a:r>
              <a:rPr lang="ru-RU" dirty="0" err="1">
                <a:solidFill>
                  <a:srgbClr val="000000"/>
                </a:solidFill>
              </a:rPr>
              <a:t>пропанол</a:t>
            </a:r>
            <a:r>
              <a:rPr lang="ru-RU" dirty="0">
                <a:solidFill>
                  <a:srgbClr val="000000"/>
                </a:solidFill>
              </a:rPr>
              <a:t>                           \</a:t>
            </a:r>
          </a:p>
          <a:p>
            <a:r>
              <a:rPr lang="ru-RU" dirty="0">
                <a:solidFill>
                  <a:srgbClr val="000000"/>
                </a:solidFill>
              </a:rPr>
              <a:t>           ОН                                                        О - СН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- СН</a:t>
            </a:r>
            <a:r>
              <a:rPr lang="ru-RU" sz="1400" dirty="0">
                <a:solidFill>
                  <a:srgbClr val="000000"/>
                </a:solidFill>
              </a:rPr>
              <a:t>2</a:t>
            </a:r>
            <a:r>
              <a:rPr lang="ru-RU" dirty="0">
                <a:solidFill>
                  <a:srgbClr val="000000"/>
                </a:solidFill>
              </a:rPr>
              <a:t> - СН</a:t>
            </a:r>
            <a:r>
              <a:rPr lang="ru-RU" sz="1400" dirty="0">
                <a:solidFill>
                  <a:srgbClr val="000000"/>
                </a:solidFill>
              </a:rPr>
              <a:t>3</a:t>
            </a:r>
            <a:r>
              <a:rPr lang="ru-RU" dirty="0">
                <a:solidFill>
                  <a:srgbClr val="000000"/>
                </a:solidFill>
              </a:rPr>
              <a:t>  </a:t>
            </a:r>
          </a:p>
          <a:p>
            <a:r>
              <a:rPr lang="ru-RU" dirty="0">
                <a:solidFill>
                  <a:srgbClr val="000000"/>
                </a:solidFill>
              </a:rPr>
              <a:t> метановая                                           </a:t>
            </a:r>
            <a:r>
              <a:rPr lang="ru-RU" dirty="0" err="1">
                <a:solidFill>
                  <a:srgbClr val="000000"/>
                </a:solidFill>
              </a:rPr>
              <a:t>пропиловый</a:t>
            </a:r>
            <a:r>
              <a:rPr lang="ru-RU" dirty="0">
                <a:solidFill>
                  <a:srgbClr val="000000"/>
                </a:solidFill>
              </a:rPr>
              <a:t> эфир метановой</a:t>
            </a:r>
          </a:p>
          <a:p>
            <a:r>
              <a:rPr lang="ru-RU" dirty="0">
                <a:solidFill>
                  <a:srgbClr val="000000"/>
                </a:solidFill>
              </a:rPr>
              <a:t>  кислота                                                                 кислоты</a:t>
            </a:r>
          </a:p>
          <a:p>
            <a:pPr eaLnBrk="0" hangingPunct="0">
              <a:spcBef>
                <a:spcPct val="50000"/>
              </a:spcBef>
            </a:pPr>
            <a:endParaRPr lang="ru-RU" sz="2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0099"/>
                </a:solidFill>
              </a:rPr>
              <a:t>Закончите реакцию, назовите полученные вещества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</a:t>
            </a:r>
            <a:r>
              <a:rPr lang="ru-RU" sz="2800" b="1" dirty="0" smtClean="0"/>
              <a:t>1 вариант: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С</a:t>
            </a:r>
            <a:r>
              <a:rPr lang="ru-RU" sz="2800" b="1" baseline="-25000" dirty="0" smtClean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СООН + С</a:t>
            </a:r>
            <a:r>
              <a:rPr lang="ru-RU" sz="2800" b="1" baseline="-300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="1" baseline="-30000" dirty="0" smtClean="0">
                <a:solidFill>
                  <a:srgbClr val="000000"/>
                </a:solidFill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ОН 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→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ru-RU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2 вариант: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С</a:t>
            </a:r>
            <a:r>
              <a:rPr lang="ru-RU" sz="2800" b="1" baseline="-25000" dirty="0" smtClean="0">
                <a:solidFill>
                  <a:srgbClr val="000000"/>
                </a:solidFill>
                <a:cs typeface="Times New Roman" pitchFamily="18" charset="0"/>
              </a:rPr>
              <a:t>7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000000"/>
                </a:solidFill>
                <a:cs typeface="Times New Roman" pitchFamily="18" charset="0"/>
              </a:rPr>
              <a:t>13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СООН + С</a:t>
            </a:r>
            <a:r>
              <a:rPr lang="ru-RU" sz="2800" b="1" baseline="-30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="1" baseline="-30000" dirty="0" smtClean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ОН</a:t>
            </a:r>
            <a:r>
              <a:rPr lang="ru-RU" sz="2800" b="1" dirty="0" smtClean="0">
                <a:solidFill>
                  <a:srgbClr val="000000"/>
                </a:solidFill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→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18436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773238"/>
            <a:ext cx="21320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42860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Задание №2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Ответ задание №2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 1 вариант: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С</a:t>
            </a:r>
            <a:r>
              <a:rPr lang="ru-RU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СООН + С</a:t>
            </a:r>
            <a:r>
              <a:rPr lang="ru-RU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9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ОН 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→ С</a:t>
            </a:r>
            <a:r>
              <a:rPr lang="ru-RU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11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СООС</a:t>
            </a:r>
            <a:r>
              <a:rPr lang="ru-RU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9 </a:t>
            </a:r>
            <a:r>
              <a:rPr lang="ru-RU" sz="2800" dirty="0" smtClean="0">
                <a:solidFill>
                  <a:srgbClr val="000000"/>
                </a:solidFill>
              </a:rPr>
              <a:t>+ Н</a:t>
            </a:r>
            <a:r>
              <a:rPr lang="ru-RU" sz="2000" dirty="0" smtClean="0">
                <a:solidFill>
                  <a:srgbClr val="000000"/>
                </a:solidFill>
              </a:rPr>
              <a:t>2</a:t>
            </a:r>
            <a:r>
              <a:rPr lang="ru-RU" sz="2800" dirty="0" smtClean="0">
                <a:solidFill>
                  <a:srgbClr val="000000"/>
                </a:solidFill>
              </a:rPr>
              <a:t>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     2 вариант: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С</a:t>
            </a:r>
            <a:r>
              <a:rPr lang="ru-RU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7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13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СООН + С</a:t>
            </a:r>
            <a:r>
              <a:rPr lang="ru-RU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ОН</a:t>
            </a:r>
            <a:r>
              <a:rPr lang="ru-RU" sz="2800" dirty="0" smtClean="0">
                <a:solidFill>
                  <a:srgbClr val="000000"/>
                </a:solidFill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→ С</a:t>
            </a:r>
            <a:r>
              <a:rPr lang="ru-RU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7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aseline="-25000" dirty="0" smtClean="0">
                <a:solidFill>
                  <a:srgbClr val="000000"/>
                </a:solidFill>
                <a:cs typeface="Times New Roman" pitchFamily="18" charset="0"/>
              </a:rPr>
              <a:t>13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СООС</a:t>
            </a:r>
            <a:r>
              <a:rPr lang="ru-RU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cs typeface="Times New Roman" pitchFamily="18" charset="0"/>
              </a:rPr>
              <a:t>Н</a:t>
            </a:r>
            <a:r>
              <a:rPr lang="ru-RU" sz="2800" baseline="-30000" dirty="0" smtClean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000000"/>
                </a:solidFill>
              </a:rPr>
              <a:t>+ Н</a:t>
            </a:r>
            <a:r>
              <a:rPr lang="ru-RU" sz="2000" dirty="0" smtClean="0">
                <a:solidFill>
                  <a:srgbClr val="000000"/>
                </a:solidFill>
              </a:rPr>
              <a:t>2</a:t>
            </a:r>
            <a:r>
              <a:rPr lang="ru-RU" sz="2800" dirty="0" smtClean="0">
                <a:solidFill>
                  <a:srgbClr val="000000"/>
                </a:solidFill>
              </a:rPr>
              <a:t>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Задание №3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Какая из приведенных структур соответствует молекуле жира?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28596" y="2143116"/>
            <a:ext cx="8358246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dirty="0"/>
          </a:p>
          <a:p>
            <a:pPr eaLnBrk="0" hangingPunct="0"/>
            <a:r>
              <a:rPr lang="ru-RU" dirty="0"/>
              <a:t>  </a:t>
            </a:r>
            <a:r>
              <a:rPr lang="ru-RU" sz="6300" dirty="0"/>
              <a:t> </a:t>
            </a:r>
            <a:r>
              <a:rPr lang="ru-RU" dirty="0"/>
              <a:t>                     </a:t>
            </a:r>
            <a:r>
              <a:rPr lang="ru-RU" sz="4000" b="1" dirty="0"/>
              <a:t> </a:t>
            </a:r>
            <a:r>
              <a:rPr lang="ru-RU" sz="4000" b="1" dirty="0">
                <a:hlinkClick r:id="rId2" action="ppaction://hlinksldjump"/>
              </a:rPr>
              <a:t> А   </a:t>
            </a:r>
            <a:r>
              <a:rPr lang="ru-RU" sz="4000" b="1" dirty="0"/>
              <a:t>             </a:t>
            </a:r>
            <a:r>
              <a:rPr lang="ru-RU" sz="4000" b="1" dirty="0">
                <a:hlinkClick r:id="rId3" action="ppaction://hlinksldjump"/>
              </a:rPr>
              <a:t>  Б       </a:t>
            </a:r>
            <a:r>
              <a:rPr lang="ru-RU" sz="4000" b="1" dirty="0"/>
              <a:t>       </a:t>
            </a:r>
            <a:r>
              <a:rPr lang="ru-RU" sz="4000" b="1" dirty="0" smtClean="0"/>
              <a:t>     </a:t>
            </a:r>
            <a:r>
              <a:rPr lang="ru-RU" sz="4400" b="1" dirty="0"/>
              <a:t> </a:t>
            </a:r>
            <a:r>
              <a:rPr lang="ru-RU" sz="4400" b="1" dirty="0">
                <a:hlinkClick r:id="rId2" action="ppaction://hlinksldjump"/>
              </a:rPr>
              <a:t>  В    </a:t>
            </a:r>
            <a:r>
              <a:rPr lang="ru-RU" sz="4400" b="1" dirty="0"/>
              <a:t>          </a:t>
            </a:r>
            <a:r>
              <a:rPr lang="ru-RU" dirty="0"/>
              <a:t>                                 </a:t>
            </a:r>
          </a:p>
          <a:p>
            <a:pPr eaLnBrk="0" hangingPunct="0"/>
            <a:endParaRPr lang="ru-RU" dirty="0"/>
          </a:p>
        </p:txBody>
      </p:sp>
      <p:pic>
        <p:nvPicPr>
          <p:cNvPr id="20485" name="Picture 5" descr="o4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164305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Ответ: Б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Задание №4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Какой из приведённых жиров жидкий?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868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Выучить П.13 </a:t>
            </a:r>
          </a:p>
          <a:p>
            <a:r>
              <a:rPr lang="ru-RU" sz="5400" b="1" dirty="0" smtClean="0"/>
              <a:t>Упражнения 1-10 (устно)</a:t>
            </a:r>
          </a:p>
          <a:p>
            <a:r>
              <a:rPr lang="ru-RU" sz="5400" b="1" dirty="0" smtClean="0"/>
              <a:t>Задача №11,12 стр.100</a:t>
            </a:r>
            <a:endParaRPr lang="ru-RU" sz="5400" b="1" dirty="0"/>
          </a:p>
        </p:txBody>
      </p:sp>
      <p:pic>
        <p:nvPicPr>
          <p:cNvPr id="4" name="Picture 8" descr="Рисунок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03430"/>
            <a:ext cx="3500462" cy="284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de-DE" dirty="0" smtClean="0"/>
              <a:t>images.yandex.ru/</a:t>
            </a:r>
            <a:endParaRPr lang="ru-RU" dirty="0" smtClean="0"/>
          </a:p>
          <a:p>
            <a:pPr marL="514350" indent="-514350"/>
            <a:r>
              <a:rPr lang="de-DE" dirty="0" smtClean="0"/>
              <a:t>school.xvatit.com/</a:t>
            </a:r>
            <a:endParaRPr lang="ru-RU" dirty="0" smtClean="0"/>
          </a:p>
          <a:p>
            <a:pPr marL="514350" indent="-514350"/>
            <a:r>
              <a:rPr lang="ru-RU" dirty="0" smtClean="0"/>
              <a:t>Рисунки -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обучающий комплекс «1С: Образовательная коллекция. Органическая химия 10-11 классы</a:t>
            </a:r>
          </a:p>
          <a:p>
            <a:pPr marL="514350" indent="-51435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Автор:</a:t>
            </a:r>
            <a:r>
              <a:rPr lang="ru-RU" dirty="0" smtClean="0"/>
              <a:t> Калитина Тамара Михайловна </a:t>
            </a:r>
          </a:p>
          <a:p>
            <a:r>
              <a:rPr lang="ru-RU" b="1" dirty="0" smtClean="0"/>
              <a:t>Место работы:</a:t>
            </a:r>
            <a:r>
              <a:rPr lang="ru-RU" dirty="0" smtClean="0"/>
              <a:t> МБОУ </a:t>
            </a:r>
            <a:r>
              <a:rPr lang="ru-RU" smtClean="0"/>
              <a:t>СОШ №2 </a:t>
            </a:r>
            <a:r>
              <a:rPr lang="ru-RU" dirty="0" smtClean="0"/>
              <a:t>с.Александров-Гай    Саратовской области</a:t>
            </a:r>
          </a:p>
          <a:p>
            <a:r>
              <a:rPr lang="ru-RU" b="1" dirty="0" smtClean="0"/>
              <a:t>Должность:</a:t>
            </a:r>
            <a:r>
              <a:rPr lang="ru-RU" dirty="0" smtClean="0"/>
              <a:t> учитель химии</a:t>
            </a:r>
          </a:p>
          <a:p>
            <a:r>
              <a:rPr lang="ru-RU" b="1" dirty="0" smtClean="0"/>
              <a:t>Дополнительные сведения:</a:t>
            </a:r>
            <a:r>
              <a:rPr lang="ru-RU" dirty="0" smtClean="0"/>
              <a:t> сайт</a:t>
            </a:r>
            <a:r>
              <a:rPr lang="ru-RU" b="1" dirty="0" smtClean="0"/>
              <a:t> </a:t>
            </a:r>
            <a:r>
              <a:rPr lang="ru-RU" b="1" u="sng" dirty="0" smtClean="0">
                <a:hlinkClick r:id="rId2"/>
              </a:rPr>
              <a:t>http://kalitina.okis.ru/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Мини-сайт </a:t>
            </a:r>
            <a:r>
              <a:rPr lang="ru-RU" b="1" u="sng" dirty="0" smtClean="0">
                <a:hlinkClick r:id="rId3"/>
              </a:rPr>
              <a:t>http://www.nsportal.ru/kalitina-tamara-mikhailovna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1" descr="http://kalitina.okis.ru/img/kalitina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14290"/>
            <a:ext cx="1440929" cy="16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Реакция этерификации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4003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/>
              <a:t>реакции между спиртами и кислотами,</a:t>
            </a:r>
          </a:p>
          <a:p>
            <a:pPr>
              <a:buNone/>
            </a:pPr>
            <a:r>
              <a:rPr lang="ru-RU" b="1" dirty="0"/>
              <a:t> в результате </a:t>
            </a:r>
            <a:r>
              <a:rPr lang="ru-RU" b="1" dirty="0" smtClean="0"/>
              <a:t>которых образуются сложные</a:t>
            </a:r>
          </a:p>
          <a:p>
            <a:pPr>
              <a:buNone/>
            </a:pPr>
            <a:r>
              <a:rPr lang="ru-RU" b="1" dirty="0" smtClean="0"/>
              <a:t>эфиры </a:t>
            </a:r>
            <a:r>
              <a:rPr lang="ru-RU" b="1" dirty="0"/>
              <a:t>и </a:t>
            </a:r>
            <a:r>
              <a:rPr lang="ru-RU" b="1" dirty="0" smtClean="0"/>
              <a:t>выделяется вода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>
                <a:solidFill>
                  <a:srgbClr val="FF0000"/>
                </a:solidFill>
              </a:rPr>
              <a:t>от лат. </a:t>
            </a:r>
            <a:r>
              <a:rPr lang="ru-RU" b="1" i="1" dirty="0" err="1">
                <a:solidFill>
                  <a:srgbClr val="FF0000"/>
                </a:solidFill>
              </a:rPr>
              <a:t>ether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эфир</a:t>
            </a:r>
            <a:r>
              <a:rPr lang="ru-RU" b="1" dirty="0">
                <a:solidFill>
                  <a:srgbClr val="FF0000"/>
                </a:solidFill>
              </a:rPr>
              <a:t>).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sz="3000" b="1" i="1" dirty="0" smtClean="0"/>
              <a:t>Катализаторами являются минеральные</a:t>
            </a:r>
          </a:p>
          <a:p>
            <a:pPr>
              <a:buNone/>
            </a:pPr>
            <a:r>
              <a:rPr lang="ru-RU" sz="3000" b="1" i="1" dirty="0" smtClean="0"/>
              <a:t>кислоты.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850112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Гидролиз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2614618"/>
          </a:xfrm>
        </p:spPr>
        <p:txBody>
          <a:bodyPr/>
          <a:lstStyle/>
          <a:p>
            <a:r>
              <a:rPr lang="ru-RU" b="1" dirty="0"/>
              <a:t>Данная реакция обратима. Обратный процесс – расщепление сложного эфира при действии воды с образованием карбоновой кислоты и спирта – называют </a:t>
            </a:r>
            <a:r>
              <a:rPr lang="ru-RU" b="1" dirty="0">
                <a:solidFill>
                  <a:srgbClr val="FF0000"/>
                </a:solidFill>
              </a:rPr>
              <a:t>гидролизом сложного эфира.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850112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Специфический аромат ягод, плодов и фруктов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5000660" cy="4972072"/>
          </a:xfrm>
        </p:spPr>
        <p:txBody>
          <a:bodyPr>
            <a:normAutofit/>
          </a:bodyPr>
          <a:lstStyle/>
          <a:p>
            <a:r>
              <a:rPr lang="ru-RU" b="1" dirty="0" smtClean="0"/>
              <a:t>Сложные эфиры широко распространены в природе. Специфический аромат ягод, плодов и фруктов в значительной степени обусловлен представителями этого класса органических соединений.</a:t>
            </a:r>
            <a:endParaRPr lang="ru-RU" b="1" dirty="0"/>
          </a:p>
        </p:txBody>
      </p:sp>
      <p:pic>
        <p:nvPicPr>
          <p:cNvPr id="4" name="Picture 5" descr="L26p01p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929057" cy="375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42926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Эфиры низших карбоновых кислот и низших одноатомных спиртов имеют приятный запах цветов, ягод и фруктов.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Воски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186238" cy="51435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Сложные эфиры жирных кислот и спиртов с длинными углеводородными радикалами называют </a:t>
            </a:r>
            <a:r>
              <a:rPr lang="ru-RU" b="1" i="1" dirty="0" smtClean="0">
                <a:solidFill>
                  <a:srgbClr val="FF0000"/>
                </a:solidFill>
              </a:rPr>
              <a:t>восками.</a:t>
            </a:r>
          </a:p>
          <a:p>
            <a:pPr>
              <a:buNone/>
            </a:pPr>
            <a:r>
              <a:rPr lang="ru-RU" sz="3300" i="1" u="sng" dirty="0" smtClean="0"/>
              <a:t>Например,</a:t>
            </a:r>
            <a:r>
              <a:rPr lang="ru-RU" sz="3300" i="1" dirty="0" smtClean="0"/>
              <a:t> пчелиный </a:t>
            </a:r>
          </a:p>
          <a:p>
            <a:pPr>
              <a:buNone/>
            </a:pPr>
            <a:r>
              <a:rPr lang="ru-RU" sz="3300" i="1" dirty="0" smtClean="0"/>
              <a:t>воск содержит сложный </a:t>
            </a:r>
          </a:p>
          <a:p>
            <a:pPr>
              <a:buNone/>
            </a:pPr>
            <a:r>
              <a:rPr lang="ru-RU" sz="3300" i="1" dirty="0" smtClean="0"/>
              <a:t>эфир пальмитиновой</a:t>
            </a:r>
          </a:p>
          <a:p>
            <a:pPr>
              <a:buNone/>
            </a:pPr>
            <a:r>
              <a:rPr lang="ru-RU" sz="3300" i="1" dirty="0" smtClean="0"/>
              <a:t>кислоты</a:t>
            </a:r>
          </a:p>
          <a:p>
            <a:pPr>
              <a:buNone/>
            </a:pPr>
            <a:r>
              <a:rPr lang="ru-RU" sz="3300" i="1" dirty="0" smtClean="0"/>
              <a:t>и </a:t>
            </a:r>
            <a:r>
              <a:rPr lang="ru-RU" sz="3300" i="1" dirty="0" err="1" smtClean="0"/>
              <a:t>мирицилового</a:t>
            </a:r>
            <a:r>
              <a:rPr lang="ru-RU" sz="3300" i="1" dirty="0" smtClean="0"/>
              <a:t> спирта</a:t>
            </a:r>
            <a:endParaRPr lang="ru-RU" sz="33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L27w03p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2095" y="1685113"/>
            <a:ext cx="4727597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600076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CH3(CH2)14–CO–OCH2(CH2)29CH3.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Сложные эфиры.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Физические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500174"/>
            <a:ext cx="4714908" cy="48577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Сложные эфиры –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жидкости,</a:t>
            </a:r>
            <a:r>
              <a:rPr lang="ru-RU" b="1" dirty="0" smtClean="0"/>
              <a:t> обладающие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/>
              <a:t>приятными фруктовыми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/>
              <a:t>запахами.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Их плотность </a:t>
            </a:r>
            <a:r>
              <a:rPr lang="ru-RU" b="1" dirty="0" smtClean="0">
                <a:solidFill>
                  <a:srgbClr val="FF0000"/>
                </a:solidFill>
              </a:rPr>
              <a:t>меньше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плотности  воды</a:t>
            </a:r>
            <a:r>
              <a:rPr lang="ru-RU" b="1" dirty="0" smtClean="0"/>
              <a:t>, они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/>
              <a:t>практически не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/>
              <a:t>растворяются в воде.</a:t>
            </a:r>
          </a:p>
          <a:p>
            <a:pPr>
              <a:lnSpc>
                <a:spcPct val="90000"/>
              </a:lnSpc>
            </a:pPr>
            <a:r>
              <a:rPr lang="ru-RU" b="1" dirty="0"/>
              <a:t>Х</a:t>
            </a:r>
            <a:r>
              <a:rPr lang="ru-RU" b="1" dirty="0" smtClean="0"/>
              <a:t>орошо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/>
              <a:t>растворимы в спиртах.</a:t>
            </a:r>
          </a:p>
          <a:p>
            <a:endParaRPr lang="ru-RU" dirty="0"/>
          </a:p>
        </p:txBody>
      </p:sp>
      <p:pic>
        <p:nvPicPr>
          <p:cNvPr id="4" name="Picture 5" descr="N7OVUACAZB41KCCAW6ST16CAU47790CAJYU70RCAXTVT69CAH7N9YGCA48D43ACAF3RIALCA4KVMH7CAIWBUMACAU7XBP7CAB8QXB1CAXIMAJVCA1AJZBPCA3AJDPFCARHTO1ICADXLHESCA6OEPPSCAHZH6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Сложные эфиры имеют большое практическое значение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472006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/>
              <a:t>Их применяют в промышленности</a:t>
            </a:r>
            <a:r>
              <a:rPr lang="ru-RU" b="1" dirty="0" smtClean="0">
                <a:solidFill>
                  <a:srgbClr val="FF0000"/>
                </a:solidFill>
              </a:rPr>
              <a:t> в качестве растворителей </a:t>
            </a:r>
            <a:r>
              <a:rPr lang="ru-RU" b="1" dirty="0" smtClean="0"/>
              <a:t>и промежуточных продуктов при синтезе различных органических соединений.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/>
              <a:t>Сложные эфиры с приятным запахом используют </a:t>
            </a:r>
            <a:r>
              <a:rPr lang="ru-RU" b="1" dirty="0" smtClean="0">
                <a:solidFill>
                  <a:srgbClr val="FF0000"/>
                </a:solidFill>
              </a:rPr>
              <a:t>в парфюмерии и пищевой промышленности. 	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b="1" dirty="0" smtClean="0"/>
              <a:t>Сложные эфиры часто служат </a:t>
            </a:r>
            <a:r>
              <a:rPr lang="ru-RU" b="1" dirty="0" smtClean="0">
                <a:solidFill>
                  <a:srgbClr val="FF0000"/>
                </a:solidFill>
              </a:rPr>
              <a:t>исходными веществами в производстве многих фармацевтических препаратов.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1082</Words>
  <Application>Microsoft Office PowerPoint</Application>
  <PresentationFormat>Экран (4:3)</PresentationFormat>
  <Paragraphs>219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Точечный рисунок</vt:lpstr>
      <vt:lpstr>Сложные эфиры.  Жиры. Мыла.</vt:lpstr>
      <vt:lpstr>Общая формула сложных эфиров</vt:lpstr>
      <vt:lpstr>Сложными эфирами</vt:lpstr>
      <vt:lpstr>Реакция этерификации</vt:lpstr>
      <vt:lpstr>Гидролиз</vt:lpstr>
      <vt:lpstr>Специфический аромат ягод, плодов и фруктов</vt:lpstr>
      <vt:lpstr>Воски</vt:lpstr>
      <vt:lpstr> Сложные эфиры.  Физические свойства</vt:lpstr>
      <vt:lpstr>Сложные эфиры имеют большое практическое значение</vt:lpstr>
      <vt:lpstr>Жиры   </vt:lpstr>
      <vt:lpstr> Общее название таких соединений - триглицериды  </vt:lpstr>
      <vt:lpstr>Из истории:</vt:lpstr>
      <vt:lpstr>Из истории:</vt:lpstr>
      <vt:lpstr>Состав жиров</vt:lpstr>
      <vt:lpstr>Физические свойства жиров:</vt:lpstr>
      <vt:lpstr>Классификация жиров</vt:lpstr>
      <vt:lpstr>Жиры= высшие предельные карбоновые кислоты + глицерин </vt:lpstr>
      <vt:lpstr>Слайд 18</vt:lpstr>
      <vt:lpstr>Жиры= высшие непредельные карбоновые кислоты + глицерин </vt:lpstr>
      <vt:lpstr>Классификация жиров:</vt:lpstr>
      <vt:lpstr>Слайд 21</vt:lpstr>
      <vt:lpstr>Химические свойства жиров</vt:lpstr>
      <vt:lpstr>Химические свойства жиров</vt:lpstr>
      <vt:lpstr>Слайд 24</vt:lpstr>
      <vt:lpstr>Слайд 25</vt:lpstr>
      <vt:lpstr>Слайд 26</vt:lpstr>
      <vt:lpstr>Жиры получают:</vt:lpstr>
      <vt:lpstr> Применение жиров </vt:lpstr>
      <vt:lpstr>Значение жиров:</vt:lpstr>
      <vt:lpstr>Вывод:</vt:lpstr>
      <vt:lpstr>Задание №1</vt:lpstr>
      <vt:lpstr>Ответ задание №1</vt:lpstr>
      <vt:lpstr>Слайд 33</vt:lpstr>
      <vt:lpstr>Ответ задание №2</vt:lpstr>
      <vt:lpstr>  Задание №3 Какая из приведенных структур соответствует молекуле жира?  </vt:lpstr>
      <vt:lpstr> Задание №4  Какой из приведённых жиров жидкий?</vt:lpstr>
      <vt:lpstr>Домашнее задание</vt:lpstr>
      <vt:lpstr>Источники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Сложные эфиры. Жиры. Мыла.</dc:title>
  <dc:creator>User</dc:creator>
  <cp:lastModifiedBy>User</cp:lastModifiedBy>
  <cp:revision>8</cp:revision>
  <dcterms:created xsi:type="dcterms:W3CDTF">2013-02-25T18:10:09Z</dcterms:created>
  <dcterms:modified xsi:type="dcterms:W3CDTF">2014-12-25T20:20:28Z</dcterms:modified>
</cp:coreProperties>
</file>