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334" r:id="rId2"/>
    <p:sldId id="328" r:id="rId3"/>
    <p:sldId id="258" r:id="rId4"/>
    <p:sldId id="259" r:id="rId5"/>
    <p:sldId id="260" r:id="rId6"/>
    <p:sldId id="261" r:id="rId7"/>
    <p:sldId id="262" r:id="rId8"/>
    <p:sldId id="263" r:id="rId9"/>
    <p:sldId id="265" r:id="rId10"/>
    <p:sldId id="266" r:id="rId11"/>
    <p:sldId id="267" r:id="rId12"/>
    <p:sldId id="268" r:id="rId13"/>
    <p:sldId id="269" r:id="rId14"/>
    <p:sldId id="333"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08" r:id="rId28"/>
    <p:sldId id="329" r:id="rId29"/>
    <p:sldId id="285" r:id="rId30"/>
    <p:sldId id="286" r:id="rId31"/>
    <p:sldId id="33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36" r:id="rId50"/>
    <p:sldId id="314" r:id="rId51"/>
    <p:sldId id="315" r:id="rId52"/>
    <p:sldId id="316" r:id="rId53"/>
    <p:sldId id="317" r:id="rId54"/>
    <p:sldId id="318" r:id="rId55"/>
    <p:sldId id="319" r:id="rId56"/>
    <p:sldId id="320" r:id="rId5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0000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F26AE28D-3617-448C-A7CA-C16BD732EC74}" type="datetimeFigureOut">
              <a:rPr lang="ru-RU"/>
              <a:pPr>
                <a:defRPr/>
              </a:pPr>
              <a:t>05.01.2015</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3348455D-7F39-40D7-A02F-DF7762DE7D4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18E6CE6-3391-4C50-B29C-09A25E3EC692}" type="datetimeFigureOut">
              <a:rPr lang="ru-RU"/>
              <a:pPr>
                <a:defRPr/>
              </a:pPr>
              <a:t>05.01.2015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2B6D8BF-C046-4801-AD4E-FD4105BCF842}" type="slidenum">
              <a:rPr lang="ru-RU"/>
              <a:pPr>
                <a:defRPr/>
              </a:pPr>
              <a:t>‹#›</a:t>
            </a:fld>
            <a:endParaRPr lang="ru-RU"/>
          </a:p>
        </p:txBody>
      </p:sp>
    </p:spTree>
  </p:cSld>
  <p:clrMapOvr>
    <a:masterClrMapping/>
  </p:clrMapOvr>
  <p:transition>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65F9AAD-1F23-46C3-8C75-D22B92321A2B}" type="datetimeFigureOut">
              <a:rPr lang="ru-RU"/>
              <a:pPr>
                <a:defRPr/>
              </a:pPr>
              <a:t>05.01.2015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C967D67-9D57-4D7C-A1B5-C62E5FE18F70}" type="slidenum">
              <a:rPr lang="ru-RU"/>
              <a:pPr>
                <a:defRPr/>
              </a:pPr>
              <a:t>‹#›</a:t>
            </a:fld>
            <a:endParaRPr lang="ru-RU"/>
          </a:p>
        </p:txBody>
      </p:sp>
    </p:spTree>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B2C6780-1C60-41E8-884D-49A8E563F299}" type="datetimeFigureOut">
              <a:rPr lang="ru-RU"/>
              <a:pPr>
                <a:defRPr/>
              </a:pPr>
              <a:t>05.01.2015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5E68B0C-8D4F-45EC-9D6D-39C32B2DA957}" type="slidenum">
              <a:rPr lang="ru-RU"/>
              <a:pPr>
                <a:defRPr/>
              </a:pPr>
              <a:t>‹#›</a:t>
            </a:fld>
            <a:endParaRPr lang="ru-RU"/>
          </a:p>
        </p:txBody>
      </p:sp>
    </p:spTree>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C42F474-6906-43F0-A11B-0C04952BFAD2}" type="datetimeFigureOut">
              <a:rPr lang="ru-RU"/>
              <a:pPr>
                <a:defRPr/>
              </a:pPr>
              <a:t>05.01.2015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5D48EC-0A2A-4272-AF56-A1C8B22DAF3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3170DB0-D534-47B4-9AF7-AC96CFADA86C}" type="datetimeFigureOut">
              <a:rPr lang="ru-RU"/>
              <a:pPr>
                <a:defRPr/>
              </a:pPr>
              <a:t>05.01.2015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C7EE5CB-080B-4651-8F4D-8C795DA82D1A}" type="slidenum">
              <a:rPr lang="ru-RU"/>
              <a:pPr>
                <a:defRPr/>
              </a:pPr>
              <a:t>‹#›</a:t>
            </a:fld>
            <a:endParaRPr lang="ru-RU"/>
          </a:p>
        </p:txBody>
      </p:sp>
    </p:spTree>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B220B3B6-8ADB-4359-A728-9E0350FE1E60}" type="datetimeFigureOut">
              <a:rPr lang="ru-RU"/>
              <a:pPr>
                <a:defRPr/>
              </a:pPr>
              <a:t>05.01.2015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3A654A48-377B-4F80-88A2-E097CA9D825B}" type="slidenum">
              <a:rPr lang="ru-RU"/>
              <a:pPr>
                <a:defRPr/>
              </a:pPr>
              <a:t>‹#›</a:t>
            </a:fld>
            <a:endParaRPr lang="ru-RU"/>
          </a:p>
        </p:txBody>
      </p:sp>
    </p:spTree>
  </p:cSld>
  <p:clrMapOvr>
    <a:masterClrMapping/>
  </p:clrMapOvr>
  <p:transition>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7C72F209-27BA-491B-9077-CA7C2D6CE9EE}" type="datetimeFigureOut">
              <a:rPr lang="ru-RU"/>
              <a:pPr>
                <a:defRPr/>
              </a:pPr>
              <a:t>05.01.2015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F497109D-DAF5-4BF9-A87F-A1308F2599BE}" type="slidenum">
              <a:rPr lang="ru-RU"/>
              <a:pPr>
                <a:defRPr/>
              </a:pPr>
              <a:t>‹#›</a:t>
            </a:fld>
            <a:endParaRPr lang="ru-RU"/>
          </a:p>
        </p:txBody>
      </p:sp>
    </p:spTree>
  </p:cSld>
  <p:clrMapOvr>
    <a:masterClrMapping/>
  </p:clrMapOvr>
  <p:transition>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399ECCC4-66CB-4782-80AC-9D2440CE302C}" type="datetimeFigureOut">
              <a:rPr lang="ru-RU"/>
              <a:pPr>
                <a:defRPr/>
              </a:pPr>
              <a:t>05.01.2015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5BAD0D3-8955-4A4F-B3A6-1FCAF5C5EF5F}" type="slidenum">
              <a:rPr lang="ru-RU"/>
              <a:pPr>
                <a:defRPr/>
              </a:pPr>
              <a:t>‹#›</a:t>
            </a:fld>
            <a:endParaRPr lang="ru-RU"/>
          </a:p>
        </p:txBody>
      </p:sp>
    </p:spTree>
  </p:cSld>
  <p:clrMapOvr>
    <a:masterClrMapping/>
  </p:clrMapOvr>
  <p:transition>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163942DF-82DC-4983-AEE7-F573558F6D0A}" type="datetimeFigureOut">
              <a:rPr lang="ru-RU"/>
              <a:pPr>
                <a:defRPr/>
              </a:pPr>
              <a:t>05.01.2015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4270B9C3-BD5F-436E-A888-C8A90C98569A}" type="slidenum">
              <a:rPr lang="ru-RU"/>
              <a:pPr>
                <a:defRPr/>
              </a:pPr>
              <a:t>‹#›</a:t>
            </a:fld>
            <a:endParaRPr lang="ru-RU"/>
          </a:p>
        </p:txBody>
      </p:sp>
    </p:spTree>
  </p:cSld>
  <p:clrMapOvr>
    <a:masterClrMapping/>
  </p:clrMapOvr>
  <p:transition>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A42D8180-29BB-4442-BFE8-3DCDCC296423}" type="datetimeFigureOut">
              <a:rPr lang="ru-RU"/>
              <a:pPr>
                <a:defRPr/>
              </a:pPr>
              <a:t>05.01.2015</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64ED4FE4-A358-469A-90D8-4B9D43A5FA41}" type="slidenum">
              <a:rPr lang="ru-RU"/>
              <a:pPr>
                <a:defRPr/>
              </a:pPr>
              <a:t>‹#›</a:t>
            </a:fld>
            <a:endParaRPr lang="ru-RU"/>
          </a:p>
        </p:txBody>
      </p:sp>
    </p:spTree>
  </p:cSld>
  <p:clrMapOvr>
    <a:masterClrMapping/>
  </p:clrMapOvr>
  <p:transition>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7078A9B9-37FA-4C2E-86E6-7D1DD9C4DC2D}" type="datetimeFigureOut">
              <a:rPr lang="ru-RU"/>
              <a:pPr>
                <a:defRPr/>
              </a:pPr>
              <a:t>05.01.2015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E799EDFF-EA8D-4AA6-BCCD-2056E59C8458}"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83" r:id="rId1"/>
    <p:sldLayoutId id="2147483775" r:id="rId2"/>
    <p:sldLayoutId id="2147483784" r:id="rId3"/>
    <p:sldLayoutId id="2147483776" r:id="rId4"/>
    <p:sldLayoutId id="2147483777" r:id="rId5"/>
    <p:sldLayoutId id="2147483778" r:id="rId6"/>
    <p:sldLayoutId id="2147483779" r:id="rId7"/>
    <p:sldLayoutId id="2147483780" r:id="rId8"/>
    <p:sldLayoutId id="2147483785" r:id="rId9"/>
    <p:sldLayoutId id="2147483781" r:id="rId10"/>
    <p:sldLayoutId id="2147483782" r:id="rId11"/>
  </p:sldLayoutIdLst>
  <p:transition>
    <p:strips dir="ru"/>
  </p:transition>
  <p:timing>
    <p:tnLst>
      <p:par>
        <p:cTn id="1" dur="indefinite" restart="never" nodeType="tmRoot"/>
      </p:par>
    </p:tnLst>
  </p:timing>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775" cy="1828800"/>
          </a:xfrm>
        </p:spPr>
        <p:txBody>
          <a:bodyPr/>
          <a:lstStyle/>
          <a:p>
            <a:pPr fontAlgn="auto">
              <a:spcAft>
                <a:spcPts val="0"/>
              </a:spcAft>
              <a:defRPr/>
            </a:pPr>
            <a:endParaRPr lang="ru-RU"/>
          </a:p>
        </p:txBody>
      </p:sp>
      <p:sp>
        <p:nvSpPr>
          <p:cNvPr id="5123" name="Подзаголовок 2"/>
          <p:cNvSpPr>
            <a:spLocks noGrp="1"/>
          </p:cNvSpPr>
          <p:nvPr>
            <p:ph type="subTitle" idx="1"/>
          </p:nvPr>
        </p:nvSpPr>
        <p:spPr>
          <a:xfrm>
            <a:off x="533400" y="3228975"/>
            <a:ext cx="7854950" cy="1752600"/>
          </a:xfrm>
        </p:spPr>
        <p:txBody>
          <a:bodyPr/>
          <a:lstStyle/>
          <a:p>
            <a:pPr marR="0"/>
            <a:endParaRPr lang="ru-RU" smtClean="0"/>
          </a:p>
        </p:txBody>
      </p:sp>
      <p:pic>
        <p:nvPicPr>
          <p:cNvPr id="5124" name="Picture 2" descr="F:\mendeleev.jpg"/>
          <p:cNvPicPr>
            <a:picLocks noChangeAspect="1" noChangeArrowheads="1"/>
          </p:cNvPicPr>
          <p:nvPr/>
        </p:nvPicPr>
        <p:blipFill>
          <a:blip r:embed="rId2">
            <a:lum bright="20000" contrast="30000"/>
          </a:blip>
          <a:srcRect/>
          <a:stretch>
            <a:fillRect/>
          </a:stretch>
        </p:blipFill>
        <p:spPr bwMode="auto">
          <a:xfrm>
            <a:off x="0" y="0"/>
            <a:ext cx="9501188" cy="7029450"/>
          </a:xfrm>
          <a:prstGeom prst="rect">
            <a:avLst/>
          </a:prstGeom>
          <a:noFill/>
          <a:ln w="9525">
            <a:noFill/>
            <a:miter lim="800000"/>
            <a:headEnd/>
            <a:tailEnd/>
          </a:ln>
        </p:spPr>
      </p:pic>
      <p:pic>
        <p:nvPicPr>
          <p:cNvPr id="5125" name="Прямоугольник 4"/>
          <p:cNvPicPr>
            <a:picLocks noChangeArrowheads="1"/>
          </p:cNvPicPr>
          <p:nvPr/>
        </p:nvPicPr>
        <p:blipFill>
          <a:blip r:embed="rId3"/>
          <a:srcRect/>
          <a:stretch>
            <a:fillRect/>
          </a:stretch>
        </p:blipFill>
        <p:spPr bwMode="auto">
          <a:xfrm>
            <a:off x="0" y="0"/>
            <a:ext cx="9501188" cy="7215188"/>
          </a:xfrm>
          <a:prstGeom prst="rect">
            <a:avLst/>
          </a:prstGeom>
          <a:noFill/>
          <a:ln w="9525">
            <a:noFill/>
            <a:miter lim="800000"/>
            <a:headEnd/>
            <a:tailEnd/>
          </a:ln>
        </p:spPr>
      </p:pic>
      <p:sp>
        <p:nvSpPr>
          <p:cNvPr id="6" name="Прямоугольник 5"/>
          <p:cNvSpPr/>
          <p:nvPr/>
        </p:nvSpPr>
        <p:spPr>
          <a:xfrm>
            <a:off x="2016813" y="2967335"/>
            <a:ext cx="4919937" cy="92333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БРЕЙН-РИНГ!</a:t>
            </a:r>
          </a:p>
        </p:txBody>
      </p:sp>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500188"/>
            <a:ext cx="8686800" cy="5072062"/>
          </a:xfrm>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Среди перечисленных соединений только одно не является соединением натрия.  Этим веществом является</a:t>
            </a:r>
          </a:p>
          <a:p>
            <a:pPr>
              <a:buFont typeface="Wingdings 2" pitchFamily="18" charset="2"/>
              <a:buNone/>
            </a:pPr>
            <a:endParaRPr lang="ru-RU" smtClean="0">
              <a:solidFill>
                <a:srgbClr val="002060"/>
              </a:solidFill>
              <a:latin typeface="Times New Roman" pitchFamily="18" charset="0"/>
              <a:cs typeface="Times New Roman" pitchFamily="18" charset="0"/>
            </a:endParaRPr>
          </a:p>
          <a:p>
            <a:pPr>
              <a:buFont typeface="Wingdings 2" pitchFamily="18" charset="2"/>
              <a:buNone/>
            </a:pPr>
            <a:r>
              <a:rPr lang="ru-RU" smtClean="0">
                <a:solidFill>
                  <a:srgbClr val="002060"/>
                </a:solidFill>
                <a:latin typeface="Times New Roman" pitchFamily="18" charset="0"/>
                <a:cs typeface="Times New Roman" pitchFamily="18" charset="0"/>
              </a:rPr>
              <a:t> а) поваренная соль          </a:t>
            </a:r>
          </a:p>
          <a:p>
            <a:pPr>
              <a:buFont typeface="Wingdings 2" pitchFamily="18" charset="2"/>
              <a:buNone/>
            </a:pPr>
            <a:r>
              <a:rPr lang="ru-RU" smtClean="0">
                <a:solidFill>
                  <a:srgbClr val="002060"/>
                </a:solidFill>
                <a:latin typeface="Times New Roman" pitchFamily="18" charset="0"/>
                <a:cs typeface="Times New Roman" pitchFamily="18" charset="0"/>
              </a:rPr>
              <a:t>                б) питьевая сода </a:t>
            </a:r>
          </a:p>
          <a:p>
            <a:pPr>
              <a:buFont typeface="Wingdings 2" pitchFamily="18" charset="2"/>
              <a:buNone/>
            </a:pPr>
            <a:r>
              <a:rPr lang="ru-RU" smtClean="0">
                <a:solidFill>
                  <a:srgbClr val="002060"/>
                </a:solidFill>
                <a:latin typeface="Times New Roman" pitchFamily="18" charset="0"/>
                <a:cs typeface="Times New Roman" pitchFamily="18" charset="0"/>
              </a:rPr>
              <a:t>                                в) гашеная известь       </a:t>
            </a:r>
          </a:p>
          <a:p>
            <a:pPr>
              <a:buFont typeface="Wingdings 2" pitchFamily="18" charset="2"/>
              <a:buNone/>
            </a:pPr>
            <a:r>
              <a:rPr lang="ru-RU" smtClean="0">
                <a:solidFill>
                  <a:srgbClr val="002060"/>
                </a:solidFill>
                <a:latin typeface="Times New Roman" pitchFamily="18" charset="0"/>
                <a:cs typeface="Times New Roman" pitchFamily="18" charset="0"/>
              </a:rPr>
              <a:t>                                              г) чилийская селитра</a:t>
            </a:r>
          </a:p>
          <a:p>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4" end="4"/>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143125"/>
            <a:ext cx="8686800" cy="4525963"/>
          </a:xfrm>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Химики называют его «элементом мысли». Речь идет об элементе</a:t>
            </a:r>
          </a:p>
          <a:p>
            <a:pPr>
              <a:buFont typeface="Wingdings 2" pitchFamily="18" charset="2"/>
              <a:buNone/>
            </a:pPr>
            <a:r>
              <a:rPr lang="ru-RU" smtClean="0">
                <a:solidFill>
                  <a:srgbClr val="002060"/>
                </a:solidFill>
                <a:latin typeface="Times New Roman" pitchFamily="18" charset="0"/>
                <a:cs typeface="Times New Roman" pitchFamily="18" charset="0"/>
              </a:rPr>
              <a:t> </a:t>
            </a:r>
          </a:p>
          <a:p>
            <a:pPr>
              <a:buFont typeface="Wingdings 2" pitchFamily="18" charset="2"/>
              <a:buNone/>
            </a:pPr>
            <a:r>
              <a:rPr lang="ru-RU" smtClean="0">
                <a:solidFill>
                  <a:srgbClr val="002060"/>
                </a:solidFill>
                <a:latin typeface="Times New Roman" pitchFamily="18" charset="0"/>
                <a:cs typeface="Times New Roman" pitchFamily="18" charset="0"/>
              </a:rPr>
              <a:t>а)  водороде</a:t>
            </a:r>
          </a:p>
          <a:p>
            <a:pPr>
              <a:buFont typeface="Wingdings 2" pitchFamily="18" charset="2"/>
              <a:buNone/>
            </a:pPr>
            <a:r>
              <a:rPr lang="ru-RU" smtClean="0">
                <a:solidFill>
                  <a:srgbClr val="002060"/>
                </a:solidFill>
                <a:latin typeface="Times New Roman" pitchFamily="18" charset="0"/>
                <a:cs typeface="Times New Roman" pitchFamily="18" charset="0"/>
              </a:rPr>
              <a:t>                      б) селене </a:t>
            </a:r>
          </a:p>
          <a:p>
            <a:pPr>
              <a:buFont typeface="Wingdings 2" pitchFamily="18" charset="2"/>
              <a:buNone/>
            </a:pPr>
            <a:r>
              <a:rPr lang="ru-RU" smtClean="0">
                <a:solidFill>
                  <a:srgbClr val="002060"/>
                </a:solidFill>
                <a:latin typeface="Times New Roman" pitchFamily="18" charset="0"/>
                <a:cs typeface="Times New Roman" pitchFamily="18" charset="0"/>
              </a:rPr>
              <a:t>                                        в) углероде  </a:t>
            </a:r>
          </a:p>
          <a:p>
            <a:pPr>
              <a:buFont typeface="Wingdings 2" pitchFamily="18" charset="2"/>
              <a:buNone/>
            </a:pPr>
            <a:r>
              <a:rPr lang="ru-RU" smtClean="0">
                <a:solidFill>
                  <a:srgbClr val="002060"/>
                </a:solidFill>
                <a:latin typeface="Times New Roman" pitchFamily="18" charset="0"/>
                <a:cs typeface="Times New Roman" pitchFamily="18" charset="0"/>
              </a:rPr>
              <a:t>                                                             г) фосфоре</a:t>
            </a:r>
          </a:p>
          <a:p>
            <a:endParaRPr lang="ru-RU" smtClean="0">
              <a:solidFill>
                <a:srgbClr val="002060"/>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5" end="5"/>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428750"/>
            <a:ext cx="8686800" cy="4525963"/>
          </a:xfrm>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 Среди перечисленных газов один был открыт сначала вне Земли, а затем обнаружен в земной атмосфере. Этот газ</a:t>
            </a:r>
          </a:p>
          <a:p>
            <a:endParaRPr lang="ru-RU" smtClean="0">
              <a:solidFill>
                <a:srgbClr val="002060"/>
              </a:solidFill>
              <a:latin typeface="Times New Roman" pitchFamily="18" charset="0"/>
              <a:cs typeface="Times New Roman" pitchFamily="18" charset="0"/>
            </a:endParaRPr>
          </a:p>
          <a:p>
            <a:pPr>
              <a:buFont typeface="Wingdings 2" pitchFamily="18" charset="2"/>
              <a:buNone/>
            </a:pPr>
            <a:r>
              <a:rPr lang="ru-RU" smtClean="0">
                <a:solidFill>
                  <a:srgbClr val="002060"/>
                </a:solidFill>
                <a:latin typeface="Times New Roman" pitchFamily="18" charset="0"/>
                <a:cs typeface="Times New Roman" pitchFamily="18" charset="0"/>
              </a:rPr>
              <a:t>   а) аргон </a:t>
            </a:r>
          </a:p>
          <a:p>
            <a:pPr>
              <a:buFont typeface="Wingdings 2" pitchFamily="18" charset="2"/>
              <a:buNone/>
            </a:pPr>
            <a:r>
              <a:rPr lang="ru-RU" smtClean="0">
                <a:solidFill>
                  <a:srgbClr val="002060"/>
                </a:solidFill>
                <a:latin typeface="Times New Roman" pitchFamily="18" charset="0"/>
                <a:cs typeface="Times New Roman" pitchFamily="18" charset="0"/>
              </a:rPr>
              <a:t>                     б) неон  </a:t>
            </a:r>
          </a:p>
          <a:p>
            <a:pPr>
              <a:buFont typeface="Wingdings 2" pitchFamily="18" charset="2"/>
              <a:buNone/>
            </a:pPr>
            <a:r>
              <a:rPr lang="ru-RU" smtClean="0">
                <a:solidFill>
                  <a:srgbClr val="002060"/>
                </a:solidFill>
                <a:latin typeface="Times New Roman" pitchFamily="18" charset="0"/>
                <a:cs typeface="Times New Roman" pitchFamily="18" charset="0"/>
              </a:rPr>
              <a:t>                                   в) ксенон  </a:t>
            </a:r>
          </a:p>
          <a:p>
            <a:pPr>
              <a:buFont typeface="Wingdings 2" pitchFamily="18" charset="2"/>
              <a:buNone/>
            </a:pPr>
            <a:r>
              <a:rPr lang="ru-RU" smtClean="0">
                <a:solidFill>
                  <a:srgbClr val="002060"/>
                </a:solidFill>
                <a:latin typeface="Times New Roman" pitchFamily="18" charset="0"/>
                <a:cs typeface="Times New Roman" pitchFamily="18" charset="0"/>
              </a:rPr>
              <a:t>                                                        г) гелий</a:t>
            </a:r>
          </a:p>
          <a:p>
            <a:endParaRPr lang="ru-RU" smtClean="0">
              <a:solidFill>
                <a:srgbClr val="002060"/>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5" end="5"/>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928813"/>
            <a:ext cx="8686800" cy="4525962"/>
          </a:xfrm>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Название этого элемента переводится как «русский». Этот  элемент</a:t>
            </a:r>
          </a:p>
          <a:p>
            <a:endParaRPr lang="ru-RU" smtClean="0">
              <a:solidFill>
                <a:srgbClr val="002060"/>
              </a:solidFill>
              <a:latin typeface="Times New Roman" pitchFamily="18" charset="0"/>
              <a:cs typeface="Times New Roman" pitchFamily="18" charset="0"/>
            </a:endParaRPr>
          </a:p>
          <a:p>
            <a:pPr>
              <a:buFont typeface="Wingdings 2" pitchFamily="18" charset="2"/>
              <a:buNone/>
            </a:pPr>
            <a:r>
              <a:rPr lang="ru-RU" smtClean="0">
                <a:solidFill>
                  <a:srgbClr val="002060"/>
                </a:solidFill>
                <a:latin typeface="Times New Roman" pitchFamily="18" charset="0"/>
                <a:cs typeface="Times New Roman" pitchFamily="18" charset="0"/>
              </a:rPr>
              <a:t>а) родий </a:t>
            </a:r>
          </a:p>
          <a:p>
            <a:pPr>
              <a:buFont typeface="Wingdings 2" pitchFamily="18" charset="2"/>
              <a:buNone/>
            </a:pPr>
            <a:r>
              <a:rPr lang="ru-RU" smtClean="0">
                <a:solidFill>
                  <a:srgbClr val="002060"/>
                </a:solidFill>
                <a:latin typeface="Times New Roman" pitchFamily="18" charset="0"/>
                <a:cs typeface="Times New Roman" pitchFamily="18" charset="0"/>
              </a:rPr>
              <a:t>                  б) самарий </a:t>
            </a:r>
          </a:p>
          <a:p>
            <a:pPr>
              <a:buFont typeface="Wingdings 2" pitchFamily="18" charset="2"/>
              <a:buNone/>
            </a:pPr>
            <a:r>
              <a:rPr lang="ru-RU" smtClean="0">
                <a:solidFill>
                  <a:srgbClr val="002060"/>
                </a:solidFill>
                <a:latin typeface="Times New Roman" pitchFamily="18" charset="0"/>
                <a:cs typeface="Times New Roman" pitchFamily="18" charset="0"/>
              </a:rPr>
              <a:t>                                      в) рутений      </a:t>
            </a:r>
          </a:p>
          <a:p>
            <a:pPr>
              <a:buFont typeface="Wingdings 2" pitchFamily="18" charset="2"/>
              <a:buNone/>
            </a:pPr>
            <a:r>
              <a:rPr lang="ru-RU" smtClean="0">
                <a:solidFill>
                  <a:srgbClr val="002060"/>
                </a:solidFill>
                <a:latin typeface="Times New Roman" pitchFamily="18" charset="0"/>
                <a:cs typeface="Times New Roman" pitchFamily="18" charset="0"/>
              </a:rPr>
              <a:t>                                                             г) рубидий</a:t>
            </a:r>
          </a:p>
          <a:p>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4" end="4"/>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Заголовок 1"/>
          <p:cNvPicPr>
            <a:picLocks noGrp="1" noChangeArrowheads="1"/>
          </p:cNvPicPr>
          <p:nvPr>
            <p:ph type="title"/>
          </p:nvPr>
        </p:nvPicPr>
        <p:blipFill>
          <a:blip r:embed="rId2"/>
          <a:srcRect/>
          <a:stretch>
            <a:fillRect/>
          </a:stretch>
        </p:blipFill>
        <p:spPr>
          <a:xfrm>
            <a:off x="546100" y="704850"/>
            <a:ext cx="8128000" cy="1143000"/>
          </a:xfrm>
        </p:spPr>
      </p:pic>
      <p:pic>
        <p:nvPicPr>
          <p:cNvPr id="18435" name="Picture 4" descr="F:\logo.gif"/>
          <p:cNvPicPr>
            <a:picLocks noChangeAspect="1" noChangeArrowheads="1"/>
          </p:cNvPicPr>
          <p:nvPr/>
        </p:nvPicPr>
        <p:blipFill>
          <a:blip r:embed="rId3"/>
          <a:srcRect/>
          <a:stretch>
            <a:fillRect/>
          </a:stretch>
        </p:blipFill>
        <p:spPr bwMode="auto">
          <a:xfrm>
            <a:off x="1928813" y="2928938"/>
            <a:ext cx="4857750" cy="3357562"/>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000250"/>
            <a:ext cx="8686800" cy="4525963"/>
          </a:xfrm>
        </p:spPr>
        <p:txBody>
          <a:bodyPr/>
          <a:lstStyle/>
          <a:p>
            <a:pPr lvl="2">
              <a:buFont typeface="Wingdings 2" pitchFamily="18" charset="2"/>
              <a:buNone/>
            </a:pPr>
            <a:r>
              <a:rPr lang="ru-RU" sz="4400" smtClean="0">
                <a:solidFill>
                  <a:srgbClr val="002060"/>
                </a:solidFill>
                <a:latin typeface="Times New Roman" pitchFamily="18" charset="0"/>
                <a:cs typeface="Times New Roman" pitchFamily="18" charset="0"/>
              </a:rPr>
              <a:t>На внешнем энергетическом уровне атома кальция находится 20 электронов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071688"/>
            <a:ext cx="8686800" cy="4525962"/>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Ядро атома фосфора содержит    16 нейтронов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071688"/>
            <a:ext cx="8686800" cy="4525962"/>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Наивысшая валентность элемента  кислорода  равна шести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928813"/>
            <a:ext cx="8686800" cy="4525962"/>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Оксид алюминия обладает основным характером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1785938"/>
            <a:ext cx="8686800" cy="4811712"/>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Формула сернистой кислоты  Н</a:t>
            </a:r>
            <a:r>
              <a:rPr lang="ru-RU" sz="4400" baseline="-25000" smtClean="0">
                <a:solidFill>
                  <a:srgbClr val="002060"/>
                </a:solidFill>
                <a:latin typeface="Times New Roman" pitchFamily="18" charset="0"/>
                <a:cs typeface="Times New Roman" pitchFamily="18" charset="0"/>
              </a:rPr>
              <a:t>2</a:t>
            </a:r>
            <a:r>
              <a:rPr lang="en-US" sz="4400" smtClean="0">
                <a:solidFill>
                  <a:srgbClr val="002060"/>
                </a:solidFill>
                <a:latin typeface="Times New Roman" pitchFamily="18" charset="0"/>
                <a:cs typeface="Times New Roman" pitchFamily="18" charset="0"/>
              </a:rPr>
              <a:t>S</a:t>
            </a:r>
            <a:r>
              <a:rPr lang="ru-RU" sz="4400" smtClean="0">
                <a:solidFill>
                  <a:srgbClr val="002060"/>
                </a:solidFill>
                <a:latin typeface="Times New Roman" pitchFamily="18" charset="0"/>
                <a:cs typeface="Times New Roman" pitchFamily="18" charset="0"/>
              </a:rPr>
              <a:t>О</a:t>
            </a:r>
            <a:r>
              <a:rPr lang="ru-RU" sz="4400" baseline="-25000" smtClean="0">
                <a:solidFill>
                  <a:srgbClr val="002060"/>
                </a:solidFill>
                <a:latin typeface="Times New Roman" pitchFamily="18" charset="0"/>
                <a:cs typeface="Times New Roman" pitchFamily="18" charset="0"/>
              </a:rPr>
              <a:t>4 </a:t>
            </a:r>
            <a:endParaRPr lang="ru-RU" sz="4400" smtClean="0">
              <a:solidFill>
                <a:srgbClr val="002060"/>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4" descr="j0174012"/>
          <p:cNvPicPr>
            <a:picLocks noGrp="1" noChangeAspect="1" noChangeArrowheads="1" noCrop="1"/>
          </p:cNvPicPr>
          <p:nvPr>
            <p:ph idx="1"/>
          </p:nvPr>
        </p:nvPicPr>
        <p:blipFill>
          <a:blip r:embed="rId2"/>
          <a:srcRect/>
          <a:stretch>
            <a:fillRect/>
          </a:stretch>
        </p:blipFill>
        <p:spPr>
          <a:xfrm>
            <a:off x="4152900" y="3709988"/>
            <a:ext cx="838200" cy="838200"/>
          </a:xfrm>
        </p:spPr>
      </p:pic>
      <p:pic>
        <p:nvPicPr>
          <p:cNvPr id="5" name="Picture 53" descr="j0182805"/>
          <p:cNvPicPr>
            <a:picLocks noChangeAspect="1" noChangeArrowheads="1"/>
          </p:cNvPicPr>
          <p:nvPr/>
        </p:nvPicPr>
        <p:blipFill>
          <a:blip r:embed="rId3"/>
          <a:srcRect/>
          <a:stretch>
            <a:fillRect/>
          </a:stretch>
        </p:blipFill>
        <p:spPr bwMode="auto">
          <a:xfrm>
            <a:off x="642938" y="4429125"/>
            <a:ext cx="2571750" cy="185737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642938" y="1857375"/>
            <a:ext cx="2643187" cy="2071688"/>
          </a:xfrm>
          <a:prstGeom prst="rect">
            <a:avLst/>
          </a:prstGeom>
          <a:noFill/>
          <a:ln w="9525">
            <a:noFill/>
            <a:miter lim="800000"/>
            <a:headEnd/>
            <a:tailEnd/>
          </a:ln>
        </p:spPr>
      </p:pic>
      <p:pic>
        <p:nvPicPr>
          <p:cNvPr id="7" name="Picture 54" descr="j0321055"/>
          <p:cNvPicPr>
            <a:picLocks noChangeAspect="1" noChangeArrowheads="1"/>
          </p:cNvPicPr>
          <p:nvPr/>
        </p:nvPicPr>
        <p:blipFill>
          <a:blip r:embed="rId5"/>
          <a:srcRect/>
          <a:stretch>
            <a:fillRect/>
          </a:stretch>
        </p:blipFill>
        <p:spPr bwMode="auto">
          <a:xfrm>
            <a:off x="6500813" y="1714500"/>
            <a:ext cx="2000250" cy="2000250"/>
          </a:xfrm>
          <a:prstGeom prst="rect">
            <a:avLst/>
          </a:prstGeom>
          <a:noFill/>
          <a:ln w="9525">
            <a:noFill/>
            <a:miter lim="800000"/>
            <a:headEnd/>
            <a:tailEnd/>
          </a:ln>
        </p:spPr>
      </p:pic>
      <p:pic>
        <p:nvPicPr>
          <p:cNvPr id="1027" name="Picture 3"/>
          <p:cNvPicPr>
            <a:picLocks noChangeAspect="1" noChangeArrowheads="1"/>
          </p:cNvPicPr>
          <p:nvPr/>
        </p:nvPicPr>
        <p:blipFill>
          <a:blip r:embed="rId6"/>
          <a:srcRect/>
          <a:stretch>
            <a:fillRect/>
          </a:stretch>
        </p:blipFill>
        <p:spPr bwMode="auto">
          <a:xfrm>
            <a:off x="6429375" y="4286250"/>
            <a:ext cx="2214563" cy="2071688"/>
          </a:xfrm>
          <a:prstGeom prst="rect">
            <a:avLst/>
          </a:prstGeom>
          <a:noFill/>
          <a:ln w="9525">
            <a:noFill/>
            <a:miter lim="800000"/>
            <a:headEnd/>
            <a:tailEnd/>
          </a:ln>
        </p:spPr>
      </p:pic>
      <p:pic>
        <p:nvPicPr>
          <p:cNvPr id="6151" name="Прямоугольник 7"/>
          <p:cNvPicPr>
            <a:picLocks noChangeArrowheads="1"/>
          </p:cNvPicPr>
          <p:nvPr/>
        </p:nvPicPr>
        <p:blipFill>
          <a:blip r:embed="rId7"/>
          <a:srcRect/>
          <a:stretch>
            <a:fillRect/>
          </a:stretch>
        </p:blipFill>
        <p:spPr bwMode="auto">
          <a:xfrm>
            <a:off x="2352675" y="901700"/>
            <a:ext cx="5224463" cy="1274763"/>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par>
                                <p:cTn id="8" presetID="21"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1000"/>
                                        <p:tgtEl>
                                          <p:spTgt spid="7"/>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1000"/>
                                        <p:tgtEl>
                                          <p:spTgt spid="5"/>
                                        </p:tgtEl>
                                      </p:cBhvr>
                                    </p:animEffect>
                                  </p:childTnLst>
                                </p:cTn>
                              </p:par>
                              <p:par>
                                <p:cTn id="14" presetID="21" presetClass="entr" presetSubtype="4"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wheel(4)">
                                      <p:cBhvr>
                                        <p:cTn id="16"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1643063"/>
            <a:ext cx="8686800" cy="4525962"/>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Калий является щелочным металлом </a:t>
            </a:r>
          </a:p>
          <a:p>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Большинство металлов находятся в природе в самородном состоянии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Цинк и его соединения обладают амфотерным характером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857375"/>
            <a:ext cx="8686800" cy="4525963"/>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Фтор, хлор, бром принадлежат к семейству галогенов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3"/>
            <a:ext cx="8686800" cy="5018087"/>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Азотная кислота при взаимодействии с металлами выделяет водород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2000250"/>
            <a:ext cx="8686800" cy="4525963"/>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Железо может вытеснить из растворов солей такие металлы, как серебро и медь </a:t>
            </a:r>
          </a:p>
          <a:p>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000250"/>
            <a:ext cx="8686800" cy="4525963"/>
          </a:xfrm>
        </p:spPr>
        <p:txBody>
          <a:bodyPr/>
          <a:lstStyle/>
          <a:p>
            <a:pPr algn="ctr">
              <a:buFont typeface="Wingdings 2" pitchFamily="18" charset="2"/>
              <a:buNone/>
            </a:pPr>
            <a:r>
              <a:rPr lang="ru-RU" sz="4400" smtClean="0">
                <a:solidFill>
                  <a:srgbClr val="002060"/>
                </a:solidFill>
                <a:latin typeface="Times New Roman" pitchFamily="18" charset="0"/>
                <a:cs typeface="Times New Roman" pitchFamily="18" charset="0"/>
              </a:rPr>
              <a:t>Магний является щелочноземельным металлом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000" smtClean="0">
                <a:solidFill>
                  <a:srgbClr val="002060"/>
                </a:solidFill>
                <a:latin typeface="Times New Roman" pitchFamily="18" charset="0"/>
                <a:cs typeface="Times New Roman" pitchFamily="18" charset="0"/>
              </a:rPr>
              <a:t>Первый слог поется звонко, </a:t>
            </a:r>
          </a:p>
          <a:p>
            <a:pPr algn="ctr">
              <a:buFont typeface="Wingdings 2" pitchFamily="18" charset="2"/>
              <a:buNone/>
            </a:pPr>
            <a:r>
              <a:rPr lang="ru-RU" sz="4000" smtClean="0">
                <a:solidFill>
                  <a:srgbClr val="002060"/>
                </a:solidFill>
                <a:latin typeface="Times New Roman" pitchFamily="18" charset="0"/>
                <a:cs typeface="Times New Roman" pitchFamily="18" charset="0"/>
              </a:rPr>
              <a:t>Оркестру без него нельзя.</a:t>
            </a:r>
          </a:p>
          <a:p>
            <a:pPr algn="ctr">
              <a:buFont typeface="Wingdings 2" pitchFamily="18" charset="2"/>
              <a:buNone/>
            </a:pPr>
            <a:r>
              <a:rPr lang="ru-RU" sz="4000" smtClean="0">
                <a:solidFill>
                  <a:srgbClr val="002060"/>
                </a:solidFill>
                <a:latin typeface="Times New Roman" pitchFamily="18" charset="0"/>
                <a:cs typeface="Times New Roman" pitchFamily="18" charset="0"/>
              </a:rPr>
              <a:t>А слог второй уже привычно</a:t>
            </a:r>
          </a:p>
          <a:p>
            <a:pPr algn="ctr">
              <a:buFont typeface="Wingdings 2" pitchFamily="18" charset="2"/>
              <a:buNone/>
            </a:pPr>
            <a:r>
              <a:rPr lang="ru-RU" sz="4000" smtClean="0">
                <a:solidFill>
                  <a:srgbClr val="002060"/>
                </a:solidFill>
                <a:latin typeface="Times New Roman" pitchFamily="18" charset="0"/>
                <a:cs typeface="Times New Roman" pitchFamily="18" charset="0"/>
              </a:rPr>
              <a:t> На биржах покупаю я.</a:t>
            </a:r>
          </a:p>
          <a:p>
            <a:pPr algn="ctr">
              <a:buFont typeface="Wingdings 2" pitchFamily="18" charset="2"/>
              <a:buNone/>
            </a:pPr>
            <a:endParaRPr lang="ru-RU" sz="4000" smtClean="0">
              <a:solidFill>
                <a:srgbClr val="002060"/>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Заголовок 1"/>
          <p:cNvPicPr>
            <a:picLocks noGrp="1" noChangeArrowheads="1"/>
          </p:cNvPicPr>
          <p:nvPr>
            <p:ph type="title"/>
          </p:nvPr>
        </p:nvPicPr>
        <p:blipFill>
          <a:blip r:embed="rId2"/>
          <a:srcRect/>
          <a:stretch>
            <a:fillRect/>
          </a:stretch>
        </p:blipFill>
        <p:spPr>
          <a:xfrm>
            <a:off x="280988" y="49213"/>
            <a:ext cx="8313737" cy="1243012"/>
          </a:xfrm>
        </p:spPr>
      </p:pic>
      <p:pic>
        <p:nvPicPr>
          <p:cNvPr id="32771" name="Picture 10" descr="j0303428"/>
          <p:cNvPicPr>
            <a:picLocks noChangeAspect="1" noChangeArrowheads="1" noCrop="1"/>
          </p:cNvPicPr>
          <p:nvPr/>
        </p:nvPicPr>
        <p:blipFill>
          <a:blip r:embed="rId3"/>
          <a:srcRect/>
          <a:stretch>
            <a:fillRect/>
          </a:stretch>
        </p:blipFill>
        <p:spPr bwMode="auto">
          <a:xfrm>
            <a:off x="571500" y="1285875"/>
            <a:ext cx="2286000" cy="2071688"/>
          </a:xfrm>
          <a:prstGeom prst="rect">
            <a:avLst/>
          </a:prstGeom>
          <a:noFill/>
          <a:ln w="9525">
            <a:noFill/>
            <a:miter lim="800000"/>
            <a:headEnd/>
            <a:tailEnd/>
          </a:ln>
        </p:spPr>
      </p:pic>
      <p:pic>
        <p:nvPicPr>
          <p:cNvPr id="32772" name="Picture 7" descr="1"/>
          <p:cNvPicPr>
            <a:picLocks noChangeAspect="1" noChangeArrowheads="1"/>
          </p:cNvPicPr>
          <p:nvPr/>
        </p:nvPicPr>
        <p:blipFill>
          <a:blip r:embed="rId4">
            <a:clrChange>
              <a:clrFrom>
                <a:srgbClr val="EBFDE5"/>
              </a:clrFrom>
              <a:clrTo>
                <a:srgbClr val="EBFDE5">
                  <a:alpha val="0"/>
                </a:srgbClr>
              </a:clrTo>
            </a:clrChange>
          </a:blip>
          <a:srcRect/>
          <a:stretch>
            <a:fillRect/>
          </a:stretch>
        </p:blipFill>
        <p:spPr bwMode="auto">
          <a:xfrm>
            <a:off x="3214688" y="1643063"/>
            <a:ext cx="3786187" cy="3505200"/>
          </a:xfrm>
          <a:prstGeom prst="rect">
            <a:avLst/>
          </a:prstGeom>
          <a:noFill/>
          <a:ln w="9525">
            <a:noFill/>
            <a:miter lim="800000"/>
            <a:headEnd/>
            <a:tailEnd/>
          </a:ln>
        </p:spPr>
      </p:pic>
      <p:pic>
        <p:nvPicPr>
          <p:cNvPr id="32773" name="Picture 17" descr="j0254466"/>
          <p:cNvPicPr>
            <a:picLocks noChangeAspect="1" noChangeArrowheads="1" noCrop="1"/>
          </p:cNvPicPr>
          <p:nvPr/>
        </p:nvPicPr>
        <p:blipFill>
          <a:blip r:embed="rId5"/>
          <a:srcRect/>
          <a:stretch>
            <a:fillRect/>
          </a:stretch>
        </p:blipFill>
        <p:spPr bwMode="auto">
          <a:xfrm>
            <a:off x="7143750" y="4000500"/>
            <a:ext cx="1509713" cy="1673225"/>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000" b="1" u="sng" smtClean="0">
                <a:solidFill>
                  <a:srgbClr val="002060"/>
                </a:solidFill>
                <a:latin typeface="Times New Roman" pitchFamily="18" charset="0"/>
                <a:cs typeface="Times New Roman" pitchFamily="18" charset="0"/>
              </a:rPr>
              <a:t>Литературные источники</a:t>
            </a:r>
          </a:p>
          <a:p>
            <a:pPr algn="ctr">
              <a:buFont typeface="Wingdings 2" pitchFamily="18" charset="2"/>
              <a:buNone/>
            </a:pPr>
            <a:r>
              <a:rPr lang="ru-RU" sz="4000" smtClean="0">
                <a:solidFill>
                  <a:srgbClr val="002060"/>
                </a:solidFill>
                <a:latin typeface="Times New Roman" pitchFamily="18" charset="0"/>
                <a:cs typeface="Times New Roman" pitchFamily="18" charset="0"/>
              </a:rPr>
              <a:t>Всем известны куплеты Мефистофеля: «Люди гибнут за металл».</a:t>
            </a:r>
          </a:p>
          <a:p>
            <a:pPr algn="ctr">
              <a:buFont typeface="Wingdings 2" pitchFamily="18" charset="2"/>
              <a:buNone/>
            </a:pPr>
            <a:r>
              <a:rPr lang="ru-RU" sz="4000" smtClean="0">
                <a:solidFill>
                  <a:srgbClr val="002060"/>
                </a:solidFill>
                <a:latin typeface="Times New Roman" pitchFamily="18" charset="0"/>
                <a:cs typeface="Times New Roman" pitchFamily="18" charset="0"/>
              </a:rPr>
              <a:t> О каком металле идет речь? </a:t>
            </a:r>
          </a:p>
          <a:p>
            <a:endParaRPr lang="ru-RU" smtClean="0">
              <a:latin typeface="Times New Roman" pitchFamily="18" charset="0"/>
              <a:cs typeface="Times New Roman" pitchFamily="18" charset="0"/>
            </a:endParaRPr>
          </a:p>
        </p:txBody>
      </p:sp>
      <p:sp>
        <p:nvSpPr>
          <p:cNvPr id="4" name="Управляющая кнопка: возврат 3">
            <a:hlinkClick r:id="rId2" action="ppaction://hlinksldjump" highlightClick="1"/>
          </p:cNvPr>
          <p:cNvSpPr/>
          <p:nvPr/>
        </p:nvSpPr>
        <p:spPr>
          <a:xfrm>
            <a:off x="8501063" y="6357938"/>
            <a:ext cx="642937"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63" y="1785938"/>
            <a:ext cx="8401050" cy="4668837"/>
          </a:xfrm>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Недостаток этого элемента приводит к возникновению кариеса. </a:t>
            </a:r>
          </a:p>
          <a:p>
            <a:pPr algn="ctr">
              <a:buFont typeface="Wingdings 2" pitchFamily="18" charset="2"/>
              <a:buNone/>
            </a:pPr>
            <a:r>
              <a:rPr lang="ru-RU" smtClean="0">
                <a:solidFill>
                  <a:srgbClr val="002060"/>
                </a:solidFill>
                <a:latin typeface="Times New Roman" pitchFamily="18" charset="0"/>
                <a:cs typeface="Times New Roman" pitchFamily="18" charset="0"/>
              </a:rPr>
              <a:t>Речь идет об элементе</a:t>
            </a:r>
          </a:p>
          <a:p>
            <a:pPr algn="ctr">
              <a:buFont typeface="Wingdings 2" pitchFamily="18" charset="2"/>
              <a:buNone/>
            </a:pPr>
            <a:r>
              <a:rPr lang="ru-RU" smtClean="0">
                <a:solidFill>
                  <a:srgbClr val="002060"/>
                </a:solidFill>
                <a:latin typeface="Times New Roman" pitchFamily="18" charset="0"/>
                <a:cs typeface="Times New Roman" pitchFamily="18" charset="0"/>
              </a:rPr>
              <a:t> </a:t>
            </a:r>
          </a:p>
          <a:p>
            <a:pPr>
              <a:spcBef>
                <a:spcPct val="0"/>
              </a:spcBef>
              <a:buFont typeface="Wingdings 2" pitchFamily="18" charset="2"/>
              <a:buNone/>
            </a:pPr>
            <a:r>
              <a:rPr lang="ru-RU" smtClean="0">
                <a:solidFill>
                  <a:srgbClr val="002060"/>
                </a:solidFill>
                <a:latin typeface="Times New Roman" pitchFamily="18" charset="0"/>
                <a:cs typeface="Times New Roman" pitchFamily="18" charset="0"/>
              </a:rPr>
              <a:t>а) кальции  </a:t>
            </a:r>
          </a:p>
          <a:p>
            <a:pPr>
              <a:spcBef>
                <a:spcPct val="0"/>
              </a:spcBef>
              <a:buFont typeface="Wingdings 2" pitchFamily="18" charset="2"/>
              <a:buNone/>
            </a:pPr>
            <a:r>
              <a:rPr lang="ru-RU" smtClean="0">
                <a:solidFill>
                  <a:srgbClr val="002060"/>
                </a:solidFill>
                <a:latin typeface="Times New Roman" pitchFamily="18" charset="0"/>
                <a:cs typeface="Times New Roman" pitchFamily="18" charset="0"/>
              </a:rPr>
              <a:t>                       б) кислороде  </a:t>
            </a:r>
          </a:p>
          <a:p>
            <a:pPr>
              <a:spcBef>
                <a:spcPct val="0"/>
              </a:spcBef>
              <a:buFont typeface="Wingdings 2" pitchFamily="18" charset="2"/>
              <a:buNone/>
            </a:pPr>
            <a:r>
              <a:rPr lang="ru-RU" smtClean="0">
                <a:solidFill>
                  <a:srgbClr val="002060"/>
                </a:solidFill>
                <a:latin typeface="Times New Roman" pitchFamily="18" charset="0"/>
                <a:cs typeface="Times New Roman" pitchFamily="18" charset="0"/>
              </a:rPr>
              <a:t>						 в) фторе       </a:t>
            </a:r>
          </a:p>
          <a:p>
            <a:pPr>
              <a:spcBef>
                <a:spcPct val="0"/>
              </a:spcBef>
              <a:buFont typeface="Wingdings 2" pitchFamily="18" charset="2"/>
              <a:buNone/>
            </a:pPr>
            <a:r>
              <a:rPr lang="ru-RU" smtClean="0">
                <a:solidFill>
                  <a:srgbClr val="002060"/>
                </a:solidFill>
                <a:latin typeface="Times New Roman" pitchFamily="18" charset="0"/>
                <a:cs typeface="Times New Roman" pitchFamily="18" charset="0"/>
              </a:rPr>
              <a:t>                  				   г) углероде</a:t>
            </a:r>
          </a:p>
          <a:p>
            <a:endParaRPr lang="ru-RU" b="1" smtClean="0">
              <a:solidFill>
                <a:srgbClr val="7030A0"/>
              </a:solidFill>
              <a:latin typeface="Times New Roman" pitchFamily="18" charset="0"/>
              <a:cs typeface="Times New Roman" pitchFamily="18" charset="0"/>
            </a:endParaRPr>
          </a:p>
        </p:txBody>
      </p:sp>
      <p:sp>
        <p:nvSpPr>
          <p:cNvPr id="7171" name="Rectangle 1"/>
          <p:cNvSpPr>
            <a:spLocks noChangeArrowheads="1"/>
          </p:cNvSpPr>
          <p:nvPr/>
        </p:nvSpPr>
        <p:spPr bwMode="auto">
          <a:xfrm>
            <a:off x="0" y="0"/>
            <a:ext cx="230188" cy="307975"/>
          </a:xfrm>
          <a:prstGeom prst="rect">
            <a:avLst/>
          </a:prstGeom>
          <a:noFill/>
          <a:ln w="9525">
            <a:noFill/>
            <a:miter lim="800000"/>
            <a:headEnd/>
            <a:tailEnd/>
          </a:ln>
        </p:spPr>
        <p:txBody>
          <a:bodyPr wrap="none" anchor="ctr">
            <a:spAutoFit/>
          </a:bodyPr>
          <a:lstStyle/>
          <a:p>
            <a:pPr algn="just"/>
            <a:r>
              <a:rPr lang="ru-RU" sz="1400">
                <a:latin typeface="Times New Roman" pitchFamily="18" charset="0"/>
                <a:ea typeface="Calibri" pitchFamily="34" charset="0"/>
                <a:cs typeface="Times New Roman" pitchFamily="18" charset="0"/>
              </a:rPr>
              <a:t>.</a:t>
            </a:r>
            <a:endParaRPr lang="ru-RU">
              <a:ea typeface="Calibri" pitchFamily="34"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3">
                                            <p:txEl>
                                              <p:pRg st="5" end="5"/>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None/>
              <a:defRPr/>
            </a:pPr>
            <a:r>
              <a:rPr lang="ru-RU" sz="3900" dirty="0" smtClean="0">
                <a:solidFill>
                  <a:srgbClr val="002060"/>
                </a:solidFill>
                <a:latin typeface="Times New Roman" pitchFamily="18" charset="0"/>
                <a:cs typeface="Times New Roman" pitchFamily="18" charset="0"/>
              </a:rPr>
              <a:t>Вот что сказал об этом веществе А. </a:t>
            </a:r>
            <a:r>
              <a:rPr lang="ru-RU" sz="3900" dirty="0" err="1" smtClean="0">
                <a:solidFill>
                  <a:srgbClr val="002060"/>
                </a:solidFill>
                <a:latin typeface="Times New Roman" pitchFamily="18" charset="0"/>
                <a:cs typeface="Times New Roman" pitchFamily="18" charset="0"/>
              </a:rPr>
              <a:t>Сент</a:t>
            </a:r>
            <a:r>
              <a:rPr lang="ru-RU" sz="3900" dirty="0" smtClean="0">
                <a:solidFill>
                  <a:srgbClr val="002060"/>
                </a:solidFill>
                <a:latin typeface="Times New Roman" pitchFamily="18" charset="0"/>
                <a:cs typeface="Times New Roman" pitchFamily="18" charset="0"/>
              </a:rPr>
              <a:t> - </a:t>
            </a:r>
            <a:r>
              <a:rPr lang="ru-RU" sz="3900" dirty="0" err="1" smtClean="0">
                <a:solidFill>
                  <a:srgbClr val="002060"/>
                </a:solidFill>
                <a:latin typeface="Times New Roman" pitchFamily="18" charset="0"/>
                <a:cs typeface="Times New Roman" pitchFamily="18" charset="0"/>
              </a:rPr>
              <a:t>Экзюпери</a:t>
            </a:r>
            <a:r>
              <a:rPr lang="ru-RU" sz="3900" dirty="0" smtClean="0">
                <a:solidFill>
                  <a:srgbClr val="002060"/>
                </a:solidFill>
                <a:latin typeface="Times New Roman" pitchFamily="18" charset="0"/>
                <a:cs typeface="Times New Roman" pitchFamily="18" charset="0"/>
              </a:rPr>
              <a:t>: «У тебя нет ни запаха, ни вкуса, ни цвета, тебя невозможно описать, тобою наслаждаются, не ведая, что ты такое. Нельзя сказать, что ты необходима для жизни: ты – сама жизнь!» О каком веществе писал французский писатель?</a:t>
            </a:r>
          </a:p>
          <a:p>
            <a:pPr marL="274320" indent="-274320" fontAlgn="auto">
              <a:spcAft>
                <a:spcPts val="0"/>
              </a:spcAft>
              <a:buClr>
                <a:schemeClr val="accent3"/>
              </a:buClr>
              <a:buFont typeface="Wingdings 2"/>
              <a:buChar char=""/>
              <a:defRPr/>
            </a:pPr>
            <a:endParaRPr lang="ru-RU" dirty="0"/>
          </a:p>
        </p:txBody>
      </p:sp>
      <p:sp>
        <p:nvSpPr>
          <p:cNvPr id="7" name="Управляющая кнопка: возврат 6">
            <a:hlinkClick r:id="rId2" action="ppaction://hlinksldjump" highlightClick="1"/>
          </p:cNvPr>
          <p:cNvSpPr/>
          <p:nvPr/>
        </p:nvSpPr>
        <p:spPr>
          <a:xfrm>
            <a:off x="8429625" y="6286500"/>
            <a:ext cx="714375"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000" smtClean="0">
                <a:solidFill>
                  <a:srgbClr val="002060"/>
                </a:solidFill>
                <a:latin typeface="Times New Roman" pitchFamily="18" charset="0"/>
                <a:cs typeface="Times New Roman" pitchFamily="18" charset="0"/>
              </a:rPr>
              <a:t>О добыче этого металла В.В.Маяковский писал:</a:t>
            </a:r>
          </a:p>
          <a:p>
            <a:pPr algn="ctr">
              <a:buFont typeface="Wingdings 2" pitchFamily="18" charset="2"/>
              <a:buNone/>
            </a:pPr>
            <a:r>
              <a:rPr lang="ru-RU" sz="4000" smtClean="0">
                <a:solidFill>
                  <a:srgbClr val="002060"/>
                </a:solidFill>
                <a:latin typeface="Times New Roman" pitchFamily="18" charset="0"/>
                <a:cs typeface="Times New Roman" pitchFamily="18" charset="0"/>
              </a:rPr>
              <a:t> «В грамм добыча, в год труды». Получение какого элемента описано поэтом? </a:t>
            </a:r>
          </a:p>
          <a:p>
            <a:endParaRPr lang="ru-RU" smtClean="0"/>
          </a:p>
        </p:txBody>
      </p:sp>
      <p:sp>
        <p:nvSpPr>
          <p:cNvPr id="4" name="Управляющая кнопка: возврат 3">
            <a:hlinkClick r:id="rId2" action="ppaction://hlinksldjump" highlightClick="1"/>
          </p:cNvPr>
          <p:cNvSpPr/>
          <p:nvPr/>
        </p:nvSpPr>
        <p:spPr>
          <a:xfrm>
            <a:off x="8501063" y="6215063"/>
            <a:ext cx="642937" cy="6429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marL="274320" indent="-274320" algn="ctr" fontAlgn="auto">
              <a:spcAft>
                <a:spcPts val="0"/>
              </a:spcAft>
              <a:buClr>
                <a:schemeClr val="accent3"/>
              </a:buClr>
              <a:buFont typeface="Wingdings 2"/>
              <a:buNone/>
              <a:defRPr/>
            </a:pPr>
            <a:r>
              <a:rPr lang="ru-RU" sz="4000" dirty="0" smtClean="0">
                <a:solidFill>
                  <a:srgbClr val="002060"/>
                </a:solidFill>
                <a:latin typeface="Times New Roman" pitchFamily="18" charset="0"/>
                <a:cs typeface="Times New Roman" pitchFamily="18" charset="0"/>
              </a:rPr>
              <a:t>А.С. Пушкин написал стихотворение «Злато и булат».</a:t>
            </a:r>
          </a:p>
          <a:p>
            <a:pPr marL="274320" indent="-274320" algn="ctr" fontAlgn="auto">
              <a:spcAft>
                <a:spcPts val="0"/>
              </a:spcAft>
              <a:buClr>
                <a:schemeClr val="accent3"/>
              </a:buClr>
              <a:buFont typeface="Wingdings 2"/>
              <a:buNone/>
              <a:defRPr/>
            </a:pPr>
            <a:r>
              <a:rPr lang="ru-RU" sz="4000" dirty="0" smtClean="0">
                <a:solidFill>
                  <a:srgbClr val="002060"/>
                </a:solidFill>
                <a:latin typeface="Times New Roman" pitchFamily="18" charset="0"/>
                <a:cs typeface="Times New Roman" pitchFamily="18" charset="0"/>
              </a:rPr>
              <a:t>- Все мое,  - сказало злато.</a:t>
            </a:r>
          </a:p>
          <a:p>
            <a:pPr marL="274320" indent="-274320" algn="ctr" fontAlgn="auto">
              <a:spcAft>
                <a:spcPts val="0"/>
              </a:spcAft>
              <a:buClr>
                <a:schemeClr val="accent3"/>
              </a:buClr>
              <a:buFont typeface="Wingdings 2"/>
              <a:buNone/>
              <a:defRPr/>
            </a:pPr>
            <a:r>
              <a:rPr lang="ru-RU" sz="4000" dirty="0" smtClean="0">
                <a:solidFill>
                  <a:srgbClr val="002060"/>
                </a:solidFill>
                <a:latin typeface="Times New Roman" pitchFamily="18" charset="0"/>
                <a:cs typeface="Times New Roman" pitchFamily="18" charset="0"/>
              </a:rPr>
              <a:t>- Все мое, - сказал булат.</a:t>
            </a:r>
          </a:p>
          <a:p>
            <a:pPr marL="274320" indent="-274320" algn="ctr" fontAlgn="auto">
              <a:spcAft>
                <a:spcPts val="0"/>
              </a:spcAft>
              <a:buClr>
                <a:schemeClr val="accent3"/>
              </a:buClr>
              <a:buFont typeface="Wingdings 2"/>
              <a:buNone/>
              <a:defRPr/>
            </a:pPr>
            <a:r>
              <a:rPr lang="ru-RU" sz="4000" dirty="0" smtClean="0">
                <a:solidFill>
                  <a:srgbClr val="002060"/>
                </a:solidFill>
                <a:latin typeface="Times New Roman" pitchFamily="18" charset="0"/>
                <a:cs typeface="Times New Roman" pitchFamily="18" charset="0"/>
              </a:rPr>
              <a:t>       - Все куплю, - сказало злато…</a:t>
            </a:r>
          </a:p>
          <a:p>
            <a:pPr marL="274320" indent="-274320" algn="ctr" fontAlgn="auto">
              <a:spcAft>
                <a:spcPts val="0"/>
              </a:spcAft>
              <a:buClr>
                <a:schemeClr val="accent3"/>
              </a:buClr>
              <a:buFont typeface="Wingdings 2"/>
              <a:buNone/>
              <a:defRPr/>
            </a:pPr>
            <a:r>
              <a:rPr lang="ru-RU" sz="4000" dirty="0" smtClean="0">
                <a:solidFill>
                  <a:srgbClr val="002060"/>
                </a:solidFill>
                <a:latin typeface="Times New Roman" pitchFamily="18" charset="0"/>
                <a:cs typeface="Times New Roman" pitchFamily="18" charset="0"/>
              </a:rPr>
              <a:t>Какой фразой, по мнению поэта, ответил булат? </a:t>
            </a:r>
          </a:p>
          <a:p>
            <a:pPr marL="274320" indent="-274320" fontAlgn="auto">
              <a:spcAft>
                <a:spcPts val="0"/>
              </a:spcAft>
              <a:buClr>
                <a:schemeClr val="accent3"/>
              </a:buClr>
              <a:buFont typeface="Wingdings 2"/>
              <a:buChar char=""/>
              <a:defRPr/>
            </a:pPr>
            <a:endParaRPr lang="ru-RU" dirty="0"/>
          </a:p>
        </p:txBody>
      </p:sp>
      <p:sp>
        <p:nvSpPr>
          <p:cNvPr id="4" name="Управляющая кнопка: возврат 3">
            <a:hlinkClick r:id="rId2" action="ppaction://hlinksldjump" highlightClick="1"/>
          </p:cNvPr>
          <p:cNvSpPr/>
          <p:nvPr/>
        </p:nvSpPr>
        <p:spPr>
          <a:xfrm>
            <a:off x="8572500" y="6357938"/>
            <a:ext cx="571500"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par>
                          <p:cTn id="20" fill="hold">
                            <p:stCondLst>
                              <p:cond delay="8000"/>
                            </p:stCondLst>
                            <p:childTnLst>
                              <p:par>
                                <p:cTn id="21" presetID="8" presetClass="entr" presetSubtype="16"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None/>
              <a:defRPr/>
            </a:pPr>
            <a:r>
              <a:rPr lang="ru-RU" sz="4000" dirty="0" smtClean="0">
                <a:solidFill>
                  <a:srgbClr val="002060"/>
                </a:solidFill>
                <a:latin typeface="Times New Roman" pitchFamily="18" charset="0"/>
                <a:cs typeface="Times New Roman" pitchFamily="18" charset="0"/>
              </a:rPr>
              <a:t>В поэме Н.В.Гоголя «Мертвые души» так описан первый день пребывания  Чичикова в городе </a:t>
            </a:r>
            <a:r>
              <a:rPr lang="en-US" sz="4000" dirty="0" smtClean="0">
                <a:solidFill>
                  <a:srgbClr val="002060"/>
                </a:solidFill>
                <a:latin typeface="Times New Roman" pitchFamily="18" charset="0"/>
                <a:cs typeface="Times New Roman" pitchFamily="18" charset="0"/>
              </a:rPr>
              <a:t>N</a:t>
            </a:r>
            <a:r>
              <a:rPr lang="ru-RU" sz="4000" dirty="0" smtClean="0">
                <a:solidFill>
                  <a:srgbClr val="002060"/>
                </a:solidFill>
                <a:latin typeface="Times New Roman" pitchFamily="18" charset="0"/>
                <a:cs typeface="Times New Roman" pitchFamily="18" charset="0"/>
              </a:rPr>
              <a:t>:     «День, кажется, был завершен порцией холодной телятины и бутылкой кислых щей». А что такое кислые щи и почему их подали Чичикову в бутылке? </a:t>
            </a:r>
          </a:p>
          <a:p>
            <a:pPr marL="274320" indent="-274320" fontAlgn="auto">
              <a:spcAft>
                <a:spcPts val="0"/>
              </a:spcAft>
              <a:buClr>
                <a:schemeClr val="accent3"/>
              </a:buClr>
              <a:buFont typeface="Wingdings 2"/>
              <a:buChar char=""/>
              <a:defRPr/>
            </a:pPr>
            <a:endParaRPr lang="ru-RU" dirty="0"/>
          </a:p>
        </p:txBody>
      </p:sp>
      <p:sp>
        <p:nvSpPr>
          <p:cNvPr id="4" name="Управляющая кнопка: возврат 3">
            <a:hlinkClick r:id="rId2" action="ppaction://hlinksldjump" highlightClick="1"/>
          </p:cNvPr>
          <p:cNvSpPr/>
          <p:nvPr/>
        </p:nvSpPr>
        <p:spPr>
          <a:xfrm>
            <a:off x="8572500" y="6286500"/>
            <a:ext cx="571500"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b="1" u="sng" smtClean="0"/>
              <a:t>Невероятно, но факт</a:t>
            </a:r>
          </a:p>
          <a:p>
            <a:pPr>
              <a:buFont typeface="Wingdings 2" pitchFamily="18" charset="2"/>
              <a:buNone/>
            </a:pPr>
            <a:r>
              <a:rPr lang="ru-RU" smtClean="0"/>
              <a:t> </a:t>
            </a:r>
            <a:r>
              <a:rPr lang="ru-RU" sz="4000" smtClean="0">
                <a:solidFill>
                  <a:srgbClr val="002060"/>
                </a:solidFill>
                <a:latin typeface="Times New Roman" pitchFamily="18" charset="0"/>
                <a:cs typeface="Times New Roman" pitchFamily="18" charset="0"/>
              </a:rPr>
              <a:t>По преданию, египетская царица Клеопатра выпила во время пира кубок уксуса с растворенной в нем жемчужиной. Какую химическую формулу имеет природный жемчуг, впрочем, как  и мрамор, коралл? </a:t>
            </a:r>
          </a:p>
          <a:p>
            <a:endParaRPr lang="ru-RU" smtClean="0"/>
          </a:p>
        </p:txBody>
      </p:sp>
      <p:sp>
        <p:nvSpPr>
          <p:cNvPr id="4" name="Управляющая кнопка: возврат 3">
            <a:hlinkClick r:id="rId2" action="ppaction://hlinksldjump" highlightClick="1"/>
          </p:cNvPr>
          <p:cNvSpPr/>
          <p:nvPr/>
        </p:nvSpPr>
        <p:spPr>
          <a:xfrm>
            <a:off x="8643938" y="6357938"/>
            <a:ext cx="500062"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marL="274320" indent="-274320" algn="ctr" fontAlgn="auto">
              <a:spcAft>
                <a:spcPts val="0"/>
              </a:spcAft>
              <a:buClr>
                <a:schemeClr val="accent3"/>
              </a:buClr>
              <a:buFont typeface="Wingdings 2" pitchFamily="18" charset="2"/>
              <a:buNone/>
              <a:defRPr/>
            </a:pPr>
            <a:r>
              <a:rPr lang="ru-RU" sz="4000" smtClean="0">
                <a:solidFill>
                  <a:srgbClr val="002060"/>
                </a:solidFill>
                <a:latin typeface="Times New Roman" pitchFamily="18" charset="0"/>
                <a:cs typeface="Times New Roman" pitchFamily="18" charset="0"/>
              </a:rPr>
              <a:t>Как ни парадоксально, но в Бразилии, стране тропических фруктов, гораздо  экономичнее заливать в бак автомобилей не бензин, а это вещество.</a:t>
            </a:r>
          </a:p>
          <a:p>
            <a:pPr marL="274320" indent="-274320" algn="ctr" fontAlgn="auto">
              <a:spcAft>
                <a:spcPts val="0"/>
              </a:spcAft>
              <a:buClr>
                <a:schemeClr val="accent3"/>
              </a:buClr>
              <a:buFont typeface="Wingdings 2" pitchFamily="18" charset="2"/>
              <a:buNone/>
              <a:defRPr/>
            </a:pPr>
            <a:r>
              <a:rPr lang="ru-RU" sz="4000" smtClean="0">
                <a:solidFill>
                  <a:srgbClr val="002060"/>
                </a:solidFill>
                <a:latin typeface="Times New Roman" pitchFamily="18" charset="0"/>
                <a:cs typeface="Times New Roman" pitchFamily="18" charset="0"/>
              </a:rPr>
              <a:t> Какое вещество выступает в роли топлива? </a:t>
            </a:r>
          </a:p>
          <a:p>
            <a:pPr marL="274320" indent="-274320" fontAlgn="auto">
              <a:spcAft>
                <a:spcPts val="0"/>
              </a:spcAft>
              <a:buClr>
                <a:schemeClr val="accent3"/>
              </a:buClr>
              <a:buFont typeface="Wingdings 2"/>
              <a:buChar char=""/>
              <a:defRPr/>
            </a:pPr>
            <a:endParaRPr lang="ru-RU" smtClean="0"/>
          </a:p>
        </p:txBody>
      </p:sp>
      <p:sp>
        <p:nvSpPr>
          <p:cNvPr id="4" name="Управляющая кнопка: возврат 3">
            <a:hlinkClick r:id="rId2" action="ppaction://hlinksldjump" highlightClick="1"/>
          </p:cNvPr>
          <p:cNvSpPr/>
          <p:nvPr/>
        </p:nvSpPr>
        <p:spPr>
          <a:xfrm>
            <a:off x="8572500" y="6286500"/>
            <a:ext cx="571500"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000" smtClean="0">
                <a:solidFill>
                  <a:srgbClr val="002060"/>
                </a:solidFill>
                <a:latin typeface="Times New Roman" pitchFamily="18" charset="0"/>
                <a:cs typeface="Times New Roman" pitchFamily="18" charset="0"/>
              </a:rPr>
              <a:t>Известные строки из песни В.С.Высоцкого: «Купола в России кроют чистым золотом, чтобы чаще Господь замечал». </a:t>
            </a:r>
          </a:p>
          <a:p>
            <a:pPr algn="ctr">
              <a:buFont typeface="Wingdings 2" pitchFamily="18" charset="2"/>
              <a:buNone/>
            </a:pPr>
            <a:r>
              <a:rPr lang="ru-RU" sz="4000" smtClean="0">
                <a:solidFill>
                  <a:srgbClr val="002060"/>
                </a:solidFill>
                <a:latin typeface="Times New Roman" pitchFamily="18" charset="0"/>
                <a:cs typeface="Times New Roman" pitchFamily="18" charset="0"/>
              </a:rPr>
              <a:t> Верно ли это утверждение?   </a:t>
            </a:r>
          </a:p>
          <a:p>
            <a:endParaRPr lang="ru-RU" smtClean="0"/>
          </a:p>
        </p:txBody>
      </p:sp>
      <p:sp>
        <p:nvSpPr>
          <p:cNvPr id="4" name="Управляющая кнопка: возврат 3">
            <a:hlinkClick r:id="rId2" action="ppaction://hlinksldjump" highlightClick="1"/>
          </p:cNvPr>
          <p:cNvSpPr/>
          <p:nvPr/>
        </p:nvSpPr>
        <p:spPr>
          <a:xfrm>
            <a:off x="8643938" y="6357938"/>
            <a:ext cx="500062"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1285875"/>
            <a:ext cx="8686800" cy="4525963"/>
          </a:xfrm>
        </p:spPr>
        <p:txBody>
          <a:bodyPr>
            <a:normAutofit fontScale="85000" lnSpcReduction="20000"/>
          </a:bodyPr>
          <a:lstStyle/>
          <a:p>
            <a:pPr marL="274320" indent="-274320" algn="ctr" fontAlgn="auto">
              <a:spcAft>
                <a:spcPts val="0"/>
              </a:spcAft>
              <a:buClr>
                <a:schemeClr val="accent3"/>
              </a:buClr>
              <a:buFont typeface="Wingdings 2"/>
              <a:buNone/>
              <a:defRPr/>
            </a:pPr>
            <a:r>
              <a:rPr lang="ru-RU" sz="4000" dirty="0" smtClean="0">
                <a:solidFill>
                  <a:srgbClr val="002060"/>
                </a:solidFill>
                <a:latin typeface="Times New Roman" pitchFamily="18" charset="0"/>
                <a:cs typeface="Times New Roman" pitchFamily="18" charset="0"/>
              </a:rPr>
              <a:t>В1855 году на Всемирной парижской выставке всеобщее внимание привлекли 12 брусочков серебристо – серого металла. Он был мягкий и легкоплавкий, похожий на серебро, но гораздо более легкий. В те времена он стоил так дорого, что шел только на ювелирные украшения. Удивительнее всего было то, что этот металл добывали из простой глины. Назовите металл  </a:t>
            </a:r>
          </a:p>
          <a:p>
            <a:pPr marL="274320" indent="-274320" fontAlgn="auto">
              <a:spcAft>
                <a:spcPts val="0"/>
              </a:spcAft>
              <a:buClr>
                <a:schemeClr val="accent3"/>
              </a:buClr>
              <a:buFont typeface="Wingdings 2"/>
              <a:buChar char=""/>
              <a:defRPr/>
            </a:pPr>
            <a:endParaRPr lang="ru-RU" dirty="0"/>
          </a:p>
        </p:txBody>
      </p:sp>
      <p:sp>
        <p:nvSpPr>
          <p:cNvPr id="4" name="Управляющая кнопка: возврат 3">
            <a:hlinkClick r:id="rId2" action="ppaction://hlinksldjump" highlightClick="1"/>
          </p:cNvPr>
          <p:cNvSpPr/>
          <p:nvPr/>
        </p:nvSpPr>
        <p:spPr>
          <a:xfrm>
            <a:off x="8572500" y="6357938"/>
            <a:ext cx="571500"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pPr marL="274320" indent="-274320" algn="ctr" fontAlgn="auto">
              <a:spcAft>
                <a:spcPts val="0"/>
              </a:spcAft>
              <a:buClr>
                <a:schemeClr val="accent3"/>
              </a:buClr>
              <a:buFont typeface="Wingdings 2"/>
              <a:buNone/>
              <a:defRPr/>
            </a:pPr>
            <a:r>
              <a:rPr lang="ru-RU" sz="3500" dirty="0" smtClean="0">
                <a:solidFill>
                  <a:srgbClr val="002060"/>
                </a:solidFill>
                <a:latin typeface="Times New Roman" pitchFamily="18" charset="0"/>
                <a:cs typeface="Times New Roman" pitchFamily="18" charset="0"/>
              </a:rPr>
              <a:t>Несколько веков назад у ирландцев был обычай зарывать в землю большие деревянные бочки с маслом. Масло </a:t>
            </a:r>
            <a:r>
              <a:rPr lang="ru-RU" sz="3500" dirty="0" err="1" smtClean="0">
                <a:solidFill>
                  <a:srgbClr val="002060"/>
                </a:solidFill>
                <a:latin typeface="Times New Roman" pitchFamily="18" charset="0"/>
                <a:cs typeface="Times New Roman" pitchFamily="18" charset="0"/>
              </a:rPr>
              <a:t>прогоркало</a:t>
            </a:r>
            <a:r>
              <a:rPr lang="ru-RU" sz="3500" dirty="0" smtClean="0">
                <a:solidFill>
                  <a:srgbClr val="002060"/>
                </a:solidFill>
                <a:latin typeface="Times New Roman" pitchFamily="18" charset="0"/>
                <a:cs typeface="Times New Roman" pitchFamily="18" charset="0"/>
              </a:rPr>
              <a:t>, масляную кислоту и другие летучие или жидкие вещества </a:t>
            </a:r>
            <a:r>
              <a:rPr lang="ru-RU" sz="3500" dirty="0" err="1" smtClean="0">
                <a:solidFill>
                  <a:srgbClr val="002060"/>
                </a:solidFill>
                <a:latin typeface="Times New Roman" pitchFamily="18" charset="0"/>
                <a:cs typeface="Times New Roman" pitchFamily="18" charset="0"/>
              </a:rPr>
              <a:t>отщелачивали</a:t>
            </a:r>
            <a:r>
              <a:rPr lang="ru-RU" sz="3500" dirty="0" smtClean="0">
                <a:solidFill>
                  <a:srgbClr val="002060"/>
                </a:solidFill>
                <a:latin typeface="Times New Roman" pitchFamily="18" charset="0"/>
                <a:cs typeface="Times New Roman" pitchFamily="18" charset="0"/>
              </a:rPr>
              <a:t> или испаряли, а твердый остаток использовали как пищевой продукт. Бочки, закопанные в 11 -12 веках, найдены в наше время и оказалось, что продукт пригоден к употреблению.</a:t>
            </a:r>
          </a:p>
          <a:p>
            <a:pPr marL="274320" indent="-274320" algn="ctr" fontAlgn="auto">
              <a:spcAft>
                <a:spcPts val="0"/>
              </a:spcAft>
              <a:buClr>
                <a:schemeClr val="accent3"/>
              </a:buClr>
              <a:buFont typeface="Wingdings 2"/>
              <a:buNone/>
              <a:defRPr/>
            </a:pPr>
            <a:r>
              <a:rPr lang="ru-RU" sz="3500" dirty="0" smtClean="0">
                <a:solidFill>
                  <a:srgbClr val="002060"/>
                </a:solidFill>
                <a:latin typeface="Times New Roman" pitchFamily="18" charset="0"/>
                <a:cs typeface="Times New Roman" pitchFamily="18" charset="0"/>
              </a:rPr>
              <a:t> Какой продукт ирландцы получали столь необычным способом? </a:t>
            </a:r>
          </a:p>
          <a:p>
            <a:pPr marL="274320" indent="-274320" fontAlgn="auto">
              <a:spcAft>
                <a:spcPts val="0"/>
              </a:spcAft>
              <a:buClr>
                <a:schemeClr val="accent3"/>
              </a:buClr>
              <a:buFont typeface="Wingdings 2"/>
              <a:buChar char=""/>
              <a:defRPr/>
            </a:pPr>
            <a:endParaRPr lang="ru-RU" dirty="0"/>
          </a:p>
        </p:txBody>
      </p:sp>
      <p:sp>
        <p:nvSpPr>
          <p:cNvPr id="4" name="Управляющая кнопка: возврат 3">
            <a:hlinkClick r:id="rId2" action="ppaction://hlinksldjump" highlightClick="1"/>
          </p:cNvPr>
          <p:cNvSpPr/>
          <p:nvPr/>
        </p:nvSpPr>
        <p:spPr>
          <a:xfrm>
            <a:off x="8572500" y="6286500"/>
            <a:ext cx="571500"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000" smtClean="0">
                <a:solidFill>
                  <a:srgbClr val="002060"/>
                </a:solidFill>
                <a:latin typeface="Times New Roman" pitchFamily="18" charset="0"/>
                <a:cs typeface="Times New Roman" pitchFamily="18" charset="0"/>
              </a:rPr>
              <a:t> </a:t>
            </a:r>
            <a:r>
              <a:rPr lang="ru-RU" sz="4000" b="1" u="sng" smtClean="0">
                <a:solidFill>
                  <a:srgbClr val="002060"/>
                </a:solidFill>
                <a:latin typeface="Times New Roman" pitchFamily="18" charset="0"/>
                <a:cs typeface="Times New Roman" pitchFamily="18" charset="0"/>
              </a:rPr>
              <a:t>Происхождение названий</a:t>
            </a:r>
          </a:p>
          <a:p>
            <a:pPr algn="ctr">
              <a:buFont typeface="Wingdings 2" pitchFamily="18" charset="2"/>
              <a:buNone/>
            </a:pPr>
            <a:r>
              <a:rPr lang="ru-RU" sz="4000" smtClean="0">
                <a:solidFill>
                  <a:srgbClr val="002060"/>
                </a:solidFill>
                <a:latin typeface="Times New Roman" pitchFamily="18" charset="0"/>
                <a:cs typeface="Times New Roman" pitchFamily="18" charset="0"/>
              </a:rPr>
              <a:t>В переводе с шумерского языка название этого металла означает «капнувший с неба, небесный». </a:t>
            </a:r>
          </a:p>
          <a:p>
            <a:pPr algn="ctr">
              <a:buFont typeface="Wingdings 2" pitchFamily="18" charset="2"/>
              <a:buNone/>
            </a:pPr>
            <a:r>
              <a:rPr lang="ru-RU" sz="4000" smtClean="0">
                <a:solidFill>
                  <a:srgbClr val="002060"/>
                </a:solidFill>
                <a:latin typeface="Times New Roman" pitchFamily="18" charset="0"/>
                <a:cs typeface="Times New Roman" pitchFamily="18" charset="0"/>
              </a:rPr>
              <a:t>О каком металле идет речь? </a:t>
            </a:r>
          </a:p>
          <a:p>
            <a:endParaRPr lang="ru-RU" smtClean="0"/>
          </a:p>
        </p:txBody>
      </p:sp>
      <p:sp>
        <p:nvSpPr>
          <p:cNvPr id="4" name="Управляющая кнопка: возврат 3">
            <a:hlinkClick r:id="rId2" action="ppaction://hlinksldjump" highlightClick="1"/>
          </p:cNvPr>
          <p:cNvSpPr/>
          <p:nvPr/>
        </p:nvSpPr>
        <p:spPr>
          <a:xfrm>
            <a:off x="8572500" y="6429375"/>
            <a:ext cx="571500" cy="4286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 Английский химик Р.Бойль обнаружил, что при действии на лишайник кислотами тот краснеет, а при действии щелочи – синеет. Так был открыт индикатор </a:t>
            </a:r>
          </a:p>
          <a:p>
            <a:pPr>
              <a:buFont typeface="Wingdings 2" pitchFamily="18" charset="2"/>
              <a:buChar char=""/>
            </a:pPr>
            <a:endParaRPr lang="ru-RU" smtClean="0">
              <a:solidFill>
                <a:srgbClr val="002060"/>
              </a:solidFill>
              <a:latin typeface="Times New Roman" pitchFamily="18" charset="0"/>
              <a:cs typeface="Times New Roman" pitchFamily="18" charset="0"/>
            </a:endParaRPr>
          </a:p>
          <a:p>
            <a:pPr>
              <a:buFont typeface="Wingdings 2" pitchFamily="18" charset="2"/>
              <a:buNone/>
            </a:pPr>
            <a:r>
              <a:rPr lang="ru-RU" smtClean="0">
                <a:solidFill>
                  <a:srgbClr val="002060"/>
                </a:solidFill>
                <a:latin typeface="Times New Roman" pitchFamily="18" charset="0"/>
                <a:cs typeface="Times New Roman" pitchFamily="18" charset="0"/>
              </a:rPr>
              <a:t>а) метилоранж </a:t>
            </a:r>
          </a:p>
          <a:p>
            <a:pPr>
              <a:buFont typeface="Wingdings 2" pitchFamily="18" charset="2"/>
              <a:buNone/>
            </a:pPr>
            <a:r>
              <a:rPr lang="ru-RU" smtClean="0">
                <a:solidFill>
                  <a:srgbClr val="002060"/>
                </a:solidFill>
                <a:latin typeface="Times New Roman" pitchFamily="18" charset="0"/>
                <a:cs typeface="Times New Roman" pitchFamily="18" charset="0"/>
              </a:rPr>
              <a:t>                       б) лакмус </a:t>
            </a:r>
          </a:p>
          <a:p>
            <a:pPr>
              <a:buFont typeface="Wingdings 2" pitchFamily="18" charset="2"/>
              <a:buNone/>
            </a:pPr>
            <a:r>
              <a:rPr lang="ru-RU" smtClean="0">
                <a:solidFill>
                  <a:srgbClr val="002060"/>
                </a:solidFill>
                <a:latin typeface="Times New Roman" pitchFamily="18" charset="0"/>
                <a:cs typeface="Times New Roman" pitchFamily="18" charset="0"/>
              </a:rPr>
              <a:t> 	 	 	  	 	  в) фенолфталеин</a:t>
            </a:r>
          </a:p>
          <a:p>
            <a:pPr>
              <a:buFont typeface="Wingdings 2" pitchFamily="18" charset="2"/>
              <a:buNone/>
            </a:pPr>
            <a:r>
              <a:rPr lang="ru-RU" smtClean="0">
                <a:solidFill>
                  <a:srgbClr val="002060"/>
                </a:solidFill>
                <a:latin typeface="Times New Roman" pitchFamily="18" charset="0"/>
                <a:cs typeface="Times New Roman" pitchFamily="18" charset="0"/>
              </a:rPr>
              <a:t>                                                          г) универсальный</a:t>
            </a:r>
          </a:p>
          <a:p>
            <a:pPr>
              <a:buFont typeface="Wingdings 2" pitchFamily="18" charset="2"/>
              <a:buChar char=""/>
            </a:pPr>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3" end="3"/>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4000" smtClean="0">
                <a:solidFill>
                  <a:srgbClr val="002060"/>
                </a:solidFill>
                <a:latin typeface="Times New Roman" pitchFamily="18" charset="0"/>
                <a:cs typeface="Times New Roman" pitchFamily="18" charset="0"/>
              </a:rPr>
              <a:t>Название этого элемента в переводе означает «скрытый, тайный». Назовите элемент. </a:t>
            </a:r>
          </a:p>
          <a:p>
            <a:pPr algn="ctr">
              <a:buFont typeface="Wingdings 2" pitchFamily="18" charset="2"/>
              <a:buNone/>
            </a:pPr>
            <a:endParaRPr lang="ru-RU" sz="4000" smtClean="0">
              <a:solidFill>
                <a:srgbClr val="002060"/>
              </a:solidFill>
              <a:latin typeface="Times New Roman" pitchFamily="18" charset="0"/>
              <a:cs typeface="Times New Roman" pitchFamily="18" charset="0"/>
            </a:endParaRPr>
          </a:p>
        </p:txBody>
      </p:sp>
      <p:sp>
        <p:nvSpPr>
          <p:cNvPr id="4" name="Управляющая кнопка: возврат 3">
            <a:hlinkClick r:id="rId2" action="ppaction://hlinksldjump" highlightClick="1"/>
          </p:cNvPr>
          <p:cNvSpPr/>
          <p:nvPr/>
        </p:nvSpPr>
        <p:spPr>
          <a:xfrm>
            <a:off x="8429625" y="6357938"/>
            <a:ext cx="714375"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3600" smtClean="0">
                <a:solidFill>
                  <a:srgbClr val="002060"/>
                </a:solidFill>
                <a:latin typeface="Times New Roman" pitchFamily="18" charset="0"/>
                <a:cs typeface="Times New Roman" pitchFamily="18" charset="0"/>
              </a:rPr>
              <a:t>Дословный перевод этого слова с французского «душистая вода из Кельна».</a:t>
            </a:r>
          </a:p>
          <a:p>
            <a:pPr algn="ctr">
              <a:buFont typeface="Wingdings 2" pitchFamily="18" charset="2"/>
              <a:buNone/>
            </a:pPr>
            <a:r>
              <a:rPr lang="ru-RU" sz="3600" smtClean="0">
                <a:solidFill>
                  <a:srgbClr val="002060"/>
                </a:solidFill>
                <a:latin typeface="Times New Roman" pitchFamily="18" charset="0"/>
                <a:cs typeface="Times New Roman" pitchFamily="18" charset="0"/>
              </a:rPr>
              <a:t> Как это слово звучит  на русском языке? </a:t>
            </a:r>
          </a:p>
          <a:p>
            <a:endParaRPr lang="ru-RU" smtClean="0"/>
          </a:p>
        </p:txBody>
      </p:sp>
      <p:sp>
        <p:nvSpPr>
          <p:cNvPr id="4" name="Управляющая кнопка: возврат 3">
            <a:hlinkClick r:id="rId2" action="ppaction://hlinksldjump" highlightClick="1"/>
          </p:cNvPr>
          <p:cNvSpPr/>
          <p:nvPr/>
        </p:nvSpPr>
        <p:spPr>
          <a:xfrm>
            <a:off x="8501063" y="6357938"/>
            <a:ext cx="642937"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marL="274320" indent="-274320" algn="ctr" fontAlgn="auto">
              <a:spcAft>
                <a:spcPts val="0"/>
              </a:spcAft>
              <a:buClr>
                <a:schemeClr val="accent3"/>
              </a:buClr>
              <a:buFont typeface="Wingdings 2"/>
              <a:buNone/>
              <a:defRPr/>
            </a:pPr>
            <a:r>
              <a:rPr lang="ru-RU" sz="3600" dirty="0" smtClean="0">
                <a:solidFill>
                  <a:srgbClr val="002060"/>
                </a:solidFill>
                <a:latin typeface="Times New Roman" pitchFamily="18" charset="0"/>
                <a:cs typeface="Times New Roman" pitchFamily="18" charset="0"/>
              </a:rPr>
              <a:t>Когда испанцы достигли берегов Южной Америки, они увидели индейцев за странным занятием: те играли в мяч, который невероятно подпрыгивал от земли. Индейцы показали испанцам материал, из которого был изготовлен мяч. На языке туземцев он назывался «слезы дерева».</a:t>
            </a:r>
          </a:p>
          <a:p>
            <a:pPr marL="274320" indent="-274320" algn="ctr" fontAlgn="auto">
              <a:spcAft>
                <a:spcPts val="0"/>
              </a:spcAft>
              <a:buClr>
                <a:schemeClr val="accent3"/>
              </a:buClr>
              <a:buFont typeface="Wingdings 2"/>
              <a:buNone/>
              <a:defRPr/>
            </a:pPr>
            <a:r>
              <a:rPr lang="ru-RU" sz="3600" dirty="0" smtClean="0">
                <a:solidFill>
                  <a:srgbClr val="002060"/>
                </a:solidFill>
                <a:latin typeface="Times New Roman" pitchFamily="18" charset="0"/>
                <a:cs typeface="Times New Roman" pitchFamily="18" charset="0"/>
              </a:rPr>
              <a:t> Как в современной технике называют это вещество? </a:t>
            </a:r>
          </a:p>
          <a:p>
            <a:pPr marL="274320" indent="-274320" fontAlgn="auto">
              <a:spcAft>
                <a:spcPts val="0"/>
              </a:spcAft>
              <a:buClr>
                <a:schemeClr val="accent3"/>
              </a:buClr>
              <a:buFont typeface="Wingdings 2"/>
              <a:buChar char=""/>
              <a:defRPr/>
            </a:pPr>
            <a:endParaRPr lang="ru-RU" dirty="0"/>
          </a:p>
        </p:txBody>
      </p:sp>
      <p:sp>
        <p:nvSpPr>
          <p:cNvPr id="4" name="Управляющая кнопка: возврат 3">
            <a:hlinkClick r:id="rId2" action="ppaction://hlinksldjump" highlightClick="1"/>
          </p:cNvPr>
          <p:cNvSpPr/>
          <p:nvPr/>
        </p:nvSpPr>
        <p:spPr>
          <a:xfrm>
            <a:off x="8358188" y="6286500"/>
            <a:ext cx="785812"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marL="274320" indent="-274320" algn="just" fontAlgn="auto">
              <a:spcAft>
                <a:spcPts val="0"/>
              </a:spcAft>
              <a:buClr>
                <a:schemeClr val="accent3"/>
              </a:buClr>
              <a:buFont typeface="Wingdings 2"/>
              <a:buNone/>
              <a:defRPr/>
            </a:pPr>
            <a:r>
              <a:rPr lang="ru-RU" sz="3900" dirty="0" smtClean="0">
                <a:solidFill>
                  <a:srgbClr val="002060"/>
                </a:solidFill>
                <a:latin typeface="Times New Roman" pitchFamily="18" charset="0"/>
                <a:cs typeface="Times New Roman" pitchFamily="18" charset="0"/>
              </a:rPr>
              <a:t>Совершенно невероятно, но название этого металла в переводе с испанского означает «ничтожное, негодное серебро».  Из - за него в испанском королевстве начался экономический спад. Целые корабли, загруженные этим металлом, затапливали по приказу испанского короля. Лишь спустя столетия этот металл оценен по достоинству. Например, ювелиры считают, что бриллианты наиболее прекрасны в оправе из этого металла.</a:t>
            </a:r>
          </a:p>
          <a:p>
            <a:pPr marL="274320" indent="-274320" algn="ctr" fontAlgn="auto">
              <a:spcAft>
                <a:spcPts val="0"/>
              </a:spcAft>
              <a:buClr>
                <a:schemeClr val="accent3"/>
              </a:buClr>
              <a:buFont typeface="Wingdings 2"/>
              <a:buNone/>
              <a:defRPr/>
            </a:pPr>
            <a:r>
              <a:rPr lang="ru-RU" sz="3900" dirty="0" smtClean="0">
                <a:solidFill>
                  <a:srgbClr val="002060"/>
                </a:solidFill>
                <a:latin typeface="Times New Roman" pitchFamily="18" charset="0"/>
                <a:cs typeface="Times New Roman" pitchFamily="18" charset="0"/>
              </a:rPr>
              <a:t> Назовите металл</a:t>
            </a:r>
          </a:p>
          <a:p>
            <a:pPr marL="274320" indent="-274320" fontAlgn="auto">
              <a:spcAft>
                <a:spcPts val="0"/>
              </a:spcAft>
              <a:buClr>
                <a:schemeClr val="accent3"/>
              </a:buClr>
              <a:buFont typeface="Wingdings 2"/>
              <a:buChar char=""/>
              <a:defRPr/>
            </a:pPr>
            <a:endParaRPr lang="ru-RU" dirty="0"/>
          </a:p>
        </p:txBody>
      </p:sp>
      <p:sp>
        <p:nvSpPr>
          <p:cNvPr id="4" name="Управляющая кнопка: возврат 3">
            <a:hlinkClick r:id="rId2" action="ppaction://hlinksldjump" highlightClick="1"/>
          </p:cNvPr>
          <p:cNvSpPr/>
          <p:nvPr/>
        </p:nvSpPr>
        <p:spPr>
          <a:xfrm>
            <a:off x="8572500" y="6286500"/>
            <a:ext cx="571500" cy="5715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pPr marL="274320" indent="-274320" algn="ctr" fontAlgn="auto">
              <a:spcAft>
                <a:spcPts val="0"/>
              </a:spcAft>
              <a:buClr>
                <a:schemeClr val="accent3"/>
              </a:buClr>
              <a:buFont typeface="Wingdings 2" pitchFamily="18" charset="2"/>
              <a:buNone/>
              <a:defRPr/>
            </a:pPr>
            <a:r>
              <a:rPr lang="ru-RU" sz="4000" b="1" u="sng" smtClean="0">
                <a:solidFill>
                  <a:srgbClr val="002060"/>
                </a:solidFill>
                <a:latin typeface="Times New Roman" pitchFamily="18" charset="0"/>
                <a:cs typeface="Times New Roman" pitchFamily="18" charset="0"/>
              </a:rPr>
              <a:t>Известно из достоверных источников</a:t>
            </a:r>
          </a:p>
          <a:p>
            <a:pPr marL="274320" indent="-274320" algn="ctr" fontAlgn="auto">
              <a:spcAft>
                <a:spcPts val="0"/>
              </a:spcAft>
              <a:buClr>
                <a:schemeClr val="accent3"/>
              </a:buClr>
              <a:buFont typeface="Wingdings 2" pitchFamily="18" charset="2"/>
              <a:buNone/>
              <a:defRPr/>
            </a:pPr>
            <a:r>
              <a:rPr lang="ru-RU" sz="4000" smtClean="0">
                <a:solidFill>
                  <a:srgbClr val="002060"/>
                </a:solidFill>
                <a:latin typeface="Times New Roman" pitchFamily="18" charset="0"/>
                <a:cs typeface="Times New Roman" pitchFamily="18" charset="0"/>
              </a:rPr>
              <a:t>Из - за этого минерала в 1648 г. в  Москве начался народный бунт. Этому послужил повышенный налог, введенный царем Алексеем Михайловичем.</a:t>
            </a:r>
          </a:p>
          <a:p>
            <a:pPr marL="274320" indent="-274320" algn="ctr" fontAlgn="auto">
              <a:spcAft>
                <a:spcPts val="0"/>
              </a:spcAft>
              <a:buClr>
                <a:schemeClr val="accent3"/>
              </a:buClr>
              <a:buFont typeface="Wingdings 2" pitchFamily="18" charset="2"/>
              <a:buNone/>
              <a:defRPr/>
            </a:pPr>
            <a:r>
              <a:rPr lang="ru-RU" sz="4000" smtClean="0">
                <a:solidFill>
                  <a:srgbClr val="002060"/>
                </a:solidFill>
                <a:latin typeface="Times New Roman" pitchFamily="18" charset="0"/>
                <a:cs typeface="Times New Roman" pitchFamily="18" charset="0"/>
              </a:rPr>
              <a:t> О каком минерале идет речь? </a:t>
            </a:r>
          </a:p>
          <a:p>
            <a:pPr marL="274320" indent="-274320" fontAlgn="auto">
              <a:spcAft>
                <a:spcPts val="0"/>
              </a:spcAft>
              <a:buClr>
                <a:schemeClr val="accent3"/>
              </a:buClr>
              <a:buFont typeface="Wingdings 2"/>
              <a:buChar char=""/>
              <a:defRPr/>
            </a:pPr>
            <a:endParaRPr lang="ru-RU" smtClean="0"/>
          </a:p>
        </p:txBody>
      </p:sp>
      <p:sp>
        <p:nvSpPr>
          <p:cNvPr id="4" name="Управляющая кнопка: возврат 3">
            <a:hlinkClick r:id="rId2" action="ppaction://hlinksldjump" highlightClick="1"/>
          </p:cNvPr>
          <p:cNvSpPr/>
          <p:nvPr/>
        </p:nvSpPr>
        <p:spPr>
          <a:xfrm>
            <a:off x="8286750" y="6357938"/>
            <a:ext cx="571500"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pPr marL="274320" indent="-274320" fontAlgn="auto">
              <a:spcAft>
                <a:spcPts val="0"/>
              </a:spcAft>
              <a:buClr>
                <a:schemeClr val="accent3"/>
              </a:buClr>
              <a:buFont typeface="Wingdings 2" pitchFamily="18" charset="2"/>
              <a:buNone/>
              <a:defRPr/>
            </a:pPr>
            <a:r>
              <a:rPr lang="ru-RU" sz="3600" smtClean="0">
                <a:solidFill>
                  <a:srgbClr val="002060"/>
                </a:solidFill>
                <a:latin typeface="Times New Roman" pitchFamily="18" charset="0"/>
                <a:cs typeface="Times New Roman" pitchFamily="18" charset="0"/>
              </a:rPr>
              <a:t>Если верить древнему историку, то во времена похода А. Македонского офицеры его армии болели гораздо реже желудочно - кишечными инфекциями, чем простые солдаты. Еда и питье были одинаковыми, а посуда – разной.  </a:t>
            </a:r>
          </a:p>
          <a:p>
            <a:pPr marL="274320" indent="-274320" algn="just" fontAlgn="auto">
              <a:spcAft>
                <a:spcPts val="0"/>
              </a:spcAft>
              <a:buClr>
                <a:schemeClr val="accent3"/>
              </a:buClr>
              <a:buFont typeface="Wingdings 2" pitchFamily="18" charset="2"/>
              <a:buNone/>
              <a:defRPr/>
            </a:pPr>
            <a:r>
              <a:rPr lang="ru-RU" sz="3600" smtClean="0">
                <a:solidFill>
                  <a:srgbClr val="002060"/>
                </a:solidFill>
                <a:latin typeface="Times New Roman" pitchFamily="18" charset="0"/>
                <a:cs typeface="Times New Roman" pitchFamily="18" charset="0"/>
              </a:rPr>
              <a:t>Из какого материала была сделана посуда для знатных  военноначальников?</a:t>
            </a:r>
          </a:p>
        </p:txBody>
      </p:sp>
      <p:sp>
        <p:nvSpPr>
          <p:cNvPr id="4" name="Управляющая кнопка: возврат 3">
            <a:hlinkClick r:id="rId2" action="ppaction://hlinksldjump" highlightClick="1"/>
          </p:cNvPr>
          <p:cNvSpPr/>
          <p:nvPr/>
        </p:nvSpPr>
        <p:spPr>
          <a:xfrm>
            <a:off x="8358188" y="6286500"/>
            <a:ext cx="571500" cy="428625"/>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None/>
              <a:defRPr/>
            </a:pPr>
            <a:r>
              <a:rPr lang="ru-RU" sz="3600" dirty="0" smtClean="0">
                <a:solidFill>
                  <a:srgbClr val="002060"/>
                </a:solidFill>
                <a:latin typeface="Times New Roman" pitchFamily="18" charset="0"/>
                <a:cs typeface="Times New Roman" pitchFamily="18" charset="0"/>
              </a:rPr>
              <a:t>Однажды в Спарту прибыл посол с острова </a:t>
            </a:r>
            <a:r>
              <a:rPr lang="ru-RU" sz="3600" dirty="0" err="1" smtClean="0">
                <a:solidFill>
                  <a:srgbClr val="002060"/>
                </a:solidFill>
                <a:latin typeface="Times New Roman" pitchFamily="18" charset="0"/>
                <a:cs typeface="Times New Roman" pitchFamily="18" charset="0"/>
              </a:rPr>
              <a:t>Хиос</a:t>
            </a:r>
            <a:r>
              <a:rPr lang="ru-RU" sz="3600" dirty="0" smtClean="0">
                <a:solidFill>
                  <a:srgbClr val="002060"/>
                </a:solidFill>
                <a:latin typeface="Times New Roman" pitchFamily="18" charset="0"/>
                <a:cs typeface="Times New Roman" pitchFamily="18" charset="0"/>
              </a:rPr>
              <a:t> – чванливый человек, обличенный в пышные одежды. Не успел он начать свою речь, как с места поднялся один из спартанцев, и, обращаясь к согражданам, сказал: «Что путного может сказать этот человек, если у него обман не только в сердце, но и на голове?»</a:t>
            </a:r>
          </a:p>
          <a:p>
            <a:pPr marL="274320" indent="-274320" fontAlgn="auto">
              <a:spcAft>
                <a:spcPts val="0"/>
              </a:spcAft>
              <a:buClr>
                <a:schemeClr val="accent3"/>
              </a:buClr>
              <a:buFont typeface="Wingdings 2"/>
              <a:buNone/>
              <a:defRPr/>
            </a:pPr>
            <a:r>
              <a:rPr lang="ru-RU" sz="3600" dirty="0" smtClean="0">
                <a:solidFill>
                  <a:srgbClr val="002060"/>
                </a:solidFill>
                <a:latin typeface="Times New Roman" pitchFamily="18" charset="0"/>
                <a:cs typeface="Times New Roman" pitchFamily="18" charset="0"/>
              </a:rPr>
              <a:t> Что было необычного в облике посла? </a:t>
            </a:r>
          </a:p>
          <a:p>
            <a:pPr marL="274320" indent="-274320" fontAlgn="auto">
              <a:spcAft>
                <a:spcPts val="0"/>
              </a:spcAft>
              <a:buClr>
                <a:schemeClr val="accent3"/>
              </a:buClr>
              <a:buFont typeface="Wingdings 2"/>
              <a:buChar char=""/>
              <a:defRPr/>
            </a:pPr>
            <a:endParaRPr lang="ru-RU" dirty="0"/>
          </a:p>
        </p:txBody>
      </p:sp>
      <p:sp>
        <p:nvSpPr>
          <p:cNvPr id="4" name="Управляющая кнопка: возврат 3">
            <a:hlinkClick r:id="rId2" action="ppaction://hlinksldjump" highlightClick="1"/>
          </p:cNvPr>
          <p:cNvSpPr/>
          <p:nvPr/>
        </p:nvSpPr>
        <p:spPr>
          <a:xfrm>
            <a:off x="8358188" y="6357938"/>
            <a:ext cx="785812"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marL="274320" indent="-274320" fontAlgn="auto">
              <a:spcAft>
                <a:spcPts val="0"/>
              </a:spcAft>
              <a:buClr>
                <a:schemeClr val="accent3"/>
              </a:buClr>
              <a:buFont typeface="Wingdings 2" pitchFamily="18" charset="2"/>
              <a:buNone/>
              <a:defRPr/>
            </a:pPr>
            <a:r>
              <a:rPr lang="ru-RU" sz="4000" smtClean="0">
                <a:solidFill>
                  <a:srgbClr val="002060"/>
                </a:solidFill>
                <a:latin typeface="Times New Roman" pitchFamily="18" charset="0"/>
                <a:cs typeface="Times New Roman" pitchFamily="18" charset="0"/>
              </a:rPr>
              <a:t>Н.И. Пирогов, выдающийся хирург, как - то посетил мастерскую скульптора. После этого посещения в военно - полевой хирургии появилась новая медицинская процедура.</a:t>
            </a:r>
          </a:p>
          <a:p>
            <a:pPr marL="274320" indent="-274320" algn="ctr" fontAlgn="auto">
              <a:spcAft>
                <a:spcPts val="0"/>
              </a:spcAft>
              <a:buClr>
                <a:schemeClr val="accent3"/>
              </a:buClr>
              <a:buFont typeface="Wingdings 2" pitchFamily="18" charset="2"/>
              <a:buNone/>
              <a:defRPr/>
            </a:pPr>
            <a:r>
              <a:rPr lang="ru-RU" sz="4000" smtClean="0">
                <a:solidFill>
                  <a:srgbClr val="002060"/>
                </a:solidFill>
                <a:latin typeface="Times New Roman" pitchFamily="18" charset="0"/>
                <a:cs typeface="Times New Roman" pitchFamily="18" charset="0"/>
              </a:rPr>
              <a:t> О чем идет речь? </a:t>
            </a:r>
          </a:p>
          <a:p>
            <a:pPr marL="274320" indent="-274320" fontAlgn="auto">
              <a:spcAft>
                <a:spcPts val="0"/>
              </a:spcAft>
              <a:buClr>
                <a:schemeClr val="accent3"/>
              </a:buClr>
              <a:buFont typeface="Wingdings 2"/>
              <a:buChar char=""/>
              <a:defRPr/>
            </a:pPr>
            <a:endParaRPr lang="ru-RU" smtClean="0"/>
          </a:p>
        </p:txBody>
      </p:sp>
      <p:sp>
        <p:nvSpPr>
          <p:cNvPr id="4" name="Управляющая кнопка: возврат 3">
            <a:hlinkClick r:id="rId2" action="ppaction://hlinksldjump" highlightClick="1"/>
          </p:cNvPr>
          <p:cNvSpPr/>
          <p:nvPr/>
        </p:nvSpPr>
        <p:spPr>
          <a:xfrm>
            <a:off x="8286750" y="6215063"/>
            <a:ext cx="857250" cy="642937"/>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pPr marL="274320" indent="-274320" algn="ctr" fontAlgn="auto">
              <a:spcAft>
                <a:spcPts val="0"/>
              </a:spcAft>
              <a:buClr>
                <a:schemeClr val="accent3"/>
              </a:buClr>
              <a:buFont typeface="Wingdings 2"/>
              <a:buNone/>
              <a:defRPr/>
            </a:pPr>
            <a:r>
              <a:rPr lang="ru-RU" sz="3600" dirty="0" smtClean="0">
                <a:solidFill>
                  <a:srgbClr val="002060"/>
                </a:solidFill>
                <a:latin typeface="Times New Roman" pitchFamily="18" charset="0"/>
                <a:cs typeface="Times New Roman" pitchFamily="18" charset="0"/>
              </a:rPr>
              <a:t>Красно – коричневый краситель ализарин известен с незапамятных времен. Александр Македонский использовал этот краситель в битве с персами, говоря языком современного стратега, применил психическую атаку. </a:t>
            </a:r>
          </a:p>
          <a:p>
            <a:pPr marL="274320" indent="-274320" algn="ctr" fontAlgn="auto">
              <a:spcAft>
                <a:spcPts val="0"/>
              </a:spcAft>
              <a:buClr>
                <a:schemeClr val="accent3"/>
              </a:buClr>
              <a:buFont typeface="Wingdings 2"/>
              <a:buNone/>
              <a:defRPr/>
            </a:pPr>
            <a:r>
              <a:rPr lang="ru-RU" sz="3600" dirty="0" smtClean="0">
                <a:solidFill>
                  <a:srgbClr val="002060"/>
                </a:solidFill>
                <a:latin typeface="Times New Roman" pitchFamily="18" charset="0"/>
                <a:cs typeface="Times New Roman" pitchFamily="18" charset="0"/>
              </a:rPr>
              <a:t>Какую роль сыграл ализарин в битве с персами? </a:t>
            </a:r>
            <a:endParaRPr lang="ru-RU" dirty="0"/>
          </a:p>
        </p:txBody>
      </p:sp>
      <p:sp>
        <p:nvSpPr>
          <p:cNvPr id="4" name="Управляющая кнопка: возврат 3">
            <a:hlinkClick r:id="rId2" action="ppaction://hlinksldjump" highlightClick="1"/>
          </p:cNvPr>
          <p:cNvSpPr/>
          <p:nvPr/>
        </p:nvSpPr>
        <p:spPr>
          <a:xfrm>
            <a:off x="8572500" y="6357938"/>
            <a:ext cx="571500" cy="50006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Заголовок 1"/>
          <p:cNvPicPr>
            <a:picLocks noGrp="1" noChangeArrowheads="1"/>
          </p:cNvPicPr>
          <p:nvPr>
            <p:ph type="title"/>
          </p:nvPr>
        </p:nvPicPr>
        <p:blipFill>
          <a:blip r:embed="rId2"/>
          <a:srcRect/>
          <a:stretch>
            <a:fillRect/>
          </a:stretch>
        </p:blipFill>
        <p:spPr>
          <a:xfrm>
            <a:off x="450850" y="-165100"/>
            <a:ext cx="8699500" cy="1274763"/>
          </a:xfrm>
        </p:spPr>
      </p:pic>
      <p:pic>
        <p:nvPicPr>
          <p:cNvPr id="54275" name="Picture 2" descr="F:\gnom.gif"/>
          <p:cNvPicPr>
            <a:picLocks noGrp="1" noChangeAspect="1" noChangeArrowheads="1"/>
          </p:cNvPicPr>
          <p:nvPr>
            <p:ph idx="1"/>
          </p:nvPr>
        </p:nvPicPr>
        <p:blipFill>
          <a:blip r:embed="rId3"/>
          <a:srcRect/>
          <a:stretch>
            <a:fillRect/>
          </a:stretch>
        </p:blipFill>
        <p:spPr>
          <a:xfrm>
            <a:off x="285750" y="1857375"/>
            <a:ext cx="2286000" cy="2357438"/>
          </a:xfrm>
        </p:spPr>
      </p:pic>
      <p:pic>
        <p:nvPicPr>
          <p:cNvPr id="54276" name="Picture 3" descr="F:\per-sisa.jpg"/>
          <p:cNvPicPr>
            <a:picLocks noChangeAspect="1" noChangeArrowheads="1"/>
          </p:cNvPicPr>
          <p:nvPr/>
        </p:nvPicPr>
        <p:blipFill>
          <a:blip r:embed="rId4"/>
          <a:srcRect/>
          <a:stretch>
            <a:fillRect/>
          </a:stretch>
        </p:blipFill>
        <p:spPr bwMode="auto">
          <a:xfrm>
            <a:off x="1468438" y="3236913"/>
            <a:ext cx="5511800" cy="3687762"/>
          </a:xfrm>
          <a:prstGeom prst="rect">
            <a:avLst/>
          </a:prstGeom>
          <a:noFill/>
          <a:ln w="9525">
            <a:noFill/>
            <a:miter lim="800000"/>
            <a:headEnd/>
            <a:tailEnd/>
          </a:ln>
        </p:spPr>
      </p:pic>
      <p:pic>
        <p:nvPicPr>
          <p:cNvPr id="54277" name="Picture 11" descr="PICT053"/>
          <p:cNvPicPr>
            <a:picLocks noChangeAspect="1" noChangeArrowheads="1" noCrop="1"/>
          </p:cNvPicPr>
          <p:nvPr/>
        </p:nvPicPr>
        <p:blipFill>
          <a:blip r:embed="rId5"/>
          <a:srcRect/>
          <a:stretch>
            <a:fillRect/>
          </a:stretch>
        </p:blipFill>
        <p:spPr bwMode="auto">
          <a:xfrm rot="1577581">
            <a:off x="6035675" y="2006600"/>
            <a:ext cx="1992313" cy="2881313"/>
          </a:xfrm>
          <a:prstGeom prst="rect">
            <a:avLst/>
          </a:prstGeom>
          <a:noFill/>
          <a:ln w="9525">
            <a:noFill/>
            <a:miter lim="800000"/>
            <a:headEnd/>
            <a:tailEnd/>
          </a:ln>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Многие организмы накапливают определенные химические элементы. В морских водорослях (фукусе, ламинарии) содержится</a:t>
            </a:r>
          </a:p>
          <a:p>
            <a:pPr lvl="1">
              <a:buFont typeface="Wingdings 2" pitchFamily="18" charset="2"/>
              <a:buNone/>
            </a:pPr>
            <a:r>
              <a:rPr lang="ru-RU" smtClean="0">
                <a:solidFill>
                  <a:srgbClr val="002060"/>
                </a:solidFill>
                <a:latin typeface="Times New Roman" pitchFamily="18" charset="0"/>
                <a:cs typeface="Times New Roman" pitchFamily="18" charset="0"/>
              </a:rPr>
              <a:t>а) хлор </a:t>
            </a:r>
          </a:p>
          <a:p>
            <a:pPr lvl="1">
              <a:buFont typeface="Wingdings 2" pitchFamily="18" charset="2"/>
              <a:buNone/>
            </a:pPr>
            <a:r>
              <a:rPr lang="ru-RU" smtClean="0">
                <a:solidFill>
                  <a:srgbClr val="002060"/>
                </a:solidFill>
                <a:latin typeface="Times New Roman" pitchFamily="18" charset="0"/>
                <a:cs typeface="Times New Roman" pitchFamily="18" charset="0"/>
              </a:rPr>
              <a:t>                      б) кислород </a:t>
            </a:r>
          </a:p>
          <a:p>
            <a:pPr lvl="1">
              <a:buFont typeface="Wingdings 2" pitchFamily="18" charset="2"/>
              <a:buNone/>
            </a:pPr>
            <a:r>
              <a:rPr lang="ru-RU" smtClean="0">
                <a:solidFill>
                  <a:srgbClr val="002060"/>
                </a:solidFill>
                <a:latin typeface="Times New Roman" pitchFamily="18" charset="0"/>
                <a:cs typeface="Times New Roman" pitchFamily="18" charset="0"/>
              </a:rPr>
              <a:t> </a:t>
            </a:r>
          </a:p>
          <a:p>
            <a:pPr>
              <a:buFont typeface="Wingdings 2" pitchFamily="18" charset="2"/>
              <a:buNone/>
            </a:pPr>
            <a:r>
              <a:rPr lang="ru-RU" smtClean="0">
                <a:solidFill>
                  <a:srgbClr val="002060"/>
                </a:solidFill>
                <a:latin typeface="Times New Roman" pitchFamily="18" charset="0"/>
                <a:cs typeface="Times New Roman" pitchFamily="18" charset="0"/>
              </a:rPr>
              <a:t>                                     в) сера   </a:t>
            </a:r>
          </a:p>
          <a:p>
            <a:pPr>
              <a:buFont typeface="Wingdings 2" pitchFamily="18" charset="2"/>
              <a:buNone/>
            </a:pPr>
            <a:r>
              <a:rPr lang="ru-RU" smtClean="0">
                <a:solidFill>
                  <a:srgbClr val="002060"/>
                </a:solidFill>
                <a:latin typeface="Times New Roman" pitchFamily="18" charset="0"/>
                <a:cs typeface="Times New Roman" pitchFamily="18" charset="0"/>
              </a:rPr>
              <a:t>                                                        г) йод</a:t>
            </a:r>
          </a:p>
          <a:p>
            <a:endParaRPr lang="ru-RU" smtClean="0">
              <a:solidFill>
                <a:srgbClr val="002060"/>
              </a:solidFill>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5" end="5"/>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pPr marL="274320" indent="-274320" algn="just" fontAlgn="auto">
              <a:spcAft>
                <a:spcPts val="0"/>
              </a:spcAft>
              <a:buClr>
                <a:schemeClr val="accent3"/>
              </a:buClr>
              <a:buFont typeface="Wingdings 2" pitchFamily="18" charset="2"/>
              <a:buNone/>
              <a:defRPr/>
            </a:pPr>
            <a:r>
              <a:rPr lang="ru-RU" sz="2800" smtClean="0">
                <a:solidFill>
                  <a:srgbClr val="002060"/>
                </a:solidFill>
                <a:latin typeface="Times New Roman" pitchFamily="18" charset="0"/>
                <a:cs typeface="Times New Roman" pitchFamily="18" charset="0"/>
              </a:rPr>
              <a:t>Известно, что такая ягода, как малина, обладает жаропонижающим и противовоспалительным действием. Химики не видят в этом ничего удивительного. Из  мякоти малины было выделено вещество, по химическому составу полностью соответствующему известному лекарственному препарату. По этой причине не рекомендуют кушать малину на голодный желудок, лучше употреблять эту ягоду вместе с молоком или со сливками.</a:t>
            </a:r>
          </a:p>
          <a:p>
            <a:pPr marL="274320" indent="-274320" algn="just" fontAlgn="auto">
              <a:spcAft>
                <a:spcPts val="0"/>
              </a:spcAft>
              <a:buClr>
                <a:schemeClr val="accent3"/>
              </a:buClr>
              <a:buFont typeface="Wingdings 2" pitchFamily="18" charset="2"/>
              <a:buNone/>
              <a:defRPr/>
            </a:pPr>
            <a:r>
              <a:rPr lang="ru-RU" sz="2800" smtClean="0">
                <a:solidFill>
                  <a:srgbClr val="002060"/>
                </a:solidFill>
                <a:latin typeface="Times New Roman" pitchFamily="18" charset="0"/>
                <a:cs typeface="Times New Roman" pitchFamily="18" charset="0"/>
              </a:rPr>
              <a:t> Какое вещество придает малине лечебные свойства? </a:t>
            </a:r>
          </a:p>
          <a:p>
            <a:pPr marL="274320" indent="-274320" algn="just" fontAlgn="auto">
              <a:spcAft>
                <a:spcPts val="0"/>
              </a:spcAft>
              <a:buClr>
                <a:schemeClr val="accent3"/>
              </a:buClr>
              <a:buFont typeface="Wingdings 2"/>
              <a:buChar char=""/>
              <a:defRPr/>
            </a:pPr>
            <a:endParaRPr lang="ru-RU" sz="2800"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Font typeface="Wingdings 2" pitchFamily="18" charset="2"/>
              <a:buNone/>
            </a:pPr>
            <a:r>
              <a:rPr lang="ru-RU" sz="3600" smtClean="0">
                <a:solidFill>
                  <a:srgbClr val="002060"/>
                </a:solidFill>
                <a:latin typeface="Times New Roman" pitchFamily="18" charset="0"/>
                <a:cs typeface="Times New Roman" pitchFamily="18" charset="0"/>
              </a:rPr>
              <a:t>Еще в Древней Александрии люди чеканили фальшивые золотые монеты. Аристотель писал: «В Индии добывают медь, которая отличается от золота только вкусом». </a:t>
            </a:r>
          </a:p>
          <a:p>
            <a:pPr algn="ctr">
              <a:buFont typeface="Wingdings 2" pitchFamily="18" charset="2"/>
              <a:buNone/>
            </a:pPr>
            <a:r>
              <a:rPr lang="ru-RU" sz="3600" smtClean="0">
                <a:solidFill>
                  <a:srgbClr val="002060"/>
                </a:solidFill>
                <a:latin typeface="Times New Roman" pitchFamily="18" charset="0"/>
                <a:cs typeface="Times New Roman" pitchFamily="18" charset="0"/>
              </a:rPr>
              <a:t>Что представляет собой так называемое «фальшивое золото»? </a:t>
            </a:r>
          </a:p>
          <a:p>
            <a:endParaRPr lang="ru-RU" smtClean="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Содержимое 2"/>
          <p:cNvSpPr>
            <a:spLocks noGrp="1"/>
          </p:cNvSpPr>
          <p:nvPr>
            <p:ph idx="1"/>
          </p:nvPr>
        </p:nvSpPr>
        <p:spPr/>
        <p:txBody>
          <a:bodyPr/>
          <a:lstStyle/>
          <a:p>
            <a:pPr algn="ctr">
              <a:buFont typeface="Wingdings 2" pitchFamily="18" charset="2"/>
              <a:buNone/>
            </a:pPr>
            <a:r>
              <a:rPr lang="ru-RU" sz="3600" smtClean="0">
                <a:solidFill>
                  <a:srgbClr val="002060"/>
                </a:solidFill>
                <a:latin typeface="Times New Roman" pitchFamily="18" charset="0"/>
                <a:cs typeface="Times New Roman" pitchFamily="18" charset="0"/>
              </a:rPr>
              <a:t>У некоторых народов этот предмет называется «серныки». </a:t>
            </a:r>
          </a:p>
          <a:p>
            <a:pPr algn="ctr">
              <a:buFont typeface="Wingdings 2" pitchFamily="18" charset="2"/>
              <a:buNone/>
            </a:pPr>
            <a:r>
              <a:rPr lang="ru-RU" sz="3600" smtClean="0">
                <a:solidFill>
                  <a:srgbClr val="002060"/>
                </a:solidFill>
                <a:latin typeface="Times New Roman" pitchFamily="18" charset="0"/>
                <a:cs typeface="Times New Roman" pitchFamily="18" charset="0"/>
              </a:rPr>
              <a:t>А как он называется на русском языке? </a:t>
            </a:r>
          </a:p>
          <a:p>
            <a:endParaRPr lang="ru-RU" smtClean="0"/>
          </a:p>
        </p:txBody>
      </p:sp>
    </p:spTree>
  </p:cSld>
  <p:clrMapOvr>
    <a:masterClrMapping/>
  </p:clrMapOvr>
  <p:transition>
    <p:strips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marL="274320" indent="-274320" algn="just" fontAlgn="auto">
              <a:spcAft>
                <a:spcPts val="0"/>
              </a:spcAft>
              <a:buClr>
                <a:schemeClr val="accent3"/>
              </a:buClr>
              <a:buFont typeface="Wingdings 2"/>
              <a:buNone/>
              <a:defRPr/>
            </a:pPr>
            <a:r>
              <a:rPr lang="ru-RU" sz="3800" dirty="0" smtClean="0">
                <a:solidFill>
                  <a:srgbClr val="002060"/>
                </a:solidFill>
                <a:latin typeface="Times New Roman" pitchFamily="18" charset="0"/>
                <a:cs typeface="Times New Roman" pitchFamily="18" charset="0"/>
              </a:rPr>
              <a:t>Мастер подверг найденный минерал трем испытаниям. Сначала положил его на кусок березового угля и, дуя в трубочку, направил на камешек пламя свечи. Уголь вокруг камешка раскалился добела, и камешек расплавился, став капелькой металла. Попробовал сильной кислотой - </a:t>
            </a:r>
            <a:r>
              <a:rPr lang="ru-RU" sz="3800" dirty="0" err="1" smtClean="0">
                <a:solidFill>
                  <a:srgbClr val="002060"/>
                </a:solidFill>
                <a:latin typeface="Times New Roman" pitchFamily="18" charset="0"/>
                <a:cs typeface="Times New Roman" pitchFamily="18" charset="0"/>
              </a:rPr>
              <a:t>слиточек</a:t>
            </a:r>
            <a:r>
              <a:rPr lang="ru-RU" sz="3800" dirty="0" smtClean="0">
                <a:solidFill>
                  <a:srgbClr val="002060"/>
                </a:solidFill>
                <a:latin typeface="Times New Roman" pitchFamily="18" charset="0"/>
                <a:cs typeface="Times New Roman" pitchFamily="18" charset="0"/>
              </a:rPr>
              <a:t> не изменил цвета. Мастер осторожно расковал </a:t>
            </a:r>
            <a:r>
              <a:rPr lang="ru-RU" sz="3800" dirty="0" err="1" smtClean="0">
                <a:solidFill>
                  <a:srgbClr val="002060"/>
                </a:solidFill>
                <a:latin typeface="Times New Roman" pitchFamily="18" charset="0"/>
                <a:cs typeface="Times New Roman" pitchFamily="18" charset="0"/>
              </a:rPr>
              <a:t>слиточек</a:t>
            </a:r>
            <a:r>
              <a:rPr lang="ru-RU" sz="3800" dirty="0" smtClean="0">
                <a:solidFill>
                  <a:srgbClr val="002060"/>
                </a:solidFill>
                <a:latin typeface="Times New Roman" pitchFamily="18" charset="0"/>
                <a:cs typeface="Times New Roman" pitchFamily="18" charset="0"/>
              </a:rPr>
              <a:t> молотком -  металл оказался мягким и ковким, не трескаясь, расплющился в тонкую монету.</a:t>
            </a:r>
          </a:p>
          <a:p>
            <a:pPr marL="274320" indent="-274320" algn="ctr" fontAlgn="auto">
              <a:spcAft>
                <a:spcPts val="0"/>
              </a:spcAft>
              <a:buClr>
                <a:schemeClr val="accent3"/>
              </a:buClr>
              <a:buFont typeface="Wingdings 2"/>
              <a:buNone/>
              <a:defRPr/>
            </a:pPr>
            <a:r>
              <a:rPr lang="ru-RU" sz="3800" dirty="0" smtClean="0">
                <a:solidFill>
                  <a:srgbClr val="002060"/>
                </a:solidFill>
                <a:latin typeface="Times New Roman" pitchFamily="18" charset="0"/>
                <a:cs typeface="Times New Roman" pitchFamily="18" charset="0"/>
              </a:rPr>
              <a:t> Какой металл находился в минерале? </a:t>
            </a:r>
          </a:p>
          <a:p>
            <a:pPr marL="274320" indent="-274320" fontAlgn="auto">
              <a:spcAft>
                <a:spcPts val="0"/>
              </a:spcAft>
              <a:buClr>
                <a:schemeClr val="accent3"/>
              </a:buClr>
              <a:buFont typeface="Wingdings 2"/>
              <a:buChar char=""/>
              <a:defRPr/>
            </a:pPr>
            <a:endParaRPr lang="ru-RU"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«Некоторое время люди с ужасом вглядывались в бледное синеватое сияние, которое в темноте, блуждая, расплывалось вперед,  и вдруг раздался смех и громкий голос дяди Гриценко: «Эге, да это же дохлые  гансы светятся».</a:t>
            </a:r>
          </a:p>
          <a:p>
            <a:pPr algn="ctr">
              <a:buFont typeface="Wingdings 2" pitchFamily="18" charset="2"/>
              <a:buNone/>
            </a:pPr>
            <a:r>
              <a:rPr lang="ru-RU" smtClean="0">
                <a:solidFill>
                  <a:srgbClr val="002060"/>
                </a:solidFill>
                <a:latin typeface="Times New Roman" pitchFamily="18" charset="0"/>
                <a:cs typeface="Times New Roman" pitchFamily="18" charset="0"/>
              </a:rPr>
              <a:t> Какое природное  явление описано в этом отрывке и  какие вещества его вызывают?</a:t>
            </a:r>
          </a:p>
          <a:p>
            <a:pPr>
              <a:buFont typeface="Wingdings 2" pitchFamily="18" charset="2"/>
              <a:buNone/>
            </a:pPr>
            <a:r>
              <a:rPr lang="ru-RU" smtClean="0">
                <a:solidFill>
                  <a:srgbClr val="002060"/>
                </a:solidFill>
                <a:latin typeface="Times New Roman" pitchFamily="18" charset="0"/>
                <a:cs typeface="Times New Roman" pitchFamily="18" charset="0"/>
              </a:rPr>
              <a:t> </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4)">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None/>
              <a:defRPr/>
            </a:pPr>
            <a:r>
              <a:rPr lang="ru-RU" sz="3500" dirty="0" smtClean="0">
                <a:solidFill>
                  <a:srgbClr val="002060"/>
                </a:solidFill>
                <a:latin typeface="Times New Roman" pitchFamily="18" charset="0"/>
                <a:cs typeface="Times New Roman" pitchFamily="18" charset="0"/>
              </a:rPr>
              <a:t>На золотых приисках происходили случаи воровства золота и подмены его колчеданом – минералом, внешне похожим на золото. Золотопромышленник </a:t>
            </a:r>
            <a:r>
              <a:rPr lang="ru-RU" sz="3500" dirty="0" err="1" smtClean="0">
                <a:solidFill>
                  <a:srgbClr val="002060"/>
                </a:solidFill>
                <a:latin typeface="Times New Roman" pitchFamily="18" charset="0"/>
                <a:cs typeface="Times New Roman" pitchFamily="18" charset="0"/>
              </a:rPr>
              <a:t>Мачухин</a:t>
            </a:r>
            <a:r>
              <a:rPr lang="ru-RU" sz="3500" dirty="0" smtClean="0">
                <a:solidFill>
                  <a:srgbClr val="002060"/>
                </a:solidFill>
                <a:latin typeface="Times New Roman" pitchFamily="18" charset="0"/>
                <a:cs typeface="Times New Roman" pitchFamily="18" charset="0"/>
              </a:rPr>
              <a:t>  легко выводил мошенников на чистую воду: для этого достаточно было подействовать на пробу золота серной кислотой.</a:t>
            </a:r>
          </a:p>
          <a:p>
            <a:pPr marL="274320" indent="-274320" algn="ctr" fontAlgn="auto">
              <a:spcAft>
                <a:spcPts val="0"/>
              </a:spcAft>
              <a:buClr>
                <a:schemeClr val="accent3"/>
              </a:buClr>
              <a:buFont typeface="Wingdings 2"/>
              <a:buNone/>
              <a:defRPr/>
            </a:pPr>
            <a:r>
              <a:rPr lang="ru-RU" sz="3500" dirty="0" smtClean="0">
                <a:solidFill>
                  <a:srgbClr val="002060"/>
                </a:solidFill>
                <a:latin typeface="Times New Roman" pitchFamily="18" charset="0"/>
                <a:cs typeface="Times New Roman" pitchFamily="18" charset="0"/>
              </a:rPr>
              <a:t> Какой признак реакции позволял </a:t>
            </a:r>
            <a:r>
              <a:rPr lang="ru-RU" sz="3500" dirty="0" err="1" smtClean="0">
                <a:solidFill>
                  <a:srgbClr val="002060"/>
                </a:solidFill>
                <a:latin typeface="Times New Roman" pitchFamily="18" charset="0"/>
                <a:cs typeface="Times New Roman" pitchFamily="18" charset="0"/>
              </a:rPr>
              <a:t>Мачухину</a:t>
            </a:r>
            <a:r>
              <a:rPr lang="ru-RU" sz="3500" dirty="0" smtClean="0">
                <a:solidFill>
                  <a:srgbClr val="002060"/>
                </a:solidFill>
                <a:latin typeface="Times New Roman" pitchFamily="18" charset="0"/>
                <a:cs typeface="Times New Roman" pitchFamily="18" charset="0"/>
              </a:rPr>
              <a:t> распознавать подмену золота? </a:t>
            </a:r>
          </a:p>
          <a:p>
            <a:pPr marL="274320" indent="-274320" fontAlgn="auto">
              <a:spcAft>
                <a:spcPts val="0"/>
              </a:spcAft>
              <a:buClr>
                <a:schemeClr val="accent3"/>
              </a:buClr>
              <a:buFont typeface="Wingdings 2"/>
              <a:buChar char=""/>
              <a:defRPr/>
            </a:pPr>
            <a:endParaRPr lang="ru-RU"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marL="274320" indent="-274320" algn="ctr" fontAlgn="auto">
              <a:spcAft>
                <a:spcPts val="0"/>
              </a:spcAft>
              <a:buClr>
                <a:schemeClr val="accent3"/>
              </a:buClr>
              <a:buFont typeface="Wingdings 2"/>
              <a:buNone/>
              <a:defRPr/>
            </a:pPr>
            <a:r>
              <a:rPr lang="ru-RU" sz="3800" dirty="0" smtClean="0">
                <a:solidFill>
                  <a:srgbClr val="002060"/>
                </a:solidFill>
                <a:latin typeface="Times New Roman" pitchFamily="18" charset="0"/>
                <a:cs typeface="Times New Roman" pitchFamily="18" charset="0"/>
              </a:rPr>
              <a:t>Народы Крайнего Севера  много  веков существовали за счет морского промысла – охотились на моржей, тюленей. Во время такой охоты людей нередко уносило в океан на льдинах, в результате чего люди погибали от голода и жажды. В связи с этим у местных жителей  считалось дурной приметой перед охотой укорачивать усы и бороду. Этот нехитрый ритуал </a:t>
            </a:r>
            <a:r>
              <a:rPr lang="ru-RU" sz="3800" smtClean="0">
                <a:solidFill>
                  <a:srgbClr val="002060"/>
                </a:solidFill>
                <a:latin typeface="Times New Roman" pitchFamily="18" charset="0"/>
                <a:cs typeface="Times New Roman" pitchFamily="18" charset="0"/>
              </a:rPr>
              <a:t>позволял охотникам </a:t>
            </a:r>
            <a:r>
              <a:rPr lang="ru-RU" sz="3800" dirty="0" smtClean="0">
                <a:solidFill>
                  <a:srgbClr val="002060"/>
                </a:solidFill>
                <a:latin typeface="Times New Roman" pitchFamily="18" charset="0"/>
                <a:cs typeface="Times New Roman" pitchFamily="18" charset="0"/>
              </a:rPr>
              <a:t>выжить в экстремальной ситуации. </a:t>
            </a:r>
          </a:p>
          <a:p>
            <a:pPr marL="274320" indent="-274320" algn="ctr" fontAlgn="auto">
              <a:spcAft>
                <a:spcPts val="0"/>
              </a:spcAft>
              <a:buClr>
                <a:schemeClr val="accent3"/>
              </a:buClr>
              <a:buFont typeface="Wingdings 2"/>
              <a:buNone/>
              <a:defRPr/>
            </a:pPr>
            <a:r>
              <a:rPr lang="ru-RU" sz="3800" dirty="0" smtClean="0">
                <a:solidFill>
                  <a:srgbClr val="002060"/>
                </a:solidFill>
                <a:latin typeface="Times New Roman" pitchFamily="18" charset="0"/>
                <a:cs typeface="Times New Roman" pitchFamily="18" charset="0"/>
              </a:rPr>
              <a:t>Дайте объяснение данному факту.</a:t>
            </a:r>
          </a:p>
          <a:p>
            <a:pPr marL="274320" indent="-274320" fontAlgn="auto">
              <a:spcAft>
                <a:spcPts val="0"/>
              </a:spcAft>
              <a:buClr>
                <a:schemeClr val="accent3"/>
              </a:buClr>
              <a:buFont typeface="Wingdings 2"/>
              <a:buChar char=""/>
              <a:defRPr/>
            </a:pPr>
            <a:endParaRPr lang="ru-RU"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7500" lnSpcReduction="20000"/>
          </a:bodyPr>
          <a:lstStyle/>
          <a:p>
            <a:pPr marL="274320" indent="-274320" fontAlgn="auto">
              <a:spcAft>
                <a:spcPts val="0"/>
              </a:spcAft>
              <a:buClr>
                <a:schemeClr val="accent3"/>
              </a:buClr>
              <a:buFont typeface="Wingdings 2"/>
              <a:buNone/>
              <a:defRPr/>
            </a:pPr>
            <a:r>
              <a:rPr lang="ru-RU" sz="3800" dirty="0" smtClean="0">
                <a:solidFill>
                  <a:srgbClr val="002060"/>
                </a:solidFill>
                <a:latin typeface="Times New Roman" pitchFamily="18" charset="0"/>
                <a:cs typeface="Times New Roman" pitchFamily="18" charset="0"/>
              </a:rPr>
              <a:t>Врачи и экологи не рекомендуют вдоль автострад выпас скота и сбор лекарственных растений. Это связано с тем, что пары бензина содержат соединения </a:t>
            </a:r>
          </a:p>
          <a:p>
            <a:pPr marL="274320" indent="-274320" fontAlgn="auto">
              <a:spcAft>
                <a:spcPts val="0"/>
              </a:spcAft>
              <a:buClr>
                <a:schemeClr val="accent3"/>
              </a:buClr>
              <a:buFont typeface="Wingdings 2"/>
              <a:buChar char=""/>
              <a:defRPr/>
            </a:pPr>
            <a:endParaRPr lang="ru-RU" dirty="0" smtClean="0">
              <a:solidFill>
                <a:srgbClr val="002060"/>
              </a:solidFill>
              <a:latin typeface="Times New Roman" pitchFamily="18" charset="0"/>
              <a:cs typeface="Times New Roman" pitchFamily="18" charset="0"/>
            </a:endParaRPr>
          </a:p>
          <a:p>
            <a:pPr marL="640080" lvl="1" indent="-246888" fontAlgn="auto">
              <a:spcAft>
                <a:spcPts val="0"/>
              </a:spcAft>
              <a:buFont typeface="Wingdings 2"/>
              <a:buNone/>
              <a:defRPr/>
            </a:pPr>
            <a:r>
              <a:rPr lang="ru-RU" sz="3800" dirty="0" smtClean="0">
                <a:solidFill>
                  <a:srgbClr val="002060"/>
                </a:solidFill>
                <a:latin typeface="Times New Roman" pitchFamily="18" charset="0"/>
                <a:cs typeface="Times New Roman" pitchFamily="18" charset="0"/>
              </a:rPr>
              <a:t>а) мышьяка </a:t>
            </a:r>
          </a:p>
          <a:p>
            <a:pPr marL="640080" lvl="1" indent="-246888" fontAlgn="auto">
              <a:spcAft>
                <a:spcPts val="0"/>
              </a:spcAft>
              <a:buFont typeface="Wingdings 2"/>
              <a:buNone/>
              <a:defRPr/>
            </a:pPr>
            <a:r>
              <a:rPr lang="ru-RU" dirty="0" smtClean="0">
                <a:solidFill>
                  <a:srgbClr val="002060"/>
                </a:solidFill>
                <a:latin typeface="Times New Roman" pitchFamily="18" charset="0"/>
                <a:cs typeface="Times New Roman" pitchFamily="18" charset="0"/>
              </a:rPr>
              <a:t>                           </a:t>
            </a:r>
            <a:r>
              <a:rPr lang="ru-RU" sz="3800" dirty="0" smtClean="0">
                <a:solidFill>
                  <a:srgbClr val="002060"/>
                </a:solidFill>
                <a:latin typeface="Times New Roman" pitchFamily="18" charset="0"/>
                <a:cs typeface="Times New Roman" pitchFamily="18" charset="0"/>
              </a:rPr>
              <a:t>б) свинца</a:t>
            </a:r>
          </a:p>
          <a:p>
            <a:pPr marL="640080" lvl="1" indent="-246888" fontAlgn="auto">
              <a:spcAft>
                <a:spcPts val="0"/>
              </a:spcAft>
              <a:buFont typeface="Wingdings 2"/>
              <a:buNone/>
              <a:defRPr/>
            </a:pPr>
            <a:endParaRPr lang="ru-RU" dirty="0" smtClean="0">
              <a:solidFill>
                <a:srgbClr val="002060"/>
              </a:solidFill>
              <a:latin typeface="Times New Roman" pitchFamily="18" charset="0"/>
              <a:cs typeface="Times New Roman" pitchFamily="18" charset="0"/>
            </a:endParaRPr>
          </a:p>
          <a:p>
            <a:pPr marL="274320" indent="-274320" fontAlgn="auto">
              <a:spcAft>
                <a:spcPts val="0"/>
              </a:spcAft>
              <a:buClr>
                <a:schemeClr val="accent3"/>
              </a:buClr>
              <a:buFont typeface="Wingdings 2"/>
              <a:buNone/>
              <a:defRPr/>
            </a:pPr>
            <a:r>
              <a:rPr lang="ru-RU" dirty="0" smtClean="0">
                <a:solidFill>
                  <a:srgbClr val="002060"/>
                </a:solidFill>
                <a:latin typeface="Times New Roman" pitchFamily="18" charset="0"/>
                <a:cs typeface="Times New Roman" pitchFamily="18" charset="0"/>
              </a:rPr>
              <a:t>                                              </a:t>
            </a:r>
            <a:r>
              <a:rPr lang="ru-RU" sz="4100" dirty="0" smtClean="0">
                <a:solidFill>
                  <a:srgbClr val="002060"/>
                </a:solidFill>
                <a:latin typeface="Times New Roman" pitchFamily="18" charset="0"/>
                <a:cs typeface="Times New Roman" pitchFamily="18" charset="0"/>
              </a:rPr>
              <a:t>в) ртути                                 </a:t>
            </a:r>
          </a:p>
          <a:p>
            <a:pPr marL="274320" indent="-274320" fontAlgn="auto">
              <a:spcAft>
                <a:spcPts val="0"/>
              </a:spcAft>
              <a:buClr>
                <a:schemeClr val="accent3"/>
              </a:buClr>
              <a:buFont typeface="Wingdings 2"/>
              <a:buNone/>
              <a:defRPr/>
            </a:pPr>
            <a:r>
              <a:rPr lang="ru-RU" dirty="0" smtClean="0">
                <a:solidFill>
                  <a:srgbClr val="002060"/>
                </a:solidFill>
                <a:latin typeface="Times New Roman" pitchFamily="18" charset="0"/>
                <a:cs typeface="Times New Roman" pitchFamily="18" charset="0"/>
              </a:rPr>
              <a:t>                                                                </a:t>
            </a:r>
            <a:r>
              <a:rPr lang="ru-RU" sz="4100" dirty="0" smtClean="0">
                <a:solidFill>
                  <a:srgbClr val="002060"/>
                </a:solidFill>
                <a:latin typeface="Times New Roman" pitchFamily="18" charset="0"/>
                <a:cs typeface="Times New Roman" pitchFamily="18" charset="0"/>
              </a:rPr>
              <a:t>г) хлора</a:t>
            </a:r>
          </a:p>
          <a:p>
            <a:pPr marL="274320" indent="-274320" fontAlgn="auto">
              <a:spcAft>
                <a:spcPts val="0"/>
              </a:spcAft>
              <a:buClr>
                <a:schemeClr val="accent3"/>
              </a:buClr>
              <a:buFont typeface="Wingdings 2"/>
              <a:buNone/>
              <a:defRPr/>
            </a:pPr>
            <a:r>
              <a:rPr lang="ru-RU" dirty="0" smtClean="0">
                <a:solidFill>
                  <a:srgbClr val="002060"/>
                </a:solidFill>
                <a:latin typeface="Times New Roman" pitchFamily="18" charset="0"/>
                <a:cs typeface="Times New Roman" pitchFamily="18" charset="0"/>
              </a:rPr>
              <a:t>.</a:t>
            </a:r>
          </a:p>
          <a:p>
            <a:pPr marL="274320" indent="-274320" fontAlgn="auto">
              <a:spcAft>
                <a:spcPts val="0"/>
              </a:spcAft>
              <a:buClr>
                <a:schemeClr val="accent3"/>
              </a:buClr>
              <a:buFont typeface="Wingdings 2"/>
              <a:buChar char=""/>
              <a:defRPr/>
            </a:pPr>
            <a:endParaRPr lang="ru-RU"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500"/>
                                        <p:tgtEl>
                                          <p:spTgt spid="3">
                                            <p:txEl>
                                              <p:pRg st="3" end="3"/>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3">
                                            <p:txEl>
                                              <p:pRg st="3" end="3"/>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50" y="1571625"/>
            <a:ext cx="8686800" cy="4525963"/>
          </a:xfrm>
        </p:spPr>
        <p:txBody>
          <a:bodyPr/>
          <a:lstStyle/>
          <a:p>
            <a:pPr algn="ctr">
              <a:buFont typeface="Wingdings 2" pitchFamily="18" charset="2"/>
              <a:buNone/>
            </a:pPr>
            <a:r>
              <a:rPr lang="ru-RU" smtClean="0">
                <a:solidFill>
                  <a:srgbClr val="002060"/>
                </a:solidFill>
                <a:latin typeface="Times New Roman" pitchFamily="18" charset="0"/>
                <a:cs typeface="Times New Roman" pitchFamily="18" charset="0"/>
              </a:rPr>
              <a:t>Эту кислоту называют «матерью всех кислот». Речь идет о </a:t>
            </a:r>
          </a:p>
          <a:p>
            <a:pPr algn="ctr"/>
            <a:endParaRPr lang="ru-RU" smtClean="0">
              <a:solidFill>
                <a:srgbClr val="002060"/>
              </a:solidFill>
              <a:latin typeface="Times New Roman" pitchFamily="18" charset="0"/>
              <a:cs typeface="Times New Roman" pitchFamily="18" charset="0"/>
            </a:endParaRPr>
          </a:p>
          <a:p>
            <a:pPr>
              <a:buFont typeface="Wingdings 2" pitchFamily="18" charset="2"/>
              <a:buNone/>
            </a:pPr>
            <a:r>
              <a:rPr lang="ru-RU" smtClean="0">
                <a:solidFill>
                  <a:srgbClr val="002060"/>
                </a:solidFill>
                <a:latin typeface="Times New Roman" pitchFamily="18" charset="0"/>
                <a:cs typeface="Times New Roman" pitchFamily="18" charset="0"/>
              </a:rPr>
              <a:t>а) азотной   к - те  </a:t>
            </a:r>
          </a:p>
          <a:p>
            <a:pPr>
              <a:buFont typeface="Wingdings 2" pitchFamily="18" charset="2"/>
              <a:buNone/>
            </a:pPr>
            <a:r>
              <a:rPr lang="ru-RU" smtClean="0">
                <a:solidFill>
                  <a:srgbClr val="002060"/>
                </a:solidFill>
                <a:latin typeface="Times New Roman" pitchFamily="18" charset="0"/>
                <a:cs typeface="Times New Roman" pitchFamily="18" charset="0"/>
              </a:rPr>
              <a:t>                б) серной к - те </a:t>
            </a:r>
          </a:p>
          <a:p>
            <a:pPr>
              <a:buFont typeface="Wingdings 2" pitchFamily="18" charset="2"/>
              <a:buNone/>
            </a:pPr>
            <a:r>
              <a:rPr lang="ru-RU" smtClean="0">
                <a:solidFill>
                  <a:srgbClr val="002060"/>
                </a:solidFill>
                <a:latin typeface="Times New Roman" pitchFamily="18" charset="0"/>
                <a:cs typeface="Times New Roman" pitchFamily="18" charset="0"/>
              </a:rPr>
              <a:t>                              в)  фосфорной к  - те   </a:t>
            </a:r>
          </a:p>
          <a:p>
            <a:pPr>
              <a:buFont typeface="Wingdings 2" pitchFamily="18" charset="2"/>
              <a:buNone/>
            </a:pPr>
            <a:r>
              <a:rPr lang="ru-RU" smtClean="0">
                <a:solidFill>
                  <a:srgbClr val="002060"/>
                </a:solidFill>
                <a:latin typeface="Times New Roman" pitchFamily="18" charset="0"/>
                <a:cs typeface="Times New Roman" pitchFamily="18" charset="0"/>
              </a:rPr>
              <a:t>                                                   г) соляной к - те</a:t>
            </a:r>
          </a:p>
          <a:p>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3" end="3"/>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Заголовок 1"/>
          <p:cNvPicPr>
            <a:picLocks noGrp="1" noChangeArrowheads="1"/>
          </p:cNvPicPr>
          <p:nvPr>
            <p:ph type="title"/>
          </p:nvPr>
        </p:nvPicPr>
        <p:blipFill>
          <a:blip r:embed="rId2"/>
          <a:srcRect/>
          <a:stretch>
            <a:fillRect/>
          </a:stretch>
        </p:blipFill>
        <p:spPr>
          <a:xfrm>
            <a:off x="457200" y="874713"/>
            <a:ext cx="8229600" cy="803275"/>
          </a:xfrm>
        </p:spPr>
      </p:pic>
      <p:sp>
        <p:nvSpPr>
          <p:cNvPr id="3" name="Содержимое 2"/>
          <p:cNvSpPr>
            <a:spLocks noGrp="1"/>
          </p:cNvSpPr>
          <p:nvPr>
            <p:ph idx="1"/>
          </p:nvPr>
        </p:nvSpPr>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Недостаток этого элемента приводит к анемии (малокровию). Речь идет об элементе </a:t>
            </a:r>
          </a:p>
          <a:p>
            <a:endParaRPr lang="ru-RU" smtClean="0">
              <a:solidFill>
                <a:srgbClr val="002060"/>
              </a:solidFill>
              <a:latin typeface="Times New Roman" pitchFamily="18" charset="0"/>
              <a:cs typeface="Times New Roman" pitchFamily="18" charset="0"/>
            </a:endParaRPr>
          </a:p>
          <a:p>
            <a:pPr lvl="1">
              <a:buFont typeface="Wingdings 2" pitchFamily="18" charset="2"/>
              <a:buNone/>
            </a:pPr>
            <a:r>
              <a:rPr lang="ru-RU" sz="3200" smtClean="0">
                <a:solidFill>
                  <a:srgbClr val="002060"/>
                </a:solidFill>
                <a:latin typeface="Times New Roman" pitchFamily="18" charset="0"/>
                <a:cs typeface="Times New Roman" pitchFamily="18" charset="0"/>
              </a:rPr>
              <a:t>а) железе</a:t>
            </a:r>
          </a:p>
          <a:p>
            <a:pPr lvl="1">
              <a:buFont typeface="Wingdings 2" pitchFamily="18" charset="2"/>
              <a:buNone/>
            </a:pPr>
            <a:r>
              <a:rPr lang="ru-RU" sz="3200" smtClean="0">
                <a:solidFill>
                  <a:srgbClr val="002060"/>
                </a:solidFill>
                <a:latin typeface="Times New Roman" pitchFamily="18" charset="0"/>
                <a:cs typeface="Times New Roman" pitchFamily="18" charset="0"/>
              </a:rPr>
              <a:t>                 б) кальции </a:t>
            </a:r>
          </a:p>
          <a:p>
            <a:pPr>
              <a:buFont typeface="Wingdings 2" pitchFamily="18" charset="2"/>
              <a:buNone/>
            </a:pPr>
            <a:r>
              <a:rPr lang="ru-RU" smtClean="0">
                <a:solidFill>
                  <a:srgbClr val="002060"/>
                </a:solidFill>
                <a:latin typeface="Times New Roman" pitchFamily="18" charset="0"/>
                <a:cs typeface="Times New Roman" pitchFamily="18" charset="0"/>
              </a:rPr>
              <a:t>                                     в) кислороде                          </a:t>
            </a:r>
          </a:p>
          <a:p>
            <a:pPr>
              <a:buFont typeface="Wingdings 2" pitchFamily="18" charset="2"/>
              <a:buNone/>
            </a:pPr>
            <a:r>
              <a:rPr lang="ru-RU" smtClean="0">
                <a:solidFill>
                  <a:srgbClr val="002060"/>
                </a:solidFill>
                <a:latin typeface="Times New Roman" pitchFamily="18" charset="0"/>
                <a:cs typeface="Times New Roman" pitchFamily="18" charset="0"/>
              </a:rPr>
              <a:t>                                                           г) натрии</a:t>
            </a:r>
          </a:p>
          <a:p>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2" end="2"/>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28813"/>
            <a:ext cx="8686800" cy="4525962"/>
          </a:xfrm>
        </p:spPr>
        <p:txBody>
          <a:bodyPr/>
          <a:lstStyle/>
          <a:p>
            <a:pPr>
              <a:buFont typeface="Wingdings 2" pitchFamily="18" charset="2"/>
              <a:buNone/>
            </a:pPr>
            <a:r>
              <a:rPr lang="ru-RU" smtClean="0">
                <a:solidFill>
                  <a:srgbClr val="002060"/>
                </a:solidFill>
                <a:latin typeface="Times New Roman" pitchFamily="18" charset="0"/>
                <a:cs typeface="Times New Roman" pitchFamily="18" charset="0"/>
              </a:rPr>
              <a:t>Современные химики утверждают, что Наполеон был отравлен. Остатки мышьяка были обнаружены</a:t>
            </a:r>
          </a:p>
          <a:p>
            <a:pPr>
              <a:buFont typeface="Wingdings 2" pitchFamily="18" charset="2"/>
              <a:buNone/>
            </a:pPr>
            <a:endParaRPr lang="ru-RU" smtClean="0">
              <a:solidFill>
                <a:srgbClr val="002060"/>
              </a:solidFill>
              <a:latin typeface="Times New Roman" pitchFamily="18" charset="0"/>
              <a:cs typeface="Times New Roman" pitchFamily="18" charset="0"/>
            </a:endParaRPr>
          </a:p>
          <a:p>
            <a:pPr>
              <a:buFont typeface="Wingdings 2" pitchFamily="18" charset="2"/>
              <a:buNone/>
            </a:pPr>
            <a:r>
              <a:rPr lang="ru-RU" smtClean="0">
                <a:solidFill>
                  <a:srgbClr val="002060"/>
                </a:solidFill>
                <a:latin typeface="Times New Roman" pitchFamily="18" charset="0"/>
                <a:cs typeface="Times New Roman" pitchFamily="18" charset="0"/>
              </a:rPr>
              <a:t> а) в костях</a:t>
            </a:r>
          </a:p>
          <a:p>
            <a:pPr>
              <a:buFont typeface="Wingdings 2" pitchFamily="18" charset="2"/>
              <a:buNone/>
            </a:pPr>
            <a:r>
              <a:rPr lang="ru-RU" smtClean="0">
                <a:solidFill>
                  <a:srgbClr val="002060"/>
                </a:solidFill>
                <a:latin typeface="Times New Roman" pitchFamily="18" charset="0"/>
                <a:cs typeface="Times New Roman" pitchFamily="18" charset="0"/>
              </a:rPr>
              <a:t>                     б) зубах  </a:t>
            </a:r>
          </a:p>
          <a:p>
            <a:pPr>
              <a:buFont typeface="Wingdings 2" pitchFamily="18" charset="2"/>
              <a:buNone/>
            </a:pPr>
            <a:r>
              <a:rPr lang="ru-RU" smtClean="0">
                <a:solidFill>
                  <a:srgbClr val="002060"/>
                </a:solidFill>
                <a:latin typeface="Times New Roman" pitchFamily="18" charset="0"/>
                <a:cs typeface="Times New Roman" pitchFamily="18" charset="0"/>
              </a:rPr>
              <a:t>                                  в) волосах </a:t>
            </a:r>
          </a:p>
          <a:p>
            <a:pPr>
              <a:buFont typeface="Wingdings 2" pitchFamily="18" charset="2"/>
              <a:buNone/>
            </a:pPr>
            <a:r>
              <a:rPr lang="ru-RU" smtClean="0">
                <a:solidFill>
                  <a:srgbClr val="002060"/>
                </a:solidFill>
                <a:latin typeface="Times New Roman" pitchFamily="18" charset="0"/>
                <a:cs typeface="Times New Roman" pitchFamily="18" charset="0"/>
              </a:rPr>
              <a:t>                                               г) остатках кожи</a:t>
            </a:r>
          </a:p>
          <a:p>
            <a:pPr>
              <a:buFont typeface="Wingdings 2" pitchFamily="18" charset="2"/>
              <a:buNone/>
            </a:pPr>
            <a:endParaRPr lang="ru-RU" smtClean="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nodeType="clickEffect">
                                  <p:stCondLst>
                                    <p:cond delay="0"/>
                                  </p:stCondLst>
                                  <p:childTnLst>
                                    <p:animClr clrSpc="rgb" dir="cw">
                                      <p:cBhvr override="childStyle">
                                        <p:cTn id="27" dur="2000" fill="hold"/>
                                        <p:tgtEl>
                                          <p:spTgt spid="3">
                                            <p:txEl>
                                              <p:pRg st="4" end="4"/>
                                            </p:txEl>
                                          </p:spTgt>
                                        </p:tgtEl>
                                        <p:attrNameLst>
                                          <p:attrName>style.color</p:attrName>
                                        </p:attrNameLst>
                                      </p:cBhvr>
                                      <p:to>
                                        <a:srgbClr val="C6068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426</TotalTime>
  <Words>1654</Words>
  <Application>Microsoft Office PowerPoint</Application>
  <PresentationFormat>Экран (4:3)</PresentationFormat>
  <Paragraphs>144</Paragraphs>
  <Slides>56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56</vt:i4>
      </vt:variant>
    </vt:vector>
  </HeadingPairs>
  <TitlesOfParts>
    <vt:vector size="62" baseType="lpstr">
      <vt:lpstr>Arial</vt:lpstr>
      <vt:lpstr>Calibri</vt:lpstr>
      <vt:lpstr>Constantia</vt:lpstr>
      <vt:lpstr>Wingdings 2</vt:lpstr>
      <vt:lpstr>Times New Roman</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vector>
  </TitlesOfParts>
  <Company>Гимназия_№1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Химия</dc:creator>
  <cp:lastModifiedBy>Пользователь Windows</cp:lastModifiedBy>
  <cp:revision>53</cp:revision>
  <dcterms:created xsi:type="dcterms:W3CDTF">2009-11-17T10:17:54Z</dcterms:created>
  <dcterms:modified xsi:type="dcterms:W3CDTF">2015-01-06T05:30:25Z</dcterms:modified>
</cp:coreProperties>
</file>