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5" r:id="rId5"/>
    <p:sldId id="28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7" r:id="rId14"/>
    <p:sldId id="282" r:id="rId15"/>
    <p:sldId id="278" r:id="rId16"/>
    <p:sldId id="279" r:id="rId17"/>
    <p:sldId id="280" r:id="rId18"/>
    <p:sldId id="267" r:id="rId19"/>
    <p:sldId id="268" r:id="rId20"/>
    <p:sldId id="270" r:id="rId21"/>
    <p:sldId id="271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A4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6FA4F9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s009.radikal.ru/i310/1110/5f/280526263bd0.jpg" TargetMode="External"/><Relationship Id="rId3" Type="http://schemas.openxmlformats.org/officeDocument/2006/relationships/hyperlink" Target="http://lib.omgtu.ru/userfiles/image/pushkin.jpg" TargetMode="External"/><Relationship Id="rId7" Type="http://schemas.openxmlformats.org/officeDocument/2006/relationships/hyperlink" Target="http://www.northlands.ru/data/media/15/a72ca6951b69b559fbd3f540435e46b2.jpg" TargetMode="External"/><Relationship Id="rId2" Type="http://schemas.openxmlformats.org/officeDocument/2006/relationships/hyperlink" Target="http://uch.znate.ru/tw_files2/urls_11/15/d-14530/7z-docs/1_html_m4f25d39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900igr.net/datai/literatura/Lermontov-poet/0021-010-Mikhail-JUrevich-Lermontov-315-oktjabrja-18141527-ijulja-1841.jpg" TargetMode="External"/><Relationship Id="rId5" Type="http://schemas.openxmlformats.org/officeDocument/2006/relationships/hyperlink" Target="http://az.lib.ru/f/fet_a_a/.photo2.jpg" TargetMode="External"/><Relationship Id="rId4" Type="http://schemas.openxmlformats.org/officeDocument/2006/relationships/hyperlink" Target="http://bugagashki.ru/images/stories/stihi/nekrasov.jpg" TargetMode="External"/><Relationship Id="rId9" Type="http://schemas.openxmlformats.org/officeDocument/2006/relationships/hyperlink" Target="http://img-fotki.yandex.ru/get/5815/46092106.88/0_6b799_69baed85_XL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820472" cy="523413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Роль изобразительно-выразительных средств в лирике русских поэтов Х1Х века. 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6386" name="Picture 2" descr="http://xrust.ru/uploads/posts/2011-01/1293998424_hu8saxstwrjgif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988840"/>
            <a:ext cx="8160663" cy="4593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•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Предметный ряд </a:t>
            </a:r>
            <a:r>
              <a:rPr lang="ru-RU" dirty="0" smtClean="0"/>
              <a:t>— </a:t>
            </a:r>
            <a:r>
              <a:rPr lang="ru-RU" i="1" dirty="0" smtClean="0"/>
              <a:t>луна, поляны, поле, гора, сосна</a:t>
            </a:r>
            <a:r>
              <a:rPr lang="ru-RU" dirty="0" smtClean="0"/>
              <a:t> и т. д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Олицетворения</a:t>
            </a:r>
            <a:r>
              <a:rPr lang="ru-RU" dirty="0" smtClean="0"/>
              <a:t> — </a:t>
            </a:r>
            <a:r>
              <a:rPr lang="ru-RU" i="1" dirty="0" smtClean="0"/>
              <a:t>сосна дремлет, лес обнажился, луна пробирается</a:t>
            </a:r>
            <a:r>
              <a:rPr lang="ru-RU" dirty="0" smtClean="0"/>
              <a:t> и т. д.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Сравнения</a:t>
            </a:r>
            <a:r>
              <a:rPr lang="ru-RU" dirty="0" smtClean="0"/>
              <a:t> — </a:t>
            </a:r>
            <a:r>
              <a:rPr lang="ru-RU" i="1" dirty="0" smtClean="0"/>
              <a:t>одета, как ризой; грачи мелькали как сеть.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Эпитеты</a:t>
            </a:r>
            <a:r>
              <a:rPr lang="ru-RU" dirty="0" smtClean="0"/>
              <a:t> — </a:t>
            </a:r>
            <a:r>
              <a:rPr lang="ru-RU" i="1" dirty="0" smtClean="0"/>
              <a:t>сосна одинокая, север дикий, дума грустная, дорога скучная</a:t>
            </a:r>
            <a:r>
              <a:rPr lang="ru-RU" dirty="0" smtClean="0"/>
              <a:t> и 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Метафора</a:t>
            </a:r>
            <a:r>
              <a:rPr lang="ru-RU" dirty="0" smtClean="0"/>
              <a:t> — </a:t>
            </a:r>
            <a:r>
              <a:rPr lang="ru-RU" i="1" dirty="0" smtClean="0"/>
              <a:t>лес очарован волшебным сном, снежная бахрома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Инверсия</a:t>
            </a:r>
            <a:r>
              <a:rPr lang="ru-RU" dirty="0" smtClean="0"/>
              <a:t> — </a:t>
            </a:r>
            <a:r>
              <a:rPr lang="ru-RU" i="1" dirty="0" smtClean="0"/>
              <a:t>по дороге зимней, скучной.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Вспомните: влияет ли стихотворный размер на настроение, интонации?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Да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Поэтому </a:t>
            </a:r>
            <a:r>
              <a:rPr lang="ru-RU" dirty="0" smtClean="0"/>
              <a:t>попробуйте определить, каким размером написано каждое из предложенных стихотворений.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www.northlands.ru/data/media/15/a72ca6951b69b559fbd3f540435e46b2.jpg"/>
          <p:cNvPicPr>
            <a:picLocks noChangeAspect="1" noChangeArrowheads="1"/>
          </p:cNvPicPr>
          <p:nvPr/>
        </p:nvPicPr>
        <p:blipFill>
          <a:blip r:embed="rId2" cstate="print">
            <a:lum bright="6000"/>
          </a:blip>
          <a:srcRect/>
          <a:stretch>
            <a:fillRect/>
          </a:stretch>
        </p:blipFill>
        <p:spPr bwMode="auto">
          <a:xfrm>
            <a:off x="4718170" y="2132856"/>
            <a:ext cx="4306126" cy="28803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Тютчев Федор Иванович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8686800" cy="456937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1) Чародейкою Зимою</a:t>
            </a:r>
          </a:p>
          <a:p>
            <a:pPr>
              <a:buNone/>
            </a:pPr>
            <a:r>
              <a:rPr lang="ru-RU" dirty="0" smtClean="0"/>
              <a:t>Околдован, лес стоит — </a:t>
            </a:r>
          </a:p>
          <a:p>
            <a:pPr>
              <a:buNone/>
            </a:pPr>
            <a:r>
              <a:rPr lang="ru-RU" dirty="0" smtClean="0"/>
              <a:t>И под снежной бахромою,</a:t>
            </a:r>
          </a:p>
          <a:p>
            <a:pPr>
              <a:buNone/>
            </a:pPr>
            <a:r>
              <a:rPr lang="ru-RU" dirty="0" smtClean="0"/>
              <a:t>Неподвижною, немою,</a:t>
            </a:r>
          </a:p>
          <a:p>
            <a:pPr>
              <a:buNone/>
            </a:pPr>
            <a:r>
              <a:rPr lang="ru-RU" dirty="0" smtClean="0"/>
              <a:t>Чудной жизнью он блестит.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И стоит он, околдован, — </a:t>
            </a:r>
          </a:p>
          <a:p>
            <a:pPr>
              <a:buNone/>
            </a:pPr>
            <a:r>
              <a:rPr lang="ru-RU" dirty="0" smtClean="0"/>
              <a:t>Не мертвец и не живой — </a:t>
            </a:r>
          </a:p>
          <a:p>
            <a:pPr>
              <a:buNone/>
            </a:pPr>
            <a:r>
              <a:rPr lang="ru-RU" dirty="0" smtClean="0"/>
              <a:t>Сном волшебным очарован...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5589240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Хорей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mg0.liveinternet.ru/images/attach/c/7/95/626/95626472_large_pbv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24944"/>
            <a:ext cx="4079776" cy="360498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Пушкин Александр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Сергеевич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7"/>
            <a:ext cx="8686800" cy="41044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2) Сквозь волнистые туманы </a:t>
            </a:r>
          </a:p>
          <a:p>
            <a:pPr>
              <a:buNone/>
            </a:pPr>
            <a:r>
              <a:rPr lang="ru-RU" dirty="0" smtClean="0"/>
              <a:t>Пробирается луна, </a:t>
            </a:r>
          </a:p>
          <a:p>
            <a:pPr>
              <a:buNone/>
            </a:pPr>
            <a:r>
              <a:rPr lang="ru-RU" dirty="0" smtClean="0"/>
              <a:t>На печальные поляны </a:t>
            </a:r>
          </a:p>
          <a:p>
            <a:pPr>
              <a:buNone/>
            </a:pPr>
            <a:r>
              <a:rPr lang="ru-RU" dirty="0" smtClean="0"/>
              <a:t>Льет печально свет она.</a:t>
            </a:r>
          </a:p>
          <a:p>
            <a:pPr>
              <a:buNone/>
            </a:pPr>
            <a:r>
              <a:rPr lang="ru-RU" dirty="0" smtClean="0"/>
              <a:t>По дороге зимней, скучной </a:t>
            </a:r>
          </a:p>
          <a:p>
            <a:pPr>
              <a:buNone/>
            </a:pPr>
            <a:r>
              <a:rPr lang="ru-RU" dirty="0" smtClean="0"/>
              <a:t>Тройка борзая бежит...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12160" y="1196752"/>
            <a:ext cx="20293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Хорей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Некрасов Николай Алексеевич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Поздняя осень. Грачи улетели, </a:t>
            </a:r>
          </a:p>
          <a:p>
            <a:pPr>
              <a:buNone/>
            </a:pPr>
            <a:r>
              <a:rPr lang="ru-RU" dirty="0" smtClean="0"/>
              <a:t>Лес обнажился, поля опустели, </a:t>
            </a:r>
          </a:p>
          <a:p>
            <a:pPr>
              <a:buNone/>
            </a:pPr>
            <a:r>
              <a:rPr lang="ru-RU" dirty="0" smtClean="0"/>
              <a:t>Только не сжата полоска одна... </a:t>
            </a:r>
          </a:p>
          <a:p>
            <a:pPr>
              <a:buNone/>
            </a:pPr>
            <a:r>
              <a:rPr lang="ru-RU" dirty="0" smtClean="0"/>
              <a:t>Грустную думу наводит она.</a:t>
            </a:r>
          </a:p>
          <a:p>
            <a:endParaRPr lang="ru-RU" dirty="0"/>
          </a:p>
        </p:txBody>
      </p:sp>
      <p:pic>
        <p:nvPicPr>
          <p:cNvPr id="12290" name="Picture 2" descr="http://s009.radikal.ru/i310/1110/5f/280526263b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212976"/>
            <a:ext cx="3635896" cy="24322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07704" y="4653136"/>
            <a:ext cx="29833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/>
              <a:t>Дактиль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Фет Афанасий Афанасьевич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Ласточки пропали,</a:t>
            </a:r>
          </a:p>
          <a:p>
            <a:pPr>
              <a:buNone/>
            </a:pPr>
            <a:r>
              <a:rPr lang="ru-RU" dirty="0" smtClean="0"/>
              <a:t>А вчера с зарей</a:t>
            </a:r>
          </a:p>
          <a:p>
            <a:pPr>
              <a:buNone/>
            </a:pPr>
            <a:r>
              <a:rPr lang="ru-RU" dirty="0" smtClean="0"/>
              <a:t>Все грачи </a:t>
            </a:r>
            <a:r>
              <a:rPr lang="ru-RU" dirty="0" smtClean="0"/>
              <a:t>летали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да как сеть мелькали</a:t>
            </a:r>
          </a:p>
          <a:p>
            <a:pPr>
              <a:buNone/>
            </a:pPr>
            <a:r>
              <a:rPr lang="ru-RU" dirty="0" smtClean="0"/>
              <a:t>Вон над той горой.</a:t>
            </a:r>
          </a:p>
          <a:p>
            <a:pPr>
              <a:buNone/>
            </a:pPr>
            <a:r>
              <a:rPr lang="ru-RU" dirty="0" smtClean="0"/>
              <a:t>С вечера все спится,</a:t>
            </a:r>
          </a:p>
          <a:p>
            <a:pPr>
              <a:buNone/>
            </a:pPr>
            <a:r>
              <a:rPr lang="ru-RU" dirty="0" smtClean="0"/>
              <a:t>На дворе темно.</a:t>
            </a:r>
          </a:p>
          <a:p>
            <a:endParaRPr lang="ru-RU" dirty="0"/>
          </a:p>
        </p:txBody>
      </p:sp>
      <p:pic>
        <p:nvPicPr>
          <p:cNvPr id="11266" name="Picture 2" descr="http://img-fotki.yandex.ru/get/5815/46092106.88/0_6b799_69baed85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9477" y="2924944"/>
            <a:ext cx="4704523" cy="35283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4048" y="1628800"/>
            <a:ext cx="27079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Хорей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Лермонтов Михаил Юрьевич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севере диком стоит одиноко</a:t>
            </a:r>
          </a:p>
          <a:p>
            <a:pPr>
              <a:buNone/>
            </a:pPr>
            <a:r>
              <a:rPr lang="ru-RU" dirty="0" smtClean="0"/>
              <a:t>На голой вершине сосна.</a:t>
            </a:r>
          </a:p>
          <a:p>
            <a:pPr>
              <a:buNone/>
            </a:pPr>
            <a:r>
              <a:rPr lang="ru-RU" dirty="0" smtClean="0"/>
              <a:t>И дремлет, качаясь, и снегом сыпучим</a:t>
            </a:r>
          </a:p>
          <a:p>
            <a:pPr>
              <a:buNone/>
            </a:pPr>
            <a:r>
              <a:rPr lang="ru-RU" dirty="0" smtClean="0"/>
              <a:t>Одета, как ризой, она. 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Амфибрахий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42" name="Picture 2" descr="http://img-fotki.yandex.ru/get/4714/4358070.15/0_66d41_454833c7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284984"/>
            <a:ext cx="2555776" cy="3407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Итак, вспомните, о чем надо сказать, чтобы получился рассказ о стихотворении.</a:t>
            </a:r>
          </a:p>
          <a:p>
            <a:pPr>
              <a:buNone/>
            </a:pPr>
            <a:r>
              <a:rPr lang="ru-RU" dirty="0" smtClean="0"/>
              <a:t>• Название и автор.</a:t>
            </a:r>
          </a:p>
          <a:p>
            <a:pPr>
              <a:buNone/>
            </a:pPr>
            <a:r>
              <a:rPr lang="ru-RU" dirty="0" smtClean="0"/>
              <a:t>• Тема — о чем, основная мысль — как об этом рассказывает автор, как относится к тому, о чем рассказывает; какие образные картины возникают при чтении, какие мысли и чувства.</a:t>
            </a:r>
          </a:p>
          <a:p>
            <a:pPr>
              <a:buNone/>
            </a:pPr>
            <a:r>
              <a:rPr lang="ru-RU" dirty="0" smtClean="0"/>
              <a:t>• Настроение.</a:t>
            </a:r>
          </a:p>
          <a:p>
            <a:pPr>
              <a:buNone/>
            </a:pPr>
            <a:r>
              <a:rPr lang="ru-RU" dirty="0" smtClean="0"/>
              <a:t>• Приемы выразительности, помогающие раскрыть тему, передать настроение, объяснить основную мысль.</a:t>
            </a:r>
          </a:p>
          <a:p>
            <a:pPr>
              <a:buNone/>
            </a:pPr>
            <a:r>
              <a:rPr lang="ru-RU" dirty="0" smtClean="0"/>
              <a:t>• Стихотворный размер и как он влияет на настроение.</a:t>
            </a:r>
          </a:p>
          <a:p>
            <a:pPr>
              <a:buNone/>
            </a:pPr>
            <a:r>
              <a:rPr lang="ru-RU" dirty="0" smtClean="0"/>
              <a:t>• Какие строчки запомнились более всего и почему.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линия\Desktop\Сним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5134539" cy="6734734"/>
          </a:xfrm>
          <a:prstGeom prst="rect">
            <a:avLst/>
          </a:prstGeom>
          <a:noFill/>
        </p:spPr>
      </p:pic>
      <p:pic>
        <p:nvPicPr>
          <p:cNvPr id="1027" name="Picture 3" descr="C:\Users\линия\Desktop\bun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3008335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160840" cy="516212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Цели урока: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1. Актуализация знаний о приемах выразительности в лирических произведениях.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 Формирование умения понимать образность, выразительность слова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 Закрепление умения выразительного чтения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Предварительный анализ </a:t>
            </a:r>
            <a:r>
              <a:rPr lang="ru-RU" i="1" dirty="0" smtClean="0"/>
              <a:t>стихотворения Бунина «Помню долгий зимний вечер…».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На что обратили внимание при чтении? Смена настроения, значит, смена интонации. Где, в каких строфах?</a:t>
            </a:r>
          </a:p>
          <a:p>
            <a:pPr>
              <a:buNone/>
            </a:pPr>
            <a:r>
              <a:rPr lang="ru-RU" dirty="0" smtClean="0"/>
              <a:t>• Предметный ряд стихотворения — какие картины возникают при чтении?</a:t>
            </a:r>
          </a:p>
          <a:p>
            <a:pPr>
              <a:buNone/>
            </a:pPr>
            <a:r>
              <a:rPr lang="ru-RU" dirty="0" smtClean="0"/>
              <a:t>• Вспомните, есть такой прием выразительности — анафора. Одинаковое начало стихов (стихотворных строчек), найдите в тексте стихотворения пример анафоры. Для чего автор использовал этот прием?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  <a:r>
              <a:rPr lang="en-US" dirty="0" smtClean="0"/>
              <a:t> </a:t>
            </a:r>
            <a:r>
              <a:rPr lang="ru-RU" dirty="0" smtClean="0"/>
              <a:t>приёмов </a:t>
            </a:r>
            <a:r>
              <a:rPr lang="ru-RU" dirty="0" smtClean="0"/>
              <a:t>художественной </a:t>
            </a:r>
            <a:r>
              <a:rPr lang="ru-RU" dirty="0" smtClean="0"/>
              <a:t>выразительности ( см. записи в тетради)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Тютчев - </a:t>
            </a:r>
            <a:r>
              <a:rPr lang="en-US" sz="1600" dirty="0" smtClean="0">
                <a:hlinkClick r:id="rId2"/>
              </a:rPr>
              <a:t>http</a:t>
            </a:r>
            <a:r>
              <a:rPr lang="en-US" sz="1600" dirty="0" smtClean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uch.znate.ru/tw_files2/urls_11/15/d-14530/7z-docs/1_html_m4f25d394.jpg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Пушкин -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 smtClean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lib.omgtu.ru/userfiles/image/pushkin.jpg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Некрасов - </a:t>
            </a:r>
            <a:r>
              <a:rPr lang="en-US" sz="1600" dirty="0" smtClean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bugagashki.ru/images/stories/stihi/nekrasov.jpg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Фет - </a:t>
            </a:r>
            <a:r>
              <a:rPr lang="en-US" sz="1600" dirty="0" smtClean="0">
                <a:hlinkClick r:id="rId5"/>
              </a:rPr>
              <a:t>http</a:t>
            </a:r>
            <a:r>
              <a:rPr lang="en-US" sz="1600" dirty="0" smtClean="0">
                <a:hlinkClick r:id="rId5"/>
              </a:rPr>
              <a:t>://az.lib.ru/f/fet_a_a/.</a:t>
            </a:r>
            <a:r>
              <a:rPr lang="en-US" sz="1600" dirty="0" smtClean="0">
                <a:hlinkClick r:id="rId5"/>
              </a:rPr>
              <a:t>photo2.jpg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Лермонтов - </a:t>
            </a:r>
            <a:r>
              <a:rPr lang="en-US" sz="1600" dirty="0" smtClean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900igr.net/datai/literatura/Lermontov-poet/0021-010-Mikhail-JUrevich-Lermontov-315-oktjabrja-18141527-ijulja-1841.jpg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Зима - </a:t>
            </a:r>
            <a:r>
              <a:rPr lang="en-US" sz="1600" dirty="0" smtClean="0">
                <a:hlinkClick r:id="rId7"/>
              </a:rPr>
              <a:t>http://</a:t>
            </a:r>
            <a:r>
              <a:rPr lang="en-US" sz="1600" dirty="0" smtClean="0">
                <a:hlinkClick r:id="rId7"/>
              </a:rPr>
              <a:t>www.northlands.ru/data/media/15/a72ca6951b69b559fbd3f540435e46b2.jpg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Луна - </a:t>
            </a:r>
            <a:r>
              <a:rPr lang="en-US" sz="1600" dirty="0" smtClean="0"/>
              <a:t>http://img0.liveinternet.ru/images/attach/c/7/95/626/95626472_large_pbvf.jpg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Несжатая полоса - </a:t>
            </a:r>
            <a:r>
              <a:rPr lang="en-US" sz="1600" dirty="0" smtClean="0">
                <a:hlinkClick r:id="rId8"/>
              </a:rPr>
              <a:t>http://</a:t>
            </a:r>
            <a:r>
              <a:rPr lang="en-US" sz="1600" dirty="0" smtClean="0">
                <a:hlinkClick r:id="rId8"/>
              </a:rPr>
              <a:t>s009.radikal.ru/i310/1110/5f/280526263bd0.jpg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Ласточки - </a:t>
            </a:r>
            <a:r>
              <a:rPr lang="en-US" sz="1600" dirty="0" smtClean="0">
                <a:hlinkClick r:id="rId9"/>
              </a:rPr>
              <a:t>http://</a:t>
            </a:r>
            <a:r>
              <a:rPr lang="en-US" sz="1600" dirty="0" smtClean="0">
                <a:hlinkClick r:id="rId9"/>
              </a:rPr>
              <a:t>img-fotki.yandex.ru/get/5815/46092106.88/0_6b799_69baed85_XL.jpg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Сосна - </a:t>
            </a:r>
            <a:r>
              <a:rPr lang="en-US" sz="1600" dirty="0" smtClean="0"/>
              <a:t>http://img-fotki.yandex.ru/get/4714/4358070.15/0_66d41_454833c7_L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160239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Задание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  Перед вами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отрывки из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стихотворений,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вспомните авторов.</a:t>
            </a:r>
          </a:p>
          <a:p>
            <a:endParaRPr lang="ru-RU" dirty="0"/>
          </a:p>
        </p:txBody>
      </p:sp>
      <p:pic>
        <p:nvPicPr>
          <p:cNvPr id="15362" name="Picture 2" descr="http://uch.znate.ru/tw_files2/urls_11/15/d-14530/7z-docs/1_html_m4f25d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64904"/>
            <a:ext cx="1905000" cy="2428875"/>
          </a:xfrm>
          <a:prstGeom prst="rect">
            <a:avLst/>
          </a:prstGeom>
          <a:noFill/>
        </p:spPr>
      </p:pic>
      <p:pic>
        <p:nvPicPr>
          <p:cNvPr id="15364" name="Picture 4" descr="http://oleg-pogudin.elegos.ru/_fr/20/55813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556792"/>
            <a:ext cx="1905000" cy="2371726"/>
          </a:xfrm>
          <a:prstGeom prst="rect">
            <a:avLst/>
          </a:prstGeom>
          <a:noFill/>
        </p:spPr>
      </p:pic>
      <p:pic>
        <p:nvPicPr>
          <p:cNvPr id="15366" name="Picture 6" descr="http://vsetke.ru:81/images/07779929ed73d7fd/16c7be2720b0f2057ee81f2bfaa08c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077072"/>
            <a:ext cx="1914525" cy="2514600"/>
          </a:xfrm>
          <a:prstGeom prst="rect">
            <a:avLst/>
          </a:prstGeom>
          <a:noFill/>
        </p:spPr>
      </p:pic>
      <p:pic>
        <p:nvPicPr>
          <p:cNvPr id="15368" name="Picture 8" descr="http://files.ru.ladoshki.com/data/goesdown/Fet_Afanasiy/pics/A.Fet%20-%20Rannie%20gody%20moey%20zhizn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5852" y="1844824"/>
            <a:ext cx="1828800" cy="2304256"/>
          </a:xfrm>
          <a:prstGeom prst="rect">
            <a:avLst/>
          </a:prstGeom>
          <a:noFill/>
        </p:spPr>
      </p:pic>
      <p:pic>
        <p:nvPicPr>
          <p:cNvPr id="15370" name="Picture 10" descr="http://900igr.net/datai/literatura/Lermontov-poet/0021-010-Mikhail-JUrevich-Lermontov-315-oktjabrja-18141527-ijulja-184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4221088"/>
            <a:ext cx="1958769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www.northlands.ru/data/media/15/a72ca6951b69b559fbd3f540435e46b2.jpg"/>
          <p:cNvPicPr>
            <a:picLocks noChangeAspect="1" noChangeArrowheads="1"/>
          </p:cNvPicPr>
          <p:nvPr/>
        </p:nvPicPr>
        <p:blipFill>
          <a:blip r:embed="rId2" cstate="print">
            <a:lum bright="6000"/>
          </a:blip>
          <a:srcRect/>
          <a:stretch>
            <a:fillRect/>
          </a:stretch>
        </p:blipFill>
        <p:spPr bwMode="auto">
          <a:xfrm>
            <a:off x="4718170" y="2132856"/>
            <a:ext cx="4306126" cy="28803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Тютчев Федор Иванович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8686800" cy="456937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1) Чародейкою Зимою</a:t>
            </a:r>
          </a:p>
          <a:p>
            <a:pPr>
              <a:buNone/>
            </a:pPr>
            <a:r>
              <a:rPr lang="ru-RU" dirty="0" smtClean="0"/>
              <a:t>Околдован, лес стоит — </a:t>
            </a:r>
          </a:p>
          <a:p>
            <a:pPr>
              <a:buNone/>
            </a:pPr>
            <a:r>
              <a:rPr lang="ru-RU" dirty="0" smtClean="0"/>
              <a:t>И под снежной бахромою,</a:t>
            </a:r>
          </a:p>
          <a:p>
            <a:pPr>
              <a:buNone/>
            </a:pPr>
            <a:r>
              <a:rPr lang="ru-RU" dirty="0" smtClean="0"/>
              <a:t>Неподвижною, немою,</a:t>
            </a:r>
          </a:p>
          <a:p>
            <a:pPr>
              <a:buNone/>
            </a:pPr>
            <a:r>
              <a:rPr lang="ru-RU" dirty="0" smtClean="0"/>
              <a:t>Чудной жизнью он блестит.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И стоит он, околдован, — </a:t>
            </a:r>
          </a:p>
          <a:p>
            <a:pPr>
              <a:buNone/>
            </a:pPr>
            <a:r>
              <a:rPr lang="ru-RU" dirty="0" smtClean="0"/>
              <a:t>Не мертвец и не живой — </a:t>
            </a:r>
          </a:p>
          <a:p>
            <a:pPr>
              <a:buNone/>
            </a:pPr>
            <a:r>
              <a:rPr lang="ru-RU" dirty="0" smtClean="0"/>
              <a:t>Сном волшебным очарован...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mg0.liveinternet.ru/images/attach/c/7/95/626/95626472_large_pbv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204864"/>
            <a:ext cx="4079776" cy="360498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Пушкин Александр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Сергеевич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2) Сквозь волнистые туманы </a:t>
            </a:r>
          </a:p>
          <a:p>
            <a:pPr>
              <a:buNone/>
            </a:pPr>
            <a:r>
              <a:rPr lang="ru-RU" dirty="0" smtClean="0"/>
              <a:t>Пробирается луна, </a:t>
            </a:r>
          </a:p>
          <a:p>
            <a:pPr>
              <a:buNone/>
            </a:pPr>
            <a:r>
              <a:rPr lang="ru-RU" dirty="0" smtClean="0"/>
              <a:t>На печальные поляны </a:t>
            </a:r>
          </a:p>
          <a:p>
            <a:pPr>
              <a:buNone/>
            </a:pPr>
            <a:r>
              <a:rPr lang="ru-RU" dirty="0" smtClean="0"/>
              <a:t>Льет печально свет она.</a:t>
            </a:r>
          </a:p>
          <a:p>
            <a:pPr>
              <a:buNone/>
            </a:pPr>
            <a:r>
              <a:rPr lang="ru-RU" dirty="0" smtClean="0"/>
              <a:t>По дороге зимней, скучной </a:t>
            </a:r>
          </a:p>
          <a:p>
            <a:pPr>
              <a:buNone/>
            </a:pPr>
            <a:r>
              <a:rPr lang="ru-RU" dirty="0" smtClean="0"/>
              <a:t>Тройка борзая бежит...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Некрасов Николай Алексеевич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Поздняя осень. Грачи улетели, </a:t>
            </a:r>
          </a:p>
          <a:p>
            <a:pPr>
              <a:buNone/>
            </a:pPr>
            <a:r>
              <a:rPr lang="ru-RU" dirty="0" smtClean="0"/>
              <a:t>Лес обнажился, поля опустели, </a:t>
            </a:r>
          </a:p>
          <a:p>
            <a:pPr>
              <a:buNone/>
            </a:pPr>
            <a:r>
              <a:rPr lang="ru-RU" dirty="0" smtClean="0"/>
              <a:t>Только не сжата полоска одна... </a:t>
            </a:r>
          </a:p>
          <a:p>
            <a:pPr>
              <a:buNone/>
            </a:pPr>
            <a:r>
              <a:rPr lang="ru-RU" dirty="0" smtClean="0"/>
              <a:t>Грустную думу наводит она.</a:t>
            </a:r>
          </a:p>
          <a:p>
            <a:endParaRPr lang="ru-RU" dirty="0"/>
          </a:p>
        </p:txBody>
      </p:sp>
      <p:pic>
        <p:nvPicPr>
          <p:cNvPr id="12290" name="Picture 2" descr="http://s009.radikal.ru/i310/1110/5f/280526263b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212976"/>
            <a:ext cx="3635896" cy="243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Фет Афанасий Афанасьевич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Ласточки пропали,</a:t>
            </a:r>
          </a:p>
          <a:p>
            <a:pPr>
              <a:buNone/>
            </a:pPr>
            <a:r>
              <a:rPr lang="ru-RU" dirty="0" smtClean="0"/>
              <a:t>А вчера с зарей</a:t>
            </a:r>
          </a:p>
          <a:p>
            <a:pPr>
              <a:buNone/>
            </a:pPr>
            <a:r>
              <a:rPr lang="ru-RU" dirty="0" smtClean="0"/>
              <a:t>Все грачи </a:t>
            </a:r>
            <a:r>
              <a:rPr lang="ru-RU" dirty="0" smtClean="0"/>
              <a:t>летали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да как сеть мелькали</a:t>
            </a:r>
          </a:p>
          <a:p>
            <a:pPr>
              <a:buNone/>
            </a:pPr>
            <a:r>
              <a:rPr lang="ru-RU" dirty="0" smtClean="0"/>
              <a:t>Вон над той горой.</a:t>
            </a:r>
          </a:p>
          <a:p>
            <a:pPr>
              <a:buNone/>
            </a:pPr>
            <a:r>
              <a:rPr lang="ru-RU" dirty="0" smtClean="0"/>
              <a:t>С вечера все спится,</a:t>
            </a:r>
          </a:p>
          <a:p>
            <a:pPr>
              <a:buNone/>
            </a:pPr>
            <a:r>
              <a:rPr lang="ru-RU" dirty="0" smtClean="0"/>
              <a:t>На дворе темно.</a:t>
            </a:r>
          </a:p>
          <a:p>
            <a:endParaRPr lang="ru-RU" dirty="0"/>
          </a:p>
        </p:txBody>
      </p:sp>
      <p:pic>
        <p:nvPicPr>
          <p:cNvPr id="11266" name="Picture 2" descr="http://img-fotki.yandex.ru/get/5815/46092106.88/0_6b799_69baed85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132856"/>
            <a:ext cx="4704523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Лермонтов Михаил Юрьевич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севере диком стоит одиноко</a:t>
            </a:r>
          </a:p>
          <a:p>
            <a:pPr>
              <a:buNone/>
            </a:pPr>
            <a:r>
              <a:rPr lang="ru-RU" dirty="0" smtClean="0"/>
              <a:t>На голой вершине сосна.</a:t>
            </a:r>
          </a:p>
          <a:p>
            <a:pPr>
              <a:buNone/>
            </a:pPr>
            <a:r>
              <a:rPr lang="ru-RU" dirty="0" smtClean="0"/>
              <a:t>И дремлет, качаясь, и снегом сыпучим</a:t>
            </a:r>
          </a:p>
          <a:p>
            <a:pPr>
              <a:buNone/>
            </a:pPr>
            <a:r>
              <a:rPr lang="ru-RU" dirty="0" smtClean="0"/>
              <a:t>Одета, как ризой, она. </a:t>
            </a:r>
          </a:p>
          <a:p>
            <a:endParaRPr lang="ru-RU" dirty="0"/>
          </a:p>
        </p:txBody>
      </p:sp>
      <p:pic>
        <p:nvPicPr>
          <p:cNvPr id="10242" name="Picture 2" descr="http://img-fotki.yandex.ru/get/4714/4358070.15/0_66d41_454833c7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284984"/>
            <a:ext cx="2555776" cy="3407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Задание.</a:t>
            </a:r>
            <a:r>
              <a:rPr lang="ru-RU" dirty="0" smtClean="0"/>
              <a:t> Перечислите приемы художественной выразительности, которые помогли нам увидеть картину природы, понять настроение лирического героя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693</Words>
  <Application>Microsoft Office PowerPoint</Application>
  <PresentationFormat>Экран (4:3)</PresentationFormat>
  <Paragraphs>117</Paragraphs>
  <Slides>22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Тютчев Федор Иванович</vt:lpstr>
      <vt:lpstr>Пушкин Александр Сергеевич </vt:lpstr>
      <vt:lpstr>Некрасов Николай Алексеевич</vt:lpstr>
      <vt:lpstr>Фет Афанасий Афанасьевич</vt:lpstr>
      <vt:lpstr>Лермонтов Михаил Юрьевич</vt:lpstr>
      <vt:lpstr>Слайд 9</vt:lpstr>
      <vt:lpstr>Слайд 10</vt:lpstr>
      <vt:lpstr>Слайд 11</vt:lpstr>
      <vt:lpstr>Слайд 12</vt:lpstr>
      <vt:lpstr>Тютчев Федор Иванович</vt:lpstr>
      <vt:lpstr>Пушкин Александр Сергеевич </vt:lpstr>
      <vt:lpstr>Некрасов Николай Алексеевич</vt:lpstr>
      <vt:lpstr>Фет Афанасий Афанасьевич</vt:lpstr>
      <vt:lpstr>Лермонтов Михаил Юрьевич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линия</dc:creator>
  <cp:lastModifiedBy>линия</cp:lastModifiedBy>
  <cp:revision>13</cp:revision>
  <dcterms:created xsi:type="dcterms:W3CDTF">2014-01-25T06:48:45Z</dcterms:created>
  <dcterms:modified xsi:type="dcterms:W3CDTF">2014-01-25T08:51:35Z</dcterms:modified>
</cp:coreProperties>
</file>