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7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3C72-92FE-498B-A90D-8C47CE7CB35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2A2A-5084-42DA-85D5-364F71146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Родительское собрание 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857496"/>
            <a:ext cx="6400800" cy="328614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FF"/>
                </a:solidFill>
              </a:rPr>
              <a:t>« Азбука дорог- родителям</a:t>
            </a:r>
            <a:r>
              <a:rPr lang="ru-RU" sz="4000" dirty="0" smtClean="0">
                <a:solidFill>
                  <a:srgbClr val="0000FF"/>
                </a:solidFill>
              </a:rPr>
              <a:t>»</a:t>
            </a:r>
          </a:p>
          <a:p>
            <a:endParaRPr lang="ru-RU" sz="4000" dirty="0">
              <a:solidFill>
                <a:srgbClr val="0000FF"/>
              </a:solidFill>
            </a:endParaRPr>
          </a:p>
          <a:p>
            <a:pPr algn="r"/>
            <a:r>
              <a:rPr lang="ru-RU" sz="2000" dirty="0" smtClean="0">
                <a:solidFill>
                  <a:srgbClr val="0000FF"/>
                </a:solidFill>
              </a:rPr>
              <a:t>Составитель:</a:t>
            </a:r>
          </a:p>
          <a:p>
            <a:pPr algn="r"/>
            <a:r>
              <a:rPr lang="ru-RU" sz="2000" dirty="0" smtClean="0">
                <a:solidFill>
                  <a:srgbClr val="0000FF"/>
                </a:solidFill>
              </a:rPr>
              <a:t>классный руководитель 6-б класса </a:t>
            </a:r>
          </a:p>
          <a:p>
            <a:pPr algn="r"/>
            <a:r>
              <a:rPr lang="ru-RU" sz="2000" dirty="0" smtClean="0">
                <a:solidFill>
                  <a:srgbClr val="0000FF"/>
                </a:solidFill>
              </a:rPr>
              <a:t>Слизкая Ольга Алексеевна</a:t>
            </a:r>
            <a:endParaRPr lang="ru-RU" sz="20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857232"/>
            <a:ext cx="5057788" cy="4781568"/>
          </a:xfrm>
        </p:spPr>
        <p:txBody>
          <a:bodyPr>
            <a:normAutofit fontScale="925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Правило № 4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Вырабатывайте у ребенка привычку всегда перед выходом на дорогу, даже если на ней нет машин, приостановиться, оглядеться, прислушаться - и только тогда переходить улицу.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200996" cy="64294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Психологический аспект проблемы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071546"/>
            <a:ext cx="5786478" cy="5786454"/>
          </a:xfrm>
        </p:spPr>
        <p:txBody>
          <a:bodyPr>
            <a:normAutofit fontScale="40000" lnSpcReduction="20000"/>
          </a:bodyPr>
          <a:lstStyle/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500" dirty="0">
                <a:solidFill>
                  <a:srgbClr val="0000FF"/>
                </a:solidFill>
              </a:rPr>
              <a:t>Дети до 13-14 лет видят только прямо, а боковым зрением слабо фиксируют происходящее («тоннельное зрение»); 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500" dirty="0">
                <a:solidFill>
                  <a:srgbClr val="0000FF"/>
                </a:solidFill>
              </a:rPr>
              <a:t>Ребёнку приходится поворачивать голову для того, чтобы иметь общее представление об окружающем пространстве. Для этого ребёнку понадобится 4 секунды, в то время как взрослому – четверть секунды; 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500" dirty="0">
                <a:solidFill>
                  <a:srgbClr val="0000FF"/>
                </a:solidFill>
              </a:rPr>
              <a:t>Восприятие ребёнком скорости, размера транспортного средства и расстояния до него также искажено; 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500" dirty="0">
                <a:solidFill>
                  <a:srgbClr val="0000FF"/>
                </a:solidFill>
              </a:rPr>
              <a:t>Дети с искажением воспринимают звуки на дороге; </a:t>
            </a:r>
          </a:p>
          <a:p>
            <a:pPr lvl="0" algn="l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4500" dirty="0">
                <a:solidFill>
                  <a:srgbClr val="0000FF"/>
                </a:solidFill>
              </a:rPr>
              <a:t>У них искажено восприятие размеров транспортных средств и т.п.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сканирование0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142984"/>
            <a:ext cx="4912272" cy="4286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сканирование00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620713"/>
            <a:ext cx="4881576" cy="484256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сканирование00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1000108"/>
            <a:ext cx="5107748" cy="44291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сканирование0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928670"/>
            <a:ext cx="5332523" cy="46863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сканирование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785794"/>
            <a:ext cx="4940698" cy="48926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сканирование00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785794"/>
            <a:ext cx="4785723" cy="47402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143108" y="428604"/>
            <a:ext cx="6696075" cy="5545137"/>
          </a:xfrm>
          <a:prstGeom prst="flowChartExtra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rot="2439080">
            <a:off x="3977792" y="4050941"/>
            <a:ext cx="3425825" cy="541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 rot="8297750">
            <a:off x="3675061" y="3999918"/>
            <a:ext cx="3425825" cy="541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сканирование0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071546"/>
            <a:ext cx="4953705" cy="497523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7772400" cy="642941"/>
          </a:xfrm>
        </p:spPr>
        <p:txBody>
          <a:bodyPr>
            <a:noAutofit/>
          </a:bodyPr>
          <a:lstStyle/>
          <a:p>
            <a:r>
              <a:rPr lang="ru-RU" sz="2800" b="1" dirty="0"/>
              <a:t>Игра для </a:t>
            </a:r>
            <a:r>
              <a:rPr lang="ru-RU" sz="2800" b="1" dirty="0" smtClean="0"/>
              <a:t>родителей </a:t>
            </a:r>
            <a:r>
              <a:rPr lang="ru-RU" sz="2800" b="1" dirty="0"/>
              <a:t>«Знатоки ПДД»</a:t>
            </a:r>
            <a:r>
              <a:rPr lang="ru-RU" sz="28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142984"/>
            <a:ext cx="6400800" cy="5357874"/>
          </a:xfrm>
        </p:spPr>
        <p:txBody>
          <a:bodyPr>
            <a:normAutofit fontScale="32500" lnSpcReduction="20000"/>
          </a:bodyPr>
          <a:lstStyle/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Какие марки российских автомобилей вы знаете?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Где должен двигаться пешеход по загородной дороге?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Почему опасно перебегать дорогу перед близко идущим транспортом?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Для чего служит светофор, какие сигналы он подает?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Как нужно переходить улицу после выхода из транспорта?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Что называется пешеходным переходом?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Как и где нужно переходить улицу?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Кто называется пассажиром?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Какие виды пассажирского транспорта вы знаете?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Какие сигналы светофора запрещают пешеходное и автомобильное движение?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Что означает желтый сигнал светофора?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Где устанавливается светофор?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Что такое перекресток?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На какие группы делятся дорожные знаки?</a:t>
            </a:r>
          </a:p>
          <a:p>
            <a:pPr marL="514350" lvl="0" indent="-514350" algn="l">
              <a:lnSpc>
                <a:spcPct val="120000"/>
              </a:lnSpc>
              <a:buFont typeface="+mj-lt"/>
              <a:buAutoNum type="arabicPeriod"/>
            </a:pPr>
            <a:r>
              <a:rPr lang="ru-RU" sz="5000" dirty="0">
                <a:solidFill>
                  <a:srgbClr val="0000FF"/>
                </a:solidFill>
              </a:rPr>
              <a:t>В какой последовательности располагаются световые сигналы светофора?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642918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smtClean="0"/>
              <a:t>Памятка </a:t>
            </a:r>
            <a:r>
              <a:rPr lang="ru-RU" dirty="0"/>
              <a:t>по ПДД»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714356"/>
            <a:ext cx="6643734" cy="6143644"/>
          </a:xfrm>
        </p:spPr>
        <p:txBody>
          <a:bodyPr>
            <a:noAutofit/>
          </a:bodyPr>
          <a:lstStyle/>
          <a:p>
            <a:pPr lvl="0" algn="l"/>
            <a:r>
              <a:rPr lang="ru-RU" sz="1800" dirty="0">
                <a:solidFill>
                  <a:srgbClr val="0000FF"/>
                </a:solidFill>
              </a:rPr>
              <a:t>Не спешите, переходите дорогу размеренным шагом. Выходя на проезжую часть дороги, прекратите разговаривать - ребенок должен привыкнуть, что при переходе дороги нужно сосредоточиться.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Не переходите дорогу на красный или желтый сигнал светофора, как бы вы при этом не торопились. Переходите дорогу только в местах, обозначенных дорожным знаком “Пешеходный переход”. 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Из автобуса, троллейбуса, трамвая, такси выходите первыми. В противном случае ребенок может упасть или побежать на проезжую часть.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Привлекайте ребенка к участию в ваших наблюдениях за обстановкой на дороге, показывайте ему те машины, которые готовятся поворачивать, едут с большой скоростью и т.д.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Не выходите с ребенком из-за кустов или машины, не осмотрев предварительно дорогу, – это типичная ошибка и нельзя допускать, чтобы дети ее повторяли.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Не разрешайте играть вблизи дороги и на проезжей части.</a:t>
            </a:r>
          </a:p>
          <a:p>
            <a:pPr lvl="0" algn="l"/>
            <a:r>
              <a:rPr lang="ru-RU" sz="1800" dirty="0">
                <a:solidFill>
                  <a:srgbClr val="0000FF"/>
                </a:solidFill>
              </a:rPr>
              <a:t>Применяйте при поездках ремни безопасности, детские </a:t>
            </a:r>
            <a:r>
              <a:rPr lang="ru-RU" sz="1800" dirty="0" err="1">
                <a:solidFill>
                  <a:srgbClr val="0000FF"/>
                </a:solidFill>
              </a:rPr>
              <a:t>автокресла</a:t>
            </a:r>
            <a:r>
              <a:rPr lang="ru-RU" sz="1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500174"/>
            <a:ext cx="785814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9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1"/>
            <a:ext cx="7772400" cy="1214446"/>
          </a:xfrm>
        </p:spPr>
        <p:txBody>
          <a:bodyPr>
            <a:normAutofit/>
          </a:bodyPr>
          <a:lstStyle/>
          <a:p>
            <a:r>
              <a:rPr lang="ru-RU" sz="2800" b="1" dirty="0"/>
              <a:t>Рекомендации родителям по обучению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детей </a:t>
            </a:r>
            <a:r>
              <a:rPr lang="ru-RU" sz="2800" b="1" dirty="0"/>
              <a:t>ПДД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785926"/>
            <a:ext cx="6400800" cy="48577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ребенок  должен </a:t>
            </a:r>
            <a:r>
              <a:rPr lang="ru-RU" b="1" dirty="0">
                <a:solidFill>
                  <a:srgbClr val="0000FF"/>
                </a:solidFill>
              </a:rPr>
              <a:t>знать 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1. Основные термины и понятия правил. 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2. Обязанности пешеходов.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3. Обязанности пассажиров.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4. Регулирование дорожного движения. 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5. Сигналы светофора.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6. Предупредительные сигналы.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7. Движение через железнодорожные пути. 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8. Движение в жилых зонах и перевозка людей. </a:t>
            </a:r>
          </a:p>
          <a:p>
            <a:pPr algn="l">
              <a:lnSpc>
                <a:spcPct val="160000"/>
              </a:lnSpc>
            </a:pPr>
            <a:r>
              <a:rPr lang="ru-RU" sz="2800" dirty="0">
                <a:solidFill>
                  <a:srgbClr val="0000FF"/>
                </a:solidFill>
              </a:rPr>
              <a:t>9. Особенности движения на велосипеде.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Чтобы ваш ребёнок не создал опасную ситуацию на дорогах, он </a:t>
            </a:r>
            <a:r>
              <a:rPr lang="ru-RU" sz="3600" b="1" dirty="0"/>
              <a:t>должен уметь: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43240" y="4714884"/>
            <a:ext cx="2500330" cy="164307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FF"/>
                </a:solidFill>
              </a:rPr>
              <a:t>видеть, слушать, предвидеть, избегать опасности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86446" y="2643182"/>
            <a:ext cx="2857520" cy="171451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правильно </a:t>
            </a:r>
            <a:r>
              <a:rPr lang="ru-RU" sz="2000" dirty="0">
                <a:solidFill>
                  <a:srgbClr val="0000FF"/>
                </a:solidFill>
              </a:rPr>
              <a:t>оценивать дорожную обстановку во всей ее изменчивости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357422" y="2285992"/>
            <a:ext cx="2357454" cy="121444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 наблюдать </a:t>
            </a:r>
            <a:r>
              <a:rPr lang="ru-RU" sz="2000" dirty="0">
                <a:solidFill>
                  <a:srgbClr val="0000FF"/>
                </a:solidFill>
              </a:rPr>
              <a:t>за дорогой 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8040760">
            <a:off x="6059473" y="4869212"/>
            <a:ext cx="1512288" cy="766281"/>
          </a:xfrm>
          <a:prstGeom prst="curvedDownArrow">
            <a:avLst>
              <a:gd name="adj1" fmla="val 25000"/>
              <a:gd name="adj2" fmla="val 74856"/>
              <a:gd name="adj3" fmla="val 3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973123">
            <a:off x="4712128" y="1714041"/>
            <a:ext cx="1666358" cy="602054"/>
          </a:xfrm>
          <a:prstGeom prst="curvedDownArrow">
            <a:avLst>
              <a:gd name="adj1" fmla="val 25000"/>
              <a:gd name="adj2" fmla="val 55335"/>
              <a:gd name="adj3" fmla="val 33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4996354">
            <a:off x="1324381" y="4015582"/>
            <a:ext cx="1545249" cy="858600"/>
          </a:xfrm>
          <a:prstGeom prst="curvedDownArrow">
            <a:avLst>
              <a:gd name="adj1" fmla="val 25000"/>
              <a:gd name="adj2" fmla="val 74856"/>
              <a:gd name="adj3" fmla="val 3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post-306294-1300012064_thum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85728"/>
            <a:ext cx="3442229" cy="33575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30" name="Picture 6" descr="i?id=321284532-02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214686"/>
            <a:ext cx="4000528" cy="33495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File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838" y="5157788"/>
            <a:ext cx="1474787" cy="1382712"/>
          </a:xfrm>
          <a:prstGeom prst="rect">
            <a:avLst/>
          </a:prstGeom>
          <a:noFill/>
        </p:spPr>
      </p:pic>
      <p:pic>
        <p:nvPicPr>
          <p:cNvPr id="26627" name="Picture 3" descr="File000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150" y="981075"/>
            <a:ext cx="1460500" cy="1400175"/>
          </a:xfrm>
          <a:prstGeom prst="rect">
            <a:avLst/>
          </a:prstGeom>
          <a:noFill/>
        </p:spPr>
      </p:pic>
      <p:pic>
        <p:nvPicPr>
          <p:cNvPr id="26628" name="Picture 4" descr="File00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2708275"/>
            <a:ext cx="1439863" cy="1382713"/>
          </a:xfrm>
          <a:prstGeom prst="rect">
            <a:avLst/>
          </a:prstGeom>
          <a:noFill/>
        </p:spPr>
      </p:pic>
      <p:pic>
        <p:nvPicPr>
          <p:cNvPr id="26629" name="Picture 5" descr="File000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92275" y="4437063"/>
            <a:ext cx="1620838" cy="1419225"/>
          </a:xfrm>
          <a:prstGeom prst="rect">
            <a:avLst/>
          </a:prstGeom>
          <a:noFill/>
        </p:spPr>
      </p:pic>
      <p:pic>
        <p:nvPicPr>
          <p:cNvPr id="26630" name="Picture 6" descr="File00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688" y="2781300"/>
            <a:ext cx="1512887" cy="1401763"/>
          </a:xfrm>
          <a:prstGeom prst="rect">
            <a:avLst/>
          </a:prstGeom>
          <a:noFill/>
        </p:spPr>
      </p:pic>
      <p:pic>
        <p:nvPicPr>
          <p:cNvPr id="26631" name="Picture 7" descr="File00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95963" y="981075"/>
            <a:ext cx="1566862" cy="1439863"/>
          </a:xfrm>
          <a:prstGeom prst="rect">
            <a:avLst/>
          </a:prstGeom>
          <a:noFill/>
        </p:spPr>
      </p:pic>
      <p:pic>
        <p:nvPicPr>
          <p:cNvPr id="26632" name="Picture 8" descr="File00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08400" y="260350"/>
            <a:ext cx="1511300" cy="1400175"/>
          </a:xfrm>
          <a:prstGeom prst="rect">
            <a:avLst/>
          </a:prstGeom>
          <a:noFill/>
        </p:spPr>
      </p:pic>
      <p:pic>
        <p:nvPicPr>
          <p:cNvPr id="26633" name="Picture 9" descr="File00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24525" y="4437063"/>
            <a:ext cx="1620838" cy="1382712"/>
          </a:xfrm>
          <a:prstGeom prst="rect">
            <a:avLst/>
          </a:prstGeom>
          <a:noFill/>
        </p:spPr>
      </p:pic>
      <p:pic>
        <p:nvPicPr>
          <p:cNvPr id="26634" name="Picture 10" descr="File0017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00113" y="2565400"/>
            <a:ext cx="1730375" cy="1739900"/>
          </a:xfrm>
          <a:prstGeom prst="rect">
            <a:avLst/>
          </a:prstGeom>
          <a:noFill/>
        </p:spPr>
      </p:pic>
      <p:pic>
        <p:nvPicPr>
          <p:cNvPr id="26635" name="Picture 11" descr="File0018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708400" y="4941888"/>
            <a:ext cx="1711325" cy="1776412"/>
          </a:xfrm>
          <a:prstGeom prst="rect">
            <a:avLst/>
          </a:prstGeom>
          <a:noFill/>
        </p:spPr>
      </p:pic>
      <p:pic>
        <p:nvPicPr>
          <p:cNvPr id="26636" name="Picture 12" descr="File0019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708400" y="115888"/>
            <a:ext cx="1730375" cy="1778000"/>
          </a:xfrm>
          <a:prstGeom prst="rect">
            <a:avLst/>
          </a:prstGeom>
          <a:noFill/>
        </p:spPr>
      </p:pic>
      <p:pic>
        <p:nvPicPr>
          <p:cNvPr id="26637" name="Picture 13" descr="File002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516688" y="2565400"/>
            <a:ext cx="1784350" cy="1739900"/>
          </a:xfrm>
          <a:prstGeom prst="rect">
            <a:avLst/>
          </a:prstGeom>
          <a:noFill/>
        </p:spPr>
      </p:pic>
      <p:pic>
        <p:nvPicPr>
          <p:cNvPr id="26638" name="Picture 14" descr="File0024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795963" y="620713"/>
            <a:ext cx="1746250" cy="1795462"/>
          </a:xfrm>
          <a:prstGeom prst="rect">
            <a:avLst/>
          </a:prstGeom>
          <a:noFill/>
        </p:spPr>
      </p:pic>
      <p:pic>
        <p:nvPicPr>
          <p:cNvPr id="26639" name="Picture 15" descr="File0025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724525" y="4437063"/>
            <a:ext cx="1746250" cy="1793875"/>
          </a:xfrm>
          <a:prstGeom prst="rect">
            <a:avLst/>
          </a:prstGeom>
          <a:noFill/>
        </p:spPr>
      </p:pic>
      <p:pic>
        <p:nvPicPr>
          <p:cNvPr id="26640" name="Picture 16" descr="File0026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1619250" y="620713"/>
            <a:ext cx="1711325" cy="1776412"/>
          </a:xfrm>
          <a:prstGeom prst="rect">
            <a:avLst/>
          </a:prstGeom>
          <a:noFill/>
        </p:spPr>
      </p:pic>
      <p:pic>
        <p:nvPicPr>
          <p:cNvPr id="26641" name="Picture 17" descr="File0027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692275" y="4437063"/>
            <a:ext cx="1709738" cy="1739900"/>
          </a:xfrm>
          <a:prstGeom prst="rect">
            <a:avLst/>
          </a:prstGeom>
          <a:noFill/>
        </p:spPr>
      </p:pic>
      <p:pic>
        <p:nvPicPr>
          <p:cNvPr id="26642" name="Picture 18" descr="10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4140200" y="2060575"/>
            <a:ext cx="103346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785794"/>
            <a:ext cx="5543544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Правило № 1.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ru-RU" dirty="0">
                <a:solidFill>
                  <a:srgbClr val="0000FF"/>
                </a:solidFill>
              </a:rPr>
              <a:t>Нельзя выходить на дорогу из-за стоящих машин. В крайнем случае, нужно осторожно выглянуть из-за стоящего автомобиля, убедиться, что опасности нет, и только тогда переходить улицу. Понаблюдайте вместе с ребенком за стоящими у края проезжей части машинами и обратите внимание  на тот момент, когда из-за стоящей машины внезапно появляется другая. Обратите внимание ребенка на то, что стоящий на остановке автобус тоже мешает увидеть движущийся за ним автомобиль.</a:t>
            </a:r>
          </a:p>
          <a:p>
            <a:endParaRPr lang="ru-RU" dirty="0"/>
          </a:p>
        </p:txBody>
      </p:sp>
      <p:pic>
        <p:nvPicPr>
          <p:cNvPr id="6" name="Picture 11" descr="File00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19957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857232"/>
            <a:ext cx="5643602" cy="550072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Правило № 2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rgbClr val="0000FF"/>
                </a:solidFill>
              </a:rPr>
              <a:t>Не обходите стоящий автобус ни спереди, ни сзади! 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Стоящий автобус, как его ни обходи - спереди или сзади, закрывает собою участок дороги, по которому в тот момент, когда вы решили ее перейти, может проезжать автомобиль. Кроме того, люди возле остановки обычно спешат и забывают о безопасности. Надо подождать, пока автобус отъедет.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0 (9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857232"/>
            <a:ext cx="5929354" cy="55721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Правило № 3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rgbClr val="0000FF"/>
                </a:solidFill>
              </a:rPr>
              <a:t>И у светофора можно встретить опасность!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Дети часто рассуждают так: «Машины еще стоят, водители меня видят и пропустят». Они ошибаются. Сразу после включения зеленого сигнала для водителей на переход может выехать автомобиль, который был не виден за стоящими машинами и шофер которого не видит пешехода. Если погас зеленый сигнал светофора для пешеходов - нужно остановиться.  Ребенок должен не только дождаться нужного света, но и убедиться в том, что все машины остановились.</a:t>
            </a:r>
          </a:p>
          <a:p>
            <a:endParaRPr lang="ru-RU" dirty="0"/>
          </a:p>
        </p:txBody>
      </p:sp>
      <p:pic>
        <p:nvPicPr>
          <p:cNvPr id="6" name="Picture 12" descr="File00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222478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740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Родительское собрание  </vt:lpstr>
      <vt:lpstr>Игра для родителей «Знатоки ПДД» </vt:lpstr>
      <vt:lpstr>Рекомендации родителям по обучению  детей ПДД</vt:lpstr>
      <vt:lpstr>Чтобы ваш ребёнок не создал опасную ситуацию на дорогах, он должен уметь: </vt:lpstr>
      <vt:lpstr>Слайд 5</vt:lpstr>
      <vt:lpstr>Слайд 6</vt:lpstr>
      <vt:lpstr>Слайд 7</vt:lpstr>
      <vt:lpstr>Слайд 8</vt:lpstr>
      <vt:lpstr>Слайд 9</vt:lpstr>
      <vt:lpstr>Слайд 10</vt:lpstr>
      <vt:lpstr>Психологический аспект проблемы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«Памятка по ПДД»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 </dc:title>
  <dc:creator>Admin</dc:creator>
  <cp:lastModifiedBy>Admin</cp:lastModifiedBy>
  <cp:revision>10</cp:revision>
  <dcterms:created xsi:type="dcterms:W3CDTF">2014-10-13T16:48:37Z</dcterms:created>
  <dcterms:modified xsi:type="dcterms:W3CDTF">2014-10-26T16:32:46Z</dcterms:modified>
</cp:coreProperties>
</file>