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3" r:id="rId3"/>
    <p:sldId id="270" r:id="rId4"/>
    <p:sldId id="299" r:id="rId5"/>
    <p:sldId id="300" r:id="rId6"/>
    <p:sldId id="301" r:id="rId7"/>
    <p:sldId id="302" r:id="rId8"/>
    <p:sldId id="275" r:id="rId9"/>
    <p:sldId id="276" r:id="rId10"/>
    <p:sldId id="280" r:id="rId11"/>
    <p:sldId id="281" r:id="rId12"/>
    <p:sldId id="278" r:id="rId13"/>
    <p:sldId id="279" r:id="rId14"/>
    <p:sldId id="277" r:id="rId15"/>
    <p:sldId id="284" r:id="rId16"/>
    <p:sldId id="283" r:id="rId17"/>
    <p:sldId id="285" r:id="rId18"/>
    <p:sldId id="286" r:id="rId19"/>
    <p:sldId id="263" r:id="rId20"/>
    <p:sldId id="292" r:id="rId21"/>
    <p:sldId id="287" r:id="rId22"/>
    <p:sldId id="261" r:id="rId23"/>
    <p:sldId id="288" r:id="rId24"/>
    <p:sldId id="289" r:id="rId25"/>
    <p:sldId id="296" r:id="rId26"/>
    <p:sldId id="290" r:id="rId27"/>
    <p:sldId id="291" r:id="rId28"/>
    <p:sldId id="293" r:id="rId29"/>
    <p:sldId id="294" r:id="rId30"/>
    <p:sldId id="295" r:id="rId31"/>
    <p:sldId id="304" r:id="rId32"/>
    <p:sldId id="25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82" autoAdjust="0"/>
    <p:restoredTop sz="94490" autoAdjust="0"/>
  </p:normalViewPr>
  <p:slideViewPr>
    <p:cSldViewPr>
      <p:cViewPr varScale="1">
        <p:scale>
          <a:sx n="102" d="100"/>
          <a:sy n="102" d="100"/>
        </p:scale>
        <p:origin x="-1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52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F5708-9AC3-44A8-9371-8DD2F7C17C1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D71F0-A138-4D24-9CB0-F83AB9426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D0F46-8543-4BB2-A52B-2E239405B0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88B43-4EAF-4B02-B6BD-A43F10178A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0500E-B738-486C-A851-2744E0BE51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33966-9BFF-4F2A-A558-6664C92935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80483-62FD-4FC8-9BB1-7BDC52A66C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296B0-5EBE-49C0-89C9-ABCCB0A868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C2DC9-880B-45BD-A05D-DCA57D6E21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87DDA-5B96-4D20-B243-BCAE73E314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C8DB6-3978-455B-B675-66105AB6C5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27ABC-6FD5-444D-894E-23B27833BA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DA41D-CAA0-4D28-B18A-34106DF94E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F0CD64-7C63-457B-A3A7-AE630DAF957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dmhmao.ru/80_let/obsved/neftigaz/stars/povh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nvstroy.ru/upload/medialibrary/499/foto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uzgeo.ru/images/jpg/stars/norkin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tavropolye.tv/upload/iblock/bba/wjor.jpg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ru-RU" dirty="0"/>
              <a:t>Тема: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0" y="4343400"/>
            <a:ext cx="4572000" cy="23622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Выполнила: </a:t>
            </a:r>
          </a:p>
          <a:p>
            <a:pPr>
              <a:buNone/>
            </a:pPr>
            <a:r>
              <a:rPr lang="ru-RU" sz="2000" dirty="0"/>
              <a:t>у</a:t>
            </a:r>
            <a:r>
              <a:rPr lang="ru-RU" sz="2000" dirty="0" smtClean="0"/>
              <a:t>ченица 5 А </a:t>
            </a:r>
            <a:r>
              <a:rPr lang="ru-RU" sz="2000" dirty="0" smtClean="0"/>
              <a:t>класса МБОУ СОШ №9</a:t>
            </a:r>
          </a:p>
          <a:p>
            <a:pPr>
              <a:buNone/>
            </a:pPr>
            <a:r>
              <a:rPr lang="ru-RU" sz="2000" dirty="0" smtClean="0"/>
              <a:t>г</a:t>
            </a:r>
            <a:r>
              <a:rPr lang="ru-RU" sz="2000" dirty="0" smtClean="0"/>
              <a:t>. Нижневартовск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Насырова </a:t>
            </a:r>
            <a:r>
              <a:rPr lang="ru-RU" sz="2000" dirty="0" smtClean="0"/>
              <a:t>Лея</a:t>
            </a:r>
          </a:p>
          <a:p>
            <a:pPr>
              <a:buNone/>
            </a:pPr>
            <a:r>
              <a:rPr lang="ru-RU" sz="2000" dirty="0" smtClean="0"/>
              <a:t>Руководитель</a:t>
            </a:r>
            <a:r>
              <a:rPr lang="en-US" sz="2000" dirty="0" smtClean="0"/>
              <a:t>: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Павленко Екатерина Александровна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371600" y="1905000"/>
            <a:ext cx="6324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Мы- россияне</a:t>
            </a:r>
          </a:p>
        </p:txBody>
      </p:sp>
      <p:pic>
        <p:nvPicPr>
          <p:cNvPr id="8" name="Picture 6" descr="4a4ca0b61c252c3c97d2b2265ac9550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289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"/>
            <a:ext cx="8229600" cy="5638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/>
              <a:t>Исходя из социологического опроса, </a:t>
            </a:r>
          </a:p>
          <a:p>
            <a:pPr marL="609600" indent="-609600">
              <a:lnSpc>
                <a:spcPct val="90000"/>
              </a:lnSpc>
            </a:pPr>
            <a:r>
              <a:rPr lang="ru-RU" dirty="0"/>
              <a:t>34% из опрошенных сказали, что россияне- это люди, у которых есть гражданство РФ;</a:t>
            </a:r>
          </a:p>
          <a:p>
            <a:pPr marL="609600" indent="-609600">
              <a:lnSpc>
                <a:spcPct val="90000"/>
              </a:lnSpc>
            </a:pPr>
            <a:r>
              <a:rPr lang="ru-RU" dirty="0"/>
              <a:t>26% россиян приравняли к русским;</a:t>
            </a:r>
          </a:p>
          <a:p>
            <a:pPr marL="609600" indent="-609600">
              <a:lnSpc>
                <a:spcPct val="90000"/>
              </a:lnSpc>
            </a:pPr>
            <a:r>
              <a:rPr lang="ru-RU" dirty="0"/>
              <a:t>21% сказали, что это все жители России; </a:t>
            </a:r>
          </a:p>
          <a:p>
            <a:pPr marL="609600" indent="-609600">
              <a:lnSpc>
                <a:spcPct val="90000"/>
              </a:lnSpc>
            </a:pPr>
            <a:r>
              <a:rPr lang="ru-RU" dirty="0"/>
              <a:t>15% назвали россиян соотечественниками.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/>
              <a:t>Иначе говоря, только треть жителей России понимают, кто они.</a:t>
            </a:r>
          </a:p>
          <a:p>
            <a:pPr marL="609600" indent="-609600">
              <a:lnSpc>
                <a:spcPct val="90000"/>
              </a:lnSpc>
            </a:pPr>
            <a:endParaRPr lang="ru-RU" dirty="0"/>
          </a:p>
          <a:p>
            <a:pPr marL="609600" indent="-609600">
              <a:lnSpc>
                <a:spcPct val="90000"/>
              </a:lnSpc>
            </a:pPr>
            <a:endParaRPr lang="ru-RU" dirty="0"/>
          </a:p>
          <a:p>
            <a:pPr marL="609600" indent="-609600"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Многие </a:t>
            </a:r>
            <a:r>
              <a:rPr lang="ru-RU" dirty="0"/>
              <a:t>путают этничность и гражданскую принадлежность, многим кажется, что русские и россияне –это одно и то же. Они не задумываются о  том, что </a:t>
            </a:r>
            <a:r>
              <a:rPr lang="ru-RU" b="1" u="sng" dirty="0"/>
              <a:t>русские –это этнос, к которому не относятся абсолютно все жители РФ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dirty="0" smtClean="0"/>
              <a:t>  А </a:t>
            </a:r>
            <a:r>
              <a:rPr lang="ru-RU" b="1" u="sng" dirty="0"/>
              <a:t>россиянин- это общее название людей, которые живут в этой стране и являются ее гражданами.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 </a:t>
            </a:r>
            <a:r>
              <a:rPr lang="ru-RU" dirty="0"/>
              <a:t>конце </a:t>
            </a:r>
            <a:r>
              <a:rPr lang="ru-RU" dirty="0" smtClean="0"/>
              <a:t>1919 года, </a:t>
            </a:r>
            <a:r>
              <a:rPr lang="ru-RU" dirty="0"/>
              <a:t>в </a:t>
            </a:r>
            <a:r>
              <a:rPr lang="ru-RU" dirty="0" err="1"/>
              <a:t>предгибельном</a:t>
            </a:r>
            <a:r>
              <a:rPr lang="ru-RU" dirty="0"/>
              <a:t> отступлении Добровольческой Армии, генерал Петр Врангель воззвал к ней: «С нами тот, кто сердцем русский». Точнее не скажешь. Национальность не непременно в крови , а в сердечных привязанностях и духовном направлении личности.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5181600" cy="49530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Все </a:t>
            </a:r>
            <a:r>
              <a:rPr lang="ru-RU" sz="2800" dirty="0"/>
              <a:t>это повлияло на </a:t>
            </a:r>
            <a:r>
              <a:rPr lang="ru-RU" sz="2800" dirty="0" smtClean="0"/>
              <a:t>состав </a:t>
            </a:r>
            <a:r>
              <a:rPr lang="ru-RU" sz="2800" dirty="0"/>
              <a:t>народа русского: веками быв в государстве народом объемлющим, он становился также и творимой нацией. Многие их тех иноплеменников, кто состоял на российской государственной службе или жизненно надолго окунался в русскую культуру и быт- становились подлинно русскими по душе.</a:t>
            </a:r>
          </a:p>
        </p:txBody>
      </p:sp>
      <p:pic>
        <p:nvPicPr>
          <p:cNvPr id="28676" name="Picture 4" descr="folkansambl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76600"/>
            <a:ext cx="4648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Кого мы понимаем под словом «русские»?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По </a:t>
            </a:r>
            <a:r>
              <a:rPr lang="ru-RU" dirty="0"/>
              <a:t>содержанию мы понимаем под этим словом не этнически русских, но тех, кто искренно и цельно привержен по духу, направлению своей привязанности, преданности к русскому народу, его истории, культуре и традициям.</a:t>
            </a:r>
          </a:p>
        </p:txBody>
      </p:sp>
      <p:pic>
        <p:nvPicPr>
          <p:cNvPr id="4" name="Picture 6" descr="татар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286250"/>
            <a:ext cx="22098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Быть </a:t>
            </a:r>
            <a:r>
              <a:rPr lang="ru-RU" dirty="0"/>
              <a:t>русским и быть патриотом своей страны- это неразрывные понятия для каждого человека, живущего в </a:t>
            </a:r>
            <a:r>
              <a:rPr lang="ru-RU" dirty="0" smtClean="0"/>
              <a:t>России.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dirty="0"/>
              <a:t>        Я патриот. Я воздух русский. </a:t>
            </a:r>
          </a:p>
          <a:p>
            <a:pPr algn="ctr">
              <a:buFontTx/>
              <a:buNone/>
            </a:pPr>
            <a:r>
              <a:rPr lang="ru-RU" dirty="0"/>
              <a:t>  Я землю русскую люблю.</a:t>
            </a:r>
          </a:p>
          <a:p>
            <a:pPr algn="ctr">
              <a:buFontTx/>
              <a:buNone/>
            </a:pPr>
            <a:r>
              <a:rPr lang="ru-RU" dirty="0"/>
              <a:t>     Я верю, что нигде на свете </a:t>
            </a:r>
          </a:p>
          <a:p>
            <a:pPr algn="ctr">
              <a:buFontTx/>
              <a:buNone/>
            </a:pPr>
            <a:r>
              <a:rPr lang="ru-RU" dirty="0"/>
              <a:t>Второй такой не отыщу.</a:t>
            </a:r>
          </a:p>
          <a:p>
            <a:pPr algn="ctr">
              <a:buFontTx/>
              <a:buNone/>
            </a:pPr>
            <a:r>
              <a:rPr lang="ru-RU" dirty="0"/>
              <a:t>                         Н.Коган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Толковый </a:t>
            </a:r>
            <a:r>
              <a:rPr lang="ru-RU" dirty="0"/>
              <a:t>словарь Даля объясняет понятие </a:t>
            </a:r>
            <a:r>
              <a:rPr lang="ru-RU" dirty="0" smtClean="0"/>
              <a:t>патриот - это </a:t>
            </a:r>
            <a:r>
              <a:rPr lang="ru-RU" dirty="0"/>
              <a:t>тот, кто любит свое Отечество, предан своему народу, готов на жертвы и  подвиги во имя интересов своей Родины.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36638"/>
            <a:ext cx="4800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О подвигах русских людей мы можем прочитать в книгах, спросить у ветеранов или посетить музей.</a:t>
            </a:r>
          </a:p>
          <a:p>
            <a:pPr>
              <a:buFontTx/>
              <a:buNone/>
            </a:pPr>
            <a:r>
              <a:rPr lang="ru-RU" dirty="0"/>
              <a:t>Есть музей и в нашей школе. Большая часть экспозиций связана с военными подвигами земляков нашего города.</a:t>
            </a:r>
          </a:p>
        </p:txBody>
      </p:sp>
      <p:pic>
        <p:nvPicPr>
          <p:cNvPr id="35846" name="Picture 6" descr="525809afb8f5[1]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731965"/>
            <a:ext cx="4038600" cy="29162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2"/>
            <a:ext cx="5867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  Память, память, память…</a:t>
            </a:r>
          </a:p>
          <a:p>
            <a:pPr algn="ctr">
              <a:buFontTx/>
              <a:buNone/>
            </a:pPr>
            <a:r>
              <a:rPr lang="ru-RU" dirty="0"/>
              <a:t> она как костры на снегу, которые </a:t>
            </a:r>
            <a:r>
              <a:rPr lang="ru-RU" dirty="0" smtClean="0"/>
              <a:t>святят и согревают </a:t>
            </a:r>
            <a:r>
              <a:rPr lang="ru-RU" dirty="0"/>
              <a:t>сердца старшего поколения, и манят к себе юность, выходящую на собственные дороги.</a:t>
            </a:r>
          </a:p>
        </p:txBody>
      </p:sp>
      <p:pic>
        <p:nvPicPr>
          <p:cNvPr id="12292" name="Picture 4" descr="Вов памят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447800"/>
            <a:ext cx="3429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На данный момент наша жизнь суетлива, мы многое упускаем. Но для нас- россиян очень важно никогда не забывать о том, что в жизни значит патриотизм. Данный проект посвящен этой актуальной теме. В ходе работы данного проекта нам удалось выявить роль и  значение понятия патриотизм, а также изучить его важность в понимании молодого поколения.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   Защита </a:t>
            </a:r>
            <a:r>
              <a:rPr lang="ru-RU" dirty="0"/>
              <a:t>своей Родины, служба в армии является главной составляющей патриотического воспитания человека. В ответственный момент для своей Родины каждый гражданин должен встать на защиту своего народа и государства.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60198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  </a:t>
            </a:r>
            <a:r>
              <a:rPr lang="ru-RU" dirty="0"/>
              <a:t>Под патриотизмом мы понимаем и деятельность человека на благо Родины вне зависимости от профессии или должности. Оттого, как эффективно он работает зависит деятельность всего государства. История знает подтверждение этому.</a:t>
            </a:r>
          </a:p>
        </p:txBody>
      </p:sp>
      <p:pic>
        <p:nvPicPr>
          <p:cNvPr id="37892" name="Picture 4" descr="57745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693377"/>
            <a:ext cx="3733800" cy="4164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2"/>
            <a:ext cx="60960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Город мой!</a:t>
            </a:r>
          </a:p>
          <a:p>
            <a:pPr>
              <a:buFontTx/>
              <a:buNone/>
            </a:pPr>
            <a:r>
              <a:rPr lang="ru-RU" dirty="0"/>
              <a:t>Отчетливо я слышу, </a:t>
            </a:r>
          </a:p>
          <a:p>
            <a:pPr>
              <a:buFontTx/>
              <a:buNone/>
            </a:pPr>
            <a:r>
              <a:rPr lang="ru-RU" dirty="0"/>
              <a:t>Как в далеких уголках Земли,</a:t>
            </a:r>
          </a:p>
          <a:p>
            <a:pPr>
              <a:buFontTx/>
              <a:buNone/>
            </a:pPr>
            <a:r>
              <a:rPr lang="ru-RU" dirty="0"/>
              <a:t>О тебе воспоминанья пишут</a:t>
            </a:r>
          </a:p>
          <a:p>
            <a:pPr>
              <a:buFontTx/>
              <a:buNone/>
            </a:pPr>
            <a:r>
              <a:rPr lang="ru-RU" dirty="0"/>
              <a:t>Кровью нефтяные короли!</a:t>
            </a:r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10244" name="Picture 4" descr="alesh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00200"/>
            <a:ext cx="2895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Они патриоты…</a:t>
            </a:r>
            <a:endParaRPr lang="ru-R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2"/>
            <a:ext cx="5029200" cy="3992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    ПОВХ</a:t>
            </a:r>
            <a:r>
              <a:rPr lang="ru-RU" sz="2400" dirty="0"/>
              <a:t> Степан </a:t>
            </a:r>
            <a:r>
              <a:rPr lang="ru-RU" sz="2400" dirty="0" err="1"/>
              <a:t>Ананьевич</a:t>
            </a:r>
            <a:r>
              <a:rPr lang="ru-RU" sz="2400" dirty="0"/>
              <a:t>. В 1969 г. на </a:t>
            </a:r>
            <a:r>
              <a:rPr lang="ru-RU" sz="2400" dirty="0" err="1"/>
              <a:t>Самотлоре</a:t>
            </a:r>
            <a:r>
              <a:rPr lang="ru-RU" sz="2400" dirty="0"/>
              <a:t> его бригада пробурила первую эксплуатационную скважину, из которой ударил нефтяной фонтан.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  </a:t>
            </a:r>
            <a:r>
              <a:rPr lang="ru-RU" sz="2400" b="1" dirty="0"/>
              <a:t>Степана</a:t>
            </a:r>
            <a:r>
              <a:rPr lang="ru-RU" sz="2400" dirty="0"/>
              <a:t> </a:t>
            </a:r>
            <a:r>
              <a:rPr lang="ru-RU" sz="2400" b="1" dirty="0" err="1"/>
              <a:t>Повха</a:t>
            </a:r>
            <a:r>
              <a:rPr lang="ru-RU" sz="2400" dirty="0"/>
              <a:t> товарищи называли профессором бурового дела. Целое месторождение, открытое в 1972 году, геологи назвали в его честь. </a:t>
            </a:r>
          </a:p>
        </p:txBody>
      </p:sp>
      <p:pic>
        <p:nvPicPr>
          <p:cNvPr id="38917" name="Picture 5" descr="Картинка 1 из 12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3" y="1447800"/>
            <a:ext cx="27717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066800"/>
            <a:ext cx="60960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   Имя </a:t>
            </a:r>
            <a:r>
              <a:rPr lang="ru-RU" b="1" dirty="0"/>
              <a:t>Григория </a:t>
            </a:r>
            <a:r>
              <a:rPr lang="ru-RU" b="1" dirty="0" err="1"/>
              <a:t>Пикмана</a:t>
            </a:r>
            <a:r>
              <a:rPr lang="ru-RU" dirty="0"/>
              <a:t> теперь уже навечно занесено в историю Нижневартовска и освоения Западной Сибири. Имя </a:t>
            </a:r>
            <a:r>
              <a:rPr lang="ru-RU" dirty="0" err="1"/>
              <a:t>первостроителя</a:t>
            </a:r>
            <a:r>
              <a:rPr lang="ru-RU" dirty="0"/>
              <a:t> сегодня – уже легенда.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   </a:t>
            </a:r>
          </a:p>
        </p:txBody>
      </p:sp>
      <p:pic>
        <p:nvPicPr>
          <p:cNvPr id="39944" name="Picture 8" descr="Картинка 1 из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3" y="1219200"/>
            <a:ext cx="26955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600202"/>
            <a:ext cx="5181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Имя бурового мастера </a:t>
            </a:r>
            <a:r>
              <a:rPr lang="ru-RU" sz="2800" b="1" dirty="0"/>
              <a:t>Григория Ивановича </a:t>
            </a:r>
            <a:r>
              <a:rPr lang="ru-RU" sz="2800" b="1" dirty="0" err="1"/>
              <a:t>Норкина</a:t>
            </a:r>
            <a:r>
              <a:rPr lang="ru-RU" sz="2800" dirty="0"/>
              <a:t> стоит в одном ряду с именами других известных первооткрывателей сибирской нефти. Он участвовал в открытии многих месторождений, в том числе и </a:t>
            </a:r>
            <a:r>
              <a:rPr lang="ru-RU" sz="2800" dirty="0" err="1"/>
              <a:t>Самотлорского</a:t>
            </a:r>
            <a:r>
              <a:rPr lang="ru-RU" sz="2800" dirty="0"/>
              <a:t>. </a:t>
            </a:r>
          </a:p>
        </p:txBody>
      </p:sp>
      <p:pic>
        <p:nvPicPr>
          <p:cNvPr id="49157" name="Picture 5" descr="Картинка 1 из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3581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Знание государственной символики –это тоже проявление патриотизма. Мы провели небольшое социологическое исследование в нашей школе.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dirty="0"/>
              <a:t>Изучая мнение </a:t>
            </a:r>
            <a:r>
              <a:rPr lang="ru-RU" sz="2800" dirty="0" smtClean="0"/>
              <a:t>учащихся </a:t>
            </a:r>
            <a:r>
              <a:rPr lang="ru-RU" sz="2800" dirty="0"/>
              <a:t>нашей школы, результаты оказались следующие: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dirty="0"/>
              <a:t>98% опрошенных знают, что изображено на государственном гербе;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dirty="0"/>
              <a:t>100% знают цвета государственного флага;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dirty="0" smtClean="0"/>
              <a:t>70</a:t>
            </a:r>
            <a:r>
              <a:rPr lang="ru-RU" sz="2800" dirty="0"/>
              <a:t>% назвали первый куплет государственного гимна;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dirty="0"/>
              <a:t>Чувства, которые испытывают , когда видят или слышат государственную символику –гордость, восхищение, симпатию;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dirty="0"/>
              <a:t>К акциям по распространению ленточек (трехцветных) с национальной символикой большинство опрошенных относятся положительно.</a:t>
            </a:r>
          </a:p>
          <a:p>
            <a:pPr marL="609600" indent="-609600">
              <a:lnSpc>
                <a:spcPct val="80000"/>
              </a:lnSpc>
            </a:pPr>
            <a:endParaRPr lang="ru-RU" sz="2800" dirty="0"/>
          </a:p>
          <a:p>
            <a:pPr marL="609600" indent="-609600">
              <a:lnSpc>
                <a:spcPct val="80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2"/>
            <a:ext cx="8229600" cy="58213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/>
              <a:t>Из нашего исследования мы составили ассоциативный ряд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/>
              <a:t>«Патриот, кто он?»: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/>
              <a:t>Каждый, кто любит то место, где родился и вырос;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/>
              <a:t>Тот, кто любит и не забывает свою мать, свой дом;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/>
              <a:t>Кто с гордостью </a:t>
            </a:r>
            <a:r>
              <a:rPr lang="ru-RU" dirty="0" smtClean="0"/>
              <a:t>осознаёт</a:t>
            </a:r>
            <a:r>
              <a:rPr lang="ru-RU" dirty="0"/>
              <a:t>, что нет на Земле страны лучше нашей;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/>
              <a:t>Готов стать на защиту Отечества;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/>
              <a:t>Знает государственную символику;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6. Готов отдать своей Родине все силы и способности;</a:t>
            </a:r>
          </a:p>
          <a:p>
            <a:pPr>
              <a:buFontTx/>
              <a:buNone/>
            </a:pPr>
            <a:r>
              <a:rPr lang="ru-RU" dirty="0"/>
              <a:t>7.Строит свое будущее, связывая его только со своим Отечеством;</a:t>
            </a:r>
          </a:p>
          <a:p>
            <a:pPr>
              <a:buFontTx/>
              <a:buNone/>
            </a:pPr>
            <a:r>
              <a:rPr lang="ru-RU" dirty="0"/>
              <a:t>8.Знает свой родной язык;</a:t>
            </a:r>
          </a:p>
          <a:p>
            <a:pPr>
              <a:buFontTx/>
              <a:buNone/>
            </a:pPr>
            <a:r>
              <a:rPr lang="ru-RU" dirty="0"/>
              <a:t>9.Знает историю своей страны, гордится своими предками.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r>
              <a:rPr lang="ru-RU" dirty="0"/>
              <a:t>проекта: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Понять значение патриотизма на основе изучения народа своей страны.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2"/>
            <a:ext cx="4724400" cy="4906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Патриотами не рождаются, ими становятся. Как сказал Сергей Есенин: «Пусть мы нищие, пусть у нас холодно, голодно, но зато у нас есть душа, от себя добавим- русская душа».</a:t>
            </a:r>
          </a:p>
        </p:txBody>
      </p:sp>
      <p:pic>
        <p:nvPicPr>
          <p:cNvPr id="47112" name="Picture 8" descr="Картинка 2 из 538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133600"/>
            <a:ext cx="3733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0292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В процессе своей работы мы с классом собирали  материалы   из различных источников: информационных, литературных, Интернет, фотоальбомов школьного музея.</a:t>
            </a:r>
          </a:p>
          <a:p>
            <a:pPr>
              <a:buNone/>
            </a:pPr>
            <a:r>
              <a:rPr lang="ru-RU" sz="2000" dirty="0" smtClean="0"/>
              <a:t>Проанализировали  материалы школьного музея, пришли к выводу, что каждый человек, где бы он ни жил, должен всегда оставаться патриотом своей страны, своего города  и в мирное и в тревожное для страны  время.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Я думаю, что каждый человек должен понять, что для него есть Родина, в каком свете он её видит, и готов ли он на всё ради неё.</a:t>
            </a:r>
          </a:p>
          <a:p>
            <a:pPr>
              <a:buNone/>
            </a:pPr>
            <a:r>
              <a:rPr lang="ru-RU" sz="2000" dirty="0" smtClean="0"/>
              <a:t>Моя Родина – это Россия. Это то место, куда я возвращаюсь, и Родина всегда мне рада. Она меня породила и воспитала. И я очень благодарна судьбе, что я родилась в России и являюсь ее частью…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Россия!</a:t>
            </a: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2"/>
            <a:ext cx="45720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9" name="Picture 5" descr="3f5c6fa7618795e69379ceaa9a57407d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2286000" cy="3429000"/>
          </a:xfrm>
          <a:prstGeom prst="rect">
            <a:avLst/>
          </a:prstGeom>
          <a:noFill/>
        </p:spPr>
      </p:pic>
      <p:pic>
        <p:nvPicPr>
          <p:cNvPr id="6151" name="Picture 7" descr="Чуваш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1" y="1219200"/>
            <a:ext cx="2174875" cy="3429000"/>
          </a:xfrm>
          <a:prstGeom prst="rect">
            <a:avLst/>
          </a:prstGeom>
          <a:noFill/>
        </p:spPr>
      </p:pic>
      <p:pic>
        <p:nvPicPr>
          <p:cNvPr id="9" name="Picture 5" descr="Русск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219200"/>
            <a:ext cx="24384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3657600"/>
          </a:xfrm>
        </p:spPr>
        <p:txBody>
          <a:bodyPr/>
          <a:lstStyle/>
          <a:p>
            <a:r>
              <a:rPr lang="ru-RU" sz="2400" dirty="0"/>
              <a:t>с</a:t>
            </a:r>
            <a:r>
              <a:rPr lang="ru-RU" sz="2400" dirty="0" smtClean="0"/>
              <a:t>обрать материал  из различных источников: информационных, литературных, Интернет, фотоальбомов школьного музея;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ровести анализ изученного материала по теме: «Формирование русского народа в частности как этноса»;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роанализировать материалы школьного музея;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ровести анкетирование;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азработать  мероприятия с мультимедийной презентацией.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В результате выполнения работ в нашем классе повысится уровень чувства патриотизма и гордости к своей стране, к городу  и к своим горожанам. Любовь к Родине рождает любовь к самому себе, гордость за свою страну, ее развитие.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Объект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Чувство патриотизма.</a:t>
            </a:r>
          </a:p>
          <a:p>
            <a:pPr>
              <a:buNone/>
            </a:pPr>
            <a:r>
              <a:rPr lang="ru-RU" sz="3600" dirty="0" smtClean="0"/>
              <a:t>            </a:t>
            </a:r>
            <a:r>
              <a:rPr lang="ru-RU" sz="4000" dirty="0" smtClean="0"/>
              <a:t>Предмет исследования:</a:t>
            </a:r>
          </a:p>
          <a:p>
            <a:r>
              <a:rPr lang="ru-RU" dirty="0" smtClean="0"/>
              <a:t>Любовь и интерес к малой и большой Родине, к своему городу.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основе своей работы я хочу изучить историю своего народа, своей страны и  понять значение патриотизма.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«</a:t>
            </a:r>
            <a:r>
              <a:rPr lang="ru-RU" dirty="0"/>
              <a:t>Российский народ» и «россияне»- это термины исторически использовались для обозначения жителей (граждан) нашей страны. В Толковом словаре русского языка слово «россиянин» определено как «русский, гражданин России».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Слово </a:t>
            </a:r>
            <a:r>
              <a:rPr lang="ru-RU" dirty="0"/>
              <a:t>«русский» больше относилось к обычаям и культуре, а «российский» - к понятию народа страны. </a:t>
            </a:r>
          </a:p>
        </p:txBody>
      </p:sp>
      <p:pic>
        <p:nvPicPr>
          <p:cNvPr id="6" name="Picture 4" descr="4e21f97a89f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429000"/>
            <a:ext cx="4267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1258</Words>
  <Application>Microsoft PowerPoint</Application>
  <PresentationFormat>Экран (4:3)</PresentationFormat>
  <Paragraphs>91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Тема: </vt:lpstr>
      <vt:lpstr>Введение</vt:lpstr>
      <vt:lpstr>Цель проекта:</vt:lpstr>
      <vt:lpstr>Задачи проекта: </vt:lpstr>
      <vt:lpstr>Гипотеза</vt:lpstr>
      <vt:lpstr>          Объект исследования:</vt:lpstr>
      <vt:lpstr>Вывод:</vt:lpstr>
      <vt:lpstr>Слайд 8</vt:lpstr>
      <vt:lpstr>Слайд 9</vt:lpstr>
      <vt:lpstr>Слайд 10</vt:lpstr>
      <vt:lpstr>Слайд 11</vt:lpstr>
      <vt:lpstr>Слайд 12</vt:lpstr>
      <vt:lpstr>Слайд 13</vt:lpstr>
      <vt:lpstr>Кого мы понимаем под словом «русские»?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Они патриоты…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Заключение</vt:lpstr>
      <vt:lpstr>Россия!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Екатерина Александровна Павленко</dc:creator>
  <cp:lastModifiedBy>PavlenkoEA</cp:lastModifiedBy>
  <cp:revision>34</cp:revision>
  <cp:lastPrinted>1601-01-01T00:00:00Z</cp:lastPrinted>
  <dcterms:created xsi:type="dcterms:W3CDTF">1601-01-01T00:00:00Z</dcterms:created>
  <dcterms:modified xsi:type="dcterms:W3CDTF">2014-11-04T08:09:29Z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