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2" r:id="rId16"/>
    <p:sldId id="269" r:id="rId17"/>
    <p:sldId id="278" r:id="rId18"/>
    <p:sldId id="277" r:id="rId19"/>
    <p:sldId id="279" r:id="rId20"/>
    <p:sldId id="280" r:id="rId21"/>
    <p:sldId id="270" r:id="rId22"/>
    <p:sldId id="273" r:id="rId23"/>
    <p:sldId id="274" r:id="rId24"/>
    <p:sldId id="275" r:id="rId25"/>
    <p:sldId id="276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5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553D73-7E69-4667-855B-432D30BFE8EC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45D7CB-B5DC-4342-B385-E138DCEBD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53D73-7E69-4667-855B-432D30BFE8EC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5D7CB-B5DC-4342-B385-E138DCEBD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53D73-7E69-4667-855B-432D30BFE8EC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5D7CB-B5DC-4342-B385-E138DCEBD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53D73-7E69-4667-855B-432D30BFE8EC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5D7CB-B5DC-4342-B385-E138DCEBD8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53D73-7E69-4667-855B-432D30BFE8EC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5D7CB-B5DC-4342-B385-E138DCEBD8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53D73-7E69-4667-855B-432D30BFE8EC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5D7CB-B5DC-4342-B385-E138DCEBD8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53D73-7E69-4667-855B-432D30BFE8EC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5D7CB-B5DC-4342-B385-E138DCEBD8C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53D73-7E69-4667-855B-432D30BFE8EC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5D7CB-B5DC-4342-B385-E138DCEBD8C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53D73-7E69-4667-855B-432D30BFE8EC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5D7CB-B5DC-4342-B385-E138DCEBD8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8553D73-7E69-4667-855B-432D30BFE8EC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5D7CB-B5DC-4342-B385-E138DCEBD8C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553D73-7E69-4667-855B-432D30BFE8EC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45D7CB-B5DC-4342-B385-E138DCEBD8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553D73-7E69-4667-855B-432D30BFE8EC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45D7CB-B5DC-4342-B385-E138DCEBD8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829761"/>
          </a:xfrm>
        </p:spPr>
        <p:txBody>
          <a:bodyPr>
            <a:normAutofit/>
          </a:bodyPr>
          <a:lstStyle/>
          <a:p>
            <a:r>
              <a:rPr lang="ru-RU" dirty="0" smtClean="0"/>
              <a:t>Химическая викторина</a:t>
            </a:r>
            <a:br>
              <a:rPr lang="ru-RU" dirty="0" smtClean="0"/>
            </a:br>
            <a:r>
              <a:rPr lang="ru-RU" dirty="0" smtClean="0"/>
              <a:t>«ПЯТЫЙ ЭЛЕМЕНТ»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140967"/>
            <a:ext cx="3888432" cy="2150317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				</a:t>
            </a:r>
            <a:r>
              <a:rPr lang="ru-RU" sz="2600" b="1" dirty="0" smtClean="0"/>
              <a:t>Составила </a:t>
            </a:r>
            <a:endParaRPr lang="ru-RU" sz="2600" b="1" dirty="0" smtClean="0"/>
          </a:p>
          <a:p>
            <a:pPr algn="l"/>
            <a:r>
              <a:rPr lang="ru-RU" sz="2600" b="1" dirty="0"/>
              <a:t>	</a:t>
            </a:r>
            <a:r>
              <a:rPr lang="ru-RU" sz="2600" b="1" dirty="0" smtClean="0"/>
              <a:t>учитель </a:t>
            </a:r>
            <a:r>
              <a:rPr lang="ru-RU" sz="2600" b="1" dirty="0" smtClean="0"/>
              <a:t>	химии 	</a:t>
            </a:r>
            <a:r>
              <a:rPr lang="ru-RU" sz="2600" b="1" dirty="0" smtClean="0"/>
              <a:t>ГБОУ </a:t>
            </a:r>
            <a:r>
              <a:rPr lang="ru-RU" sz="2600" b="1" dirty="0" smtClean="0"/>
              <a:t>СОШ №335 		</a:t>
            </a:r>
            <a:r>
              <a:rPr lang="ru-RU" sz="2600" b="1" dirty="0" smtClean="0"/>
              <a:t>Полищук </a:t>
            </a:r>
            <a:r>
              <a:rPr lang="ru-RU" sz="2600" b="1" dirty="0" smtClean="0"/>
              <a:t>Н.Ю.</a:t>
            </a:r>
            <a:endParaRPr lang="ru-RU" sz="26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9604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95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9. </a:t>
            </a:r>
            <a:r>
              <a:rPr lang="ru-RU" dirty="0"/>
              <a:t>В какой кислоте можно искупаться попав под грозовой дождь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	а</a:t>
            </a:r>
            <a:r>
              <a:rPr lang="ru-RU" dirty="0" smtClean="0"/>
              <a:t>)азотная		</a:t>
            </a:r>
            <a:r>
              <a:rPr lang="ru-RU" b="1" dirty="0" smtClean="0"/>
              <a:t>в</a:t>
            </a:r>
            <a:r>
              <a:rPr lang="ru-RU" dirty="0" smtClean="0"/>
              <a:t>)соляная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	б</a:t>
            </a:r>
            <a:r>
              <a:rPr lang="ru-RU" dirty="0" smtClean="0"/>
              <a:t>)фосфорная	</a:t>
            </a:r>
            <a:r>
              <a:rPr lang="ru-RU" b="1" dirty="0" smtClean="0"/>
              <a:t>г</a:t>
            </a:r>
            <a:r>
              <a:rPr lang="ru-RU" dirty="0" smtClean="0"/>
              <a:t>)углекислая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35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10.Какая </a:t>
            </a:r>
            <a:r>
              <a:rPr lang="ru-RU" dirty="0"/>
              <a:t>ядовитая кислота с запахом горького миндаля </a:t>
            </a:r>
            <a:r>
              <a:rPr lang="ru-RU" dirty="0" smtClean="0"/>
              <a:t>находится </a:t>
            </a:r>
            <a:r>
              <a:rPr lang="ru-RU" dirty="0"/>
              <a:t>в ядрышках слив, вишен, семенах яблок и черемухи</a:t>
            </a:r>
            <a:r>
              <a:rPr lang="ru-RU" dirty="0" smtClean="0"/>
              <a:t>, </a:t>
            </a:r>
            <a:r>
              <a:rPr lang="ru-RU" dirty="0"/>
              <a:t>содержится в табачном </a:t>
            </a:r>
            <a:r>
              <a:rPr lang="ru-RU" dirty="0" smtClean="0"/>
              <a:t>дыме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	а</a:t>
            </a:r>
            <a:r>
              <a:rPr lang="ru-RU" dirty="0" smtClean="0"/>
              <a:t>) винная </a:t>
            </a:r>
            <a:r>
              <a:rPr lang="ru-RU" dirty="0"/>
              <a:t>	</a:t>
            </a:r>
            <a:r>
              <a:rPr lang="ru-RU" dirty="0" smtClean="0"/>
              <a:t>		</a:t>
            </a:r>
            <a:r>
              <a:rPr lang="ru-RU" b="1" dirty="0" smtClean="0"/>
              <a:t>в</a:t>
            </a:r>
            <a:r>
              <a:rPr lang="ru-RU" dirty="0" smtClean="0"/>
              <a:t>) синильная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	б</a:t>
            </a:r>
            <a:r>
              <a:rPr lang="ru-RU" dirty="0" smtClean="0"/>
              <a:t>) никотиновая      	</a:t>
            </a:r>
            <a:r>
              <a:rPr lang="ru-RU" b="1" dirty="0" smtClean="0"/>
              <a:t>г</a:t>
            </a:r>
            <a:r>
              <a:rPr lang="ru-RU" dirty="0" smtClean="0"/>
              <a:t>) плавиковая</a:t>
            </a:r>
          </a:p>
        </p:txBody>
      </p:sp>
    </p:spTree>
    <p:extLst>
      <p:ext uri="{BB962C8B-B14F-4D97-AF65-F5344CB8AC3E}">
        <p14:creationId xmlns:p14="http://schemas.microsoft.com/office/powerpoint/2010/main" val="46427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Составить названия химических  элементов из букв слова «протактиний 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раунд. Прояви смекалку.</a:t>
            </a:r>
            <a:endParaRPr lang="ru-RU" dirty="0"/>
          </a:p>
        </p:txBody>
      </p:sp>
      <p:pic>
        <p:nvPicPr>
          <p:cNvPr id="2050" name="Picture 2" descr="Комиксы по хим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4944549" cy="37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9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Он </a:t>
            </a:r>
            <a:r>
              <a:rPr lang="ru-RU" dirty="0"/>
              <a:t>родился 8 февраля в городе Тобольске в семье директора местной гимназии и был семнадцатым ребенком в семье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Он любил </a:t>
            </a:r>
            <a:r>
              <a:rPr lang="ru-RU" dirty="0"/>
              <a:t>переплетать книги, клеить рамки для портретов, изготовлять чемоданы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Исследуя  верхние слои атмосферы, он в 1887 году один, без пилота, поднялся на воздушном шаре для наблюдения солнечного затмения.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Он с полным правом может считаться отцом химизации отечественной промышленности и сельского хозяйства. На основании детального изучения сырьевой топливной базы России он опубликовал ряд химико-экономических исследований и статей о необходимости подъема отечественной каменноугольной и нефтяной промышленности.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В 1869 году, в возрасте 35 лет, сделал великое открытие, суть которого в том,  что  "Свойства элементов и их соединений находятся в периодической зависимости от атомной массы элементов”. 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3.Раунд.Угадай химика.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36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4.Раунд.Напряги извилины.</a:t>
            </a:r>
            <a:endParaRPr lang="ru-RU" dirty="0"/>
          </a:p>
        </p:txBody>
      </p:sp>
      <p:pic>
        <p:nvPicPr>
          <p:cNvPr id="1026" name="Picture 2" descr="C:\Users\надя\Pictures\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704856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403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Из предложенных реактивов выберите необходимые и проведите реакцию с выпадением синего осадка. Запишите уравнение этой реакции.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 Раунд. Загляни в лабораторию.</a:t>
            </a:r>
            <a:endParaRPr lang="ru-RU" dirty="0"/>
          </a:p>
        </p:txBody>
      </p:sp>
      <p:pic>
        <p:nvPicPr>
          <p:cNvPr id="1026" name="Picture 2" descr="Рефлектор zlex07 - А был ли мат?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28850"/>
            <a:ext cx="381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8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			на «5»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Cредние</a:t>
            </a:r>
            <a:r>
              <a:rPr lang="ru-RU" dirty="0"/>
              <a:t> века в Европе отскабливание этого вещества с глиняных стен домов было королевской привилегией. Стены делались из животных отбросов, садовой земли, смешанных с известью, глиной и соломой. Со временем на стенах появились белые налеты этого вещества. Шведские крестьяне, например, были обязаны платить часть своего оброка этим веществом.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6.Раунд. Черный ящик.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05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		       на «4»</a:t>
            </a:r>
          </a:p>
          <a:p>
            <a:pPr marL="0" indent="0">
              <a:buNone/>
            </a:pPr>
            <a:r>
              <a:rPr lang="ru-RU" dirty="0"/>
              <a:t>Это вещество носило в России </a:t>
            </a:r>
            <a:r>
              <a:rPr lang="ru-RU" dirty="0" smtClean="0"/>
              <a:t>название </a:t>
            </a:r>
            <a:r>
              <a:rPr lang="ru-RU" dirty="0"/>
              <a:t>- “</a:t>
            </a:r>
            <a:r>
              <a:rPr lang="ru-RU" dirty="0" err="1"/>
              <a:t>ямчуг</a:t>
            </a:r>
            <a:r>
              <a:rPr lang="ru-RU" dirty="0"/>
              <a:t>”, от слова “яма”. В ямах заготавливали сырье для </a:t>
            </a:r>
            <a:r>
              <a:rPr lang="ru-RU" dirty="0" smtClean="0"/>
              <a:t>его производства: </a:t>
            </a:r>
            <a:r>
              <a:rPr lang="ru-RU" dirty="0"/>
              <a:t>навоз, мочу, строительный мусор, остатки растений и др. Это вещество образовывалось через два-три года в результате естественных биохимических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2703683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		на «3»</a:t>
            </a:r>
          </a:p>
          <a:p>
            <a:pPr marL="0" indent="0">
              <a:buNone/>
            </a:pPr>
            <a:r>
              <a:rPr lang="ru-RU" dirty="0" smtClean="0"/>
              <a:t>Это вещество вместе с древесным углем и серой является основными компонентами дымного пороха (черного пороха).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89" y="3429000"/>
            <a:ext cx="3782194" cy="283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858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			на «2»</a:t>
            </a:r>
          </a:p>
          <a:p>
            <a:pPr marL="0" indent="0">
              <a:buNone/>
            </a:pPr>
            <a:r>
              <a:rPr lang="ru-RU" dirty="0" smtClean="0"/>
              <a:t>Это вещество является селитрой и входит в состав минеральных удобрений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3984104" cy="29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84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84784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1.Что </a:t>
            </a:r>
            <a:r>
              <a:rPr lang="ru-RU" dirty="0"/>
              <a:t>не является инертным </a:t>
            </a:r>
            <a:r>
              <a:rPr lang="ru-RU" dirty="0" smtClean="0"/>
              <a:t>газом:</a:t>
            </a:r>
          </a:p>
          <a:p>
            <a:pPr marL="0" lv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а</a:t>
            </a:r>
            <a:r>
              <a:rPr lang="ru-RU" dirty="0" smtClean="0"/>
              <a:t>) неон               </a:t>
            </a:r>
            <a:r>
              <a:rPr lang="ru-RU" b="1" dirty="0" smtClean="0"/>
              <a:t>в</a:t>
            </a:r>
            <a:r>
              <a:rPr lang="ru-RU" dirty="0" smtClean="0"/>
              <a:t>) озон</a:t>
            </a:r>
          </a:p>
          <a:p>
            <a:pPr mar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б</a:t>
            </a:r>
            <a:r>
              <a:rPr lang="ru-RU" dirty="0" smtClean="0"/>
              <a:t>) аргон             </a:t>
            </a:r>
            <a:r>
              <a:rPr lang="ru-RU" b="1" dirty="0" smtClean="0"/>
              <a:t>г</a:t>
            </a:r>
            <a:r>
              <a:rPr lang="ru-RU" dirty="0" smtClean="0"/>
              <a:t>) гелий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Раунд 1. Разомни мозги.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512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		      на «1»</a:t>
            </a:r>
          </a:p>
          <a:p>
            <a:pPr marL="0" indent="0">
              <a:buNone/>
            </a:pPr>
            <a:r>
              <a:rPr lang="ru-RU" dirty="0" smtClean="0"/>
              <a:t>Если смешать хлорид калия с нитратом серебра, то это вещество останется в растворе.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3264024" cy="24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39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Кто создал главный закон в неорганической химии?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Русский </a:t>
            </a:r>
            <a:r>
              <a:rPr lang="ru-RU" dirty="0"/>
              <a:t>химик – автор оперы “Князь Игорь” и “Богатырской симфонии</a:t>
            </a:r>
            <a:r>
              <a:rPr lang="ru-RU" dirty="0" smtClean="0"/>
              <a:t>”.</a:t>
            </a:r>
          </a:p>
          <a:p>
            <a:pPr marL="514350" indent="-514350">
              <a:buAutoNum type="arabicPeriod"/>
            </a:pPr>
            <a:r>
              <a:rPr lang="ru-RU" dirty="0"/>
              <a:t>Творец классической теории химического строения органических соединений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Какая женщина-химик вместе со своим мужем открыла элемент радий и явление радиоактивности</a:t>
            </a: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r>
              <a:rPr lang="ru-RU" dirty="0"/>
              <a:t>Русский ученый – создатель противогаза.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7.Раунд.Великие имена!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62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844824"/>
            <a:ext cx="605901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Я </a:t>
            </a:r>
            <a:r>
              <a:rPr lang="ru-RU" dirty="0"/>
              <a:t>- металл, меня ты знаешь,</a:t>
            </a:r>
            <a:br>
              <a:rPr lang="ru-RU" dirty="0"/>
            </a:br>
            <a:r>
              <a:rPr lang="ru-RU" dirty="0"/>
              <a:t>Мощь огромная во мне.</a:t>
            </a:r>
            <a:br>
              <a:rPr lang="ru-RU" dirty="0"/>
            </a:br>
            <a:r>
              <a:rPr lang="ru-RU" dirty="0"/>
              <a:t>Но если Б ко мне подставишь,</a:t>
            </a:r>
            <a:br>
              <a:rPr lang="ru-RU" dirty="0"/>
            </a:br>
            <a:r>
              <a:rPr lang="ru-RU" dirty="0"/>
              <a:t>То землю скрою я во мгле.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8 Раунд. Решаем логогрифы.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176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 Небольшое </a:t>
            </a:r>
            <a:r>
              <a:rPr lang="ru-RU" dirty="0"/>
              <a:t>слово перед вами:</a:t>
            </a:r>
            <a:br>
              <a:rPr lang="ru-RU" dirty="0"/>
            </a:br>
            <a:r>
              <a:rPr lang="ru-RU" dirty="0" smtClean="0"/>
              <a:t>    Обычно </a:t>
            </a:r>
            <a:r>
              <a:rPr lang="ru-RU" dirty="0"/>
              <a:t>звери там живут.</a:t>
            </a:r>
            <a:br>
              <a:rPr lang="ru-RU" dirty="0"/>
            </a:br>
            <a:r>
              <a:rPr lang="ru-RU" dirty="0" smtClean="0"/>
              <a:t>    Но </a:t>
            </a:r>
            <a:r>
              <a:rPr lang="ru-RU" dirty="0"/>
              <a:t>если буквы переставить, </a:t>
            </a:r>
            <a:br>
              <a:rPr lang="ru-RU" dirty="0"/>
            </a:br>
            <a:r>
              <a:rPr lang="ru-RU" dirty="0" smtClean="0"/>
              <a:t>    Д </a:t>
            </a:r>
            <a:r>
              <a:rPr lang="ru-RU" dirty="0"/>
              <a:t>иль Г добавить, </a:t>
            </a:r>
            <a:br>
              <a:rPr lang="ru-RU" dirty="0"/>
            </a:br>
            <a:r>
              <a:rPr lang="ru-RU" dirty="0" smtClean="0"/>
              <a:t>    Газа </a:t>
            </a:r>
            <a:r>
              <a:rPr lang="ru-RU" dirty="0"/>
              <a:t>два произойдут.</a:t>
            </a:r>
          </a:p>
        </p:txBody>
      </p:sp>
    </p:spTree>
    <p:extLst>
      <p:ext uri="{BB962C8B-B14F-4D97-AF65-F5344CB8AC3E}">
        <p14:creationId xmlns:p14="http://schemas.microsoft.com/office/powerpoint/2010/main" val="3410539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 В </a:t>
            </a:r>
            <a:r>
              <a:rPr lang="ru-RU" dirty="0"/>
              <a:t>свободном виде он всех убивает.</a:t>
            </a:r>
            <a:br>
              <a:rPr lang="ru-RU" dirty="0"/>
            </a:br>
            <a:r>
              <a:rPr lang="ru-RU" dirty="0" smtClean="0"/>
              <a:t>    Но </a:t>
            </a:r>
            <a:r>
              <a:rPr lang="ru-RU" dirty="0"/>
              <a:t>если связать, то в еду добавляют.</a:t>
            </a:r>
            <a:br>
              <a:rPr lang="ru-RU" dirty="0"/>
            </a:br>
            <a:r>
              <a:rPr lang="ru-RU" dirty="0" smtClean="0"/>
              <a:t>    Если </a:t>
            </a:r>
            <a:r>
              <a:rPr lang="ru-RU" dirty="0"/>
              <a:t>же Л мы ему зачеркнём, </a:t>
            </a:r>
            <a:br>
              <a:rPr lang="ru-RU" dirty="0"/>
            </a:br>
            <a:r>
              <a:rPr lang="ru-RU" dirty="0" smtClean="0"/>
              <a:t>    То </a:t>
            </a:r>
            <a:r>
              <a:rPr lang="ru-RU" dirty="0"/>
              <a:t>вместе со всеми мы песню споём.</a:t>
            </a:r>
          </a:p>
        </p:txBody>
      </p:sp>
    </p:spTree>
    <p:extLst>
      <p:ext uri="{BB962C8B-B14F-4D97-AF65-F5344CB8AC3E}">
        <p14:creationId xmlns:p14="http://schemas.microsoft.com/office/powerpoint/2010/main" val="3245657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4. Двенадцать </a:t>
            </a:r>
            <a:r>
              <a:rPr lang="ru-RU" dirty="0"/>
              <a:t>пар - не забывай! -</a:t>
            </a:r>
            <a:br>
              <a:rPr lang="ru-RU" dirty="0"/>
            </a:br>
            <a:r>
              <a:rPr lang="ru-RU" dirty="0" smtClean="0"/>
              <a:t>    У </a:t>
            </a:r>
            <a:r>
              <a:rPr lang="ru-RU" dirty="0"/>
              <a:t>всех людей на свете.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   В </a:t>
            </a:r>
            <a:r>
              <a:rPr lang="ru-RU" dirty="0"/>
              <a:t>другом значенье - узкий край -</a:t>
            </a:r>
            <a:br>
              <a:rPr lang="ru-RU" dirty="0"/>
            </a:br>
            <a:r>
              <a:rPr lang="ru-RU" dirty="0" smtClean="0"/>
              <a:t>    Так </a:t>
            </a:r>
            <a:r>
              <a:rPr lang="ru-RU" dirty="0"/>
              <a:t>учат в школе дети.</a:t>
            </a:r>
            <a:br>
              <a:rPr lang="ru-RU" dirty="0"/>
            </a:br>
            <a:r>
              <a:rPr lang="ru-RU" dirty="0" smtClean="0"/>
              <a:t>    Но </a:t>
            </a:r>
            <a:r>
              <a:rPr lang="ru-RU" dirty="0"/>
              <a:t>СЕ ко мне прибавить, </a:t>
            </a:r>
            <a:br>
              <a:rPr lang="ru-RU" dirty="0"/>
            </a:br>
            <a:r>
              <a:rPr lang="ru-RU" dirty="0" smtClean="0"/>
              <a:t>    То </a:t>
            </a:r>
            <a:r>
              <a:rPr lang="ru-RU" dirty="0"/>
              <a:t>в миг в металл я превращусь.</a:t>
            </a:r>
            <a:br>
              <a:rPr lang="ru-RU" dirty="0"/>
            </a:br>
            <a:r>
              <a:rPr lang="ru-RU" dirty="0" smtClean="0"/>
              <a:t>    Ещё </a:t>
            </a:r>
            <a:r>
              <a:rPr lang="ru-RU" dirty="0"/>
              <a:t>к тому добавить, </a:t>
            </a:r>
            <a:br>
              <a:rPr lang="ru-RU" dirty="0"/>
            </a:br>
            <a:r>
              <a:rPr lang="ru-RU" dirty="0" smtClean="0"/>
              <a:t>    Что </a:t>
            </a:r>
            <a:r>
              <a:rPr lang="ru-RU" dirty="0"/>
              <a:t>в первой группе окажусь.</a:t>
            </a:r>
          </a:p>
        </p:txBody>
      </p:sp>
    </p:spTree>
    <p:extLst>
      <p:ext uri="{BB962C8B-B14F-4D97-AF65-F5344CB8AC3E}">
        <p14:creationId xmlns:p14="http://schemas.microsoft.com/office/powerpoint/2010/main" val="2716139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056784" cy="12961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5400" dirty="0" smtClean="0"/>
              <a:t>Спасибо за игру!</a:t>
            </a:r>
            <a:endParaRPr lang="ru-RU" sz="5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15" y="2420888"/>
            <a:ext cx="3849797" cy="390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vuzer.info/_ld/143/4857809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37231"/>
            <a:ext cx="2376264" cy="231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2.Какое </a:t>
            </a:r>
            <a:r>
              <a:rPr lang="ru-RU" dirty="0"/>
              <a:t>вещество в твердом агрегатном состоянии называют «сухим льдом</a:t>
            </a:r>
            <a:r>
              <a:rPr lang="ru-RU" dirty="0" smtClean="0"/>
              <a:t>»?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	а</a:t>
            </a:r>
            <a:r>
              <a:rPr lang="ru-RU" dirty="0"/>
              <a:t>) воду     </a:t>
            </a:r>
            <a:r>
              <a:rPr lang="ru-RU" dirty="0" smtClean="0"/>
              <a:t>		</a:t>
            </a:r>
            <a:r>
              <a:rPr lang="ru-RU" b="1" dirty="0" smtClean="0"/>
              <a:t>в</a:t>
            </a:r>
            <a:r>
              <a:rPr lang="ru-RU" dirty="0" smtClean="0"/>
              <a:t>) азот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	б</a:t>
            </a:r>
            <a:r>
              <a:rPr lang="ru-RU" dirty="0" smtClean="0"/>
              <a:t>) </a:t>
            </a:r>
            <a:r>
              <a:rPr lang="ru-RU" dirty="0"/>
              <a:t>кислород  </a:t>
            </a:r>
            <a:r>
              <a:rPr lang="ru-RU" dirty="0" smtClean="0"/>
              <a:t>	</a:t>
            </a:r>
            <a:r>
              <a:rPr lang="ru-RU" b="1" dirty="0" smtClean="0"/>
              <a:t>г</a:t>
            </a:r>
            <a:r>
              <a:rPr lang="ru-RU" dirty="0"/>
              <a:t>) углекислый газ</a:t>
            </a:r>
          </a:p>
        </p:txBody>
      </p:sp>
    </p:spTree>
    <p:extLst>
      <p:ext uri="{BB962C8B-B14F-4D97-AF65-F5344CB8AC3E}">
        <p14:creationId xmlns:p14="http://schemas.microsoft.com/office/powerpoint/2010/main" val="199086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</a:t>
            </a:r>
            <a:r>
              <a:rPr lang="ru-RU" dirty="0"/>
              <a:t> Какой химический элемент принимает активное участие в построении костного скелета, поддерживает нормальную сердечную деятельность, обуславливает свертываемость крови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а</a:t>
            </a:r>
            <a:r>
              <a:rPr lang="ru-RU" dirty="0"/>
              <a:t>) калий    </a:t>
            </a:r>
            <a:r>
              <a:rPr lang="ru-RU" b="1" dirty="0"/>
              <a:t>б</a:t>
            </a:r>
            <a:r>
              <a:rPr lang="ru-RU" dirty="0"/>
              <a:t>) натрий   </a:t>
            </a:r>
            <a:r>
              <a:rPr lang="ru-RU" b="1" dirty="0"/>
              <a:t>в</a:t>
            </a:r>
            <a:r>
              <a:rPr lang="ru-RU" dirty="0"/>
              <a:t>) железо  </a:t>
            </a:r>
            <a:r>
              <a:rPr lang="ru-RU" b="1" dirty="0"/>
              <a:t>г</a:t>
            </a:r>
            <a:r>
              <a:rPr lang="ru-RU" dirty="0"/>
              <a:t>) кальций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4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4.</a:t>
            </a:r>
            <a:r>
              <a:rPr lang="ru-RU" dirty="0"/>
              <a:t> Какой элемент в периодической таблице Менделеева алхимики назвали желчью бога Вулкана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а</a:t>
            </a:r>
            <a:r>
              <a:rPr lang="ru-RU" dirty="0" smtClean="0"/>
              <a:t>) углерод              </a:t>
            </a:r>
            <a:r>
              <a:rPr lang="ru-RU" b="1" dirty="0" smtClean="0"/>
              <a:t>в</a:t>
            </a:r>
            <a:r>
              <a:rPr lang="ru-RU" dirty="0" smtClean="0"/>
              <a:t>) сера</a:t>
            </a:r>
          </a:p>
          <a:p>
            <a:pPr mar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б</a:t>
            </a:r>
            <a:r>
              <a:rPr lang="ru-RU" dirty="0" smtClean="0"/>
              <a:t>) железо                </a:t>
            </a:r>
            <a:r>
              <a:rPr lang="ru-RU" b="1" dirty="0" smtClean="0"/>
              <a:t>г</a:t>
            </a:r>
            <a:r>
              <a:rPr lang="ru-RU" dirty="0" smtClean="0"/>
              <a:t>) водород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02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5.</a:t>
            </a:r>
            <a:r>
              <a:rPr lang="ru-RU" dirty="0"/>
              <a:t> Какой газ использовали для наполнения дирижаблей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а</a:t>
            </a:r>
            <a:r>
              <a:rPr lang="ru-RU" dirty="0" smtClean="0"/>
              <a:t>) кислород        </a:t>
            </a:r>
            <a:r>
              <a:rPr lang="ru-RU" b="1" dirty="0" smtClean="0"/>
              <a:t>в</a:t>
            </a:r>
            <a:r>
              <a:rPr lang="ru-RU" dirty="0" smtClean="0"/>
              <a:t>) неон</a:t>
            </a:r>
          </a:p>
          <a:p>
            <a:pPr mar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б</a:t>
            </a:r>
            <a:r>
              <a:rPr lang="ru-RU" dirty="0" smtClean="0"/>
              <a:t>) гелий              </a:t>
            </a:r>
            <a:r>
              <a:rPr lang="ru-RU" b="1" dirty="0" smtClean="0"/>
              <a:t>г</a:t>
            </a:r>
            <a:r>
              <a:rPr lang="ru-RU" dirty="0" smtClean="0"/>
              <a:t>) водород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73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6.Чем образованы сталактиты–свешивающиеся </a:t>
            </a:r>
            <a:r>
              <a:rPr lang="ru-RU" dirty="0"/>
              <a:t>с потолка пещер причудливые образования в виде сосулек и </a:t>
            </a:r>
            <a:r>
              <a:rPr lang="ru-RU" dirty="0" smtClean="0"/>
              <a:t>бахромы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/>
              <a:t>а</a:t>
            </a:r>
            <a:r>
              <a:rPr lang="ru-RU" dirty="0" smtClean="0"/>
              <a:t>) солями кальция    </a:t>
            </a:r>
            <a:r>
              <a:rPr lang="ru-RU" b="1" dirty="0" smtClean="0"/>
              <a:t>в</a:t>
            </a:r>
            <a:r>
              <a:rPr lang="ru-RU" dirty="0" smtClean="0"/>
              <a:t>) солями магния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/>
              <a:t>б</a:t>
            </a:r>
            <a:r>
              <a:rPr lang="ru-RU" dirty="0" smtClean="0"/>
              <a:t>) льдом                   </a:t>
            </a:r>
            <a:r>
              <a:rPr lang="ru-RU" b="1" dirty="0" smtClean="0"/>
              <a:t>г</a:t>
            </a:r>
            <a:r>
              <a:rPr lang="ru-RU" dirty="0" smtClean="0"/>
              <a:t>)силикатами </a:t>
            </a:r>
            <a:r>
              <a:rPr lang="ru-RU" dirty="0"/>
              <a:t>натрия и </a:t>
            </a:r>
            <a:r>
              <a:rPr lang="ru-RU" dirty="0" smtClean="0"/>
              <a:t>					  магния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58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7. Алхимик </a:t>
            </a:r>
            <a:r>
              <a:rPr lang="ru-RU" dirty="0" err="1" smtClean="0"/>
              <a:t>Бранд</a:t>
            </a:r>
            <a:r>
              <a:rPr lang="ru-RU" dirty="0" smtClean="0"/>
              <a:t> в 1669 г. в поисках </a:t>
            </a:r>
            <a:r>
              <a:rPr lang="ru-RU" dirty="0" err="1" smtClean="0"/>
              <a:t>филосовского</a:t>
            </a:r>
            <a:r>
              <a:rPr lang="ru-RU" dirty="0" smtClean="0"/>
              <a:t> камня получил вещество, светящееся в темноте. Какое это было вещество?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а</a:t>
            </a:r>
            <a:r>
              <a:rPr lang="ru-RU" dirty="0" smtClean="0"/>
              <a:t>) сера             </a:t>
            </a:r>
            <a:r>
              <a:rPr lang="ru-RU" b="1" dirty="0" smtClean="0"/>
              <a:t>в</a:t>
            </a:r>
            <a:r>
              <a:rPr lang="ru-RU" dirty="0" smtClean="0"/>
              <a:t>) красный фосфор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б</a:t>
            </a:r>
            <a:r>
              <a:rPr lang="ru-RU" dirty="0" smtClean="0"/>
              <a:t>) золото         </a:t>
            </a:r>
            <a:r>
              <a:rPr lang="ru-RU" b="1" dirty="0" smtClean="0"/>
              <a:t>г</a:t>
            </a:r>
            <a:r>
              <a:rPr lang="ru-RU" dirty="0" smtClean="0"/>
              <a:t>) белый фосфор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04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8.Как </a:t>
            </a:r>
            <a:r>
              <a:rPr lang="ru-RU" dirty="0"/>
              <a:t>называется смесь двух объёмов водорода и одного объёма </a:t>
            </a:r>
            <a:r>
              <a:rPr lang="ru-RU" dirty="0" smtClean="0"/>
              <a:t>кислорода?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а</a:t>
            </a:r>
            <a:r>
              <a:rPr lang="ru-RU" dirty="0" smtClean="0"/>
              <a:t>)</a:t>
            </a:r>
            <a:r>
              <a:rPr lang="ru-RU" dirty="0" err="1" smtClean="0"/>
              <a:t>водородящий</a:t>
            </a:r>
            <a:r>
              <a:rPr lang="ru-RU" dirty="0" smtClean="0"/>
              <a:t> газ	</a:t>
            </a:r>
            <a:r>
              <a:rPr lang="ru-RU" b="1" dirty="0" smtClean="0"/>
              <a:t>в</a:t>
            </a:r>
            <a:r>
              <a:rPr lang="ru-RU" dirty="0" smtClean="0"/>
              <a:t>)гремучий газ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б</a:t>
            </a:r>
            <a:r>
              <a:rPr lang="ru-RU" dirty="0" smtClean="0"/>
              <a:t>)веселящий газ 	</a:t>
            </a:r>
            <a:r>
              <a:rPr lang="ru-RU" b="1" dirty="0" smtClean="0"/>
              <a:t>г</a:t>
            </a:r>
            <a:r>
              <a:rPr lang="ru-RU" dirty="0" smtClean="0"/>
              <a:t>)взрывной </a:t>
            </a:r>
            <a:r>
              <a:rPr lang="ru-RU" dirty="0"/>
              <a:t>газ.</a:t>
            </a:r>
          </a:p>
        </p:txBody>
      </p:sp>
    </p:spTree>
    <p:extLst>
      <p:ext uri="{BB962C8B-B14F-4D97-AF65-F5344CB8AC3E}">
        <p14:creationId xmlns:p14="http://schemas.microsoft.com/office/powerpoint/2010/main" val="411335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409</TotalTime>
  <Words>346</Words>
  <Application>Microsoft Office PowerPoint</Application>
  <PresentationFormat>Экран (4:3)</PresentationFormat>
  <Paragraphs>86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Химическая викторина «ПЯТЫЙ ЭЛЕМЕНТ»</vt:lpstr>
      <vt:lpstr>Раунд 1. Разомни мозги.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раунд. Прояви смекалку.</vt:lpstr>
      <vt:lpstr>3.Раунд.Угадай химика.</vt:lpstr>
      <vt:lpstr>4.Раунд.Напряги извилины.</vt:lpstr>
      <vt:lpstr>5 Раунд. Загляни в лабораторию.</vt:lpstr>
      <vt:lpstr>6.Раунд. Черный ящик.</vt:lpstr>
      <vt:lpstr>Презентация PowerPoint</vt:lpstr>
      <vt:lpstr>Презентация PowerPoint</vt:lpstr>
      <vt:lpstr>Презентация PowerPoint</vt:lpstr>
      <vt:lpstr>Презентация PowerPoint</vt:lpstr>
      <vt:lpstr>7.Раунд.Великие имена!</vt:lpstr>
      <vt:lpstr>8 Раунд. Решаем логогрифы.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24</cp:revision>
  <dcterms:created xsi:type="dcterms:W3CDTF">2014-04-27T14:52:49Z</dcterms:created>
  <dcterms:modified xsi:type="dcterms:W3CDTF">2014-12-23T20:23:40Z</dcterms:modified>
</cp:coreProperties>
</file>