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64" r:id="rId2"/>
    <p:sldId id="270" r:id="rId3"/>
    <p:sldId id="274" r:id="rId4"/>
    <p:sldId id="271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4" r:id="rId18"/>
    <p:sldId id="286" r:id="rId19"/>
    <p:sldId id="287" r:id="rId20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98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BAD956A-A33D-4803-B238-D60FF207044E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81676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D81CDB2A-43B4-470E-B279-B7662292750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676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4FD564-C840-47F9-8EED-B36ED020971A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8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F4B729-ED43-41A6-A87F-FA2137ED196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0900" y="588963"/>
            <a:ext cx="2159000" cy="7604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0725" y="588963"/>
            <a:ext cx="6327775" cy="760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FF9EC0-42B8-42B3-96C8-9BF89980EA4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8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EAF16B-42EC-46A1-9849-F276B7114CA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5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C90020-6CD7-40F1-91E2-DCBFFB5CA8A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7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0113" y="2052638"/>
            <a:ext cx="4064000" cy="614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52638"/>
            <a:ext cx="4064000" cy="614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E3C807-BFA6-420E-A0EB-7C7D2367774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BF1616-78B6-4A00-9A62-F351A1A6CE4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4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25D208-4118-470E-AF97-4D549DAA446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0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45E00E-6F33-4CD6-BBC8-D588A5CA4BF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7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5ABF90-BAD4-48DE-8752-F9445A028C9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7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13D544-72FC-4693-9CD2-D9400EA8F09F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33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0000" y="589320"/>
            <a:ext cx="864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900000" y="2052000"/>
            <a:ext cx="8280000" cy="614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79200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83360" y="6419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01136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04A86E9-D573-4013-ACE6-75508EB80FA3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hangingPunct="0">
        <a:tabLst/>
        <a:defRPr lang="de-DE" sz="4400" b="1" i="1" u="none" strike="noStrike">
          <a:ln>
            <a:noFill/>
          </a:ln>
          <a:solidFill>
            <a:srgbClr val="996633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01414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3376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09968" y="6372125"/>
            <a:ext cx="8569325" cy="1187550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Проверочная работа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Тестовые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ru-RU" dirty="0" smtClean="0"/>
              <a:t>1).Какой </a:t>
            </a:r>
            <a:r>
              <a:rPr lang="ru-RU" dirty="0"/>
              <a:t>подзаголовок носит </a:t>
            </a:r>
            <a:r>
              <a:rPr lang="ru-RU" dirty="0" smtClean="0"/>
              <a:t>сказ </a:t>
            </a:r>
            <a:r>
              <a:rPr lang="ru-RU" dirty="0"/>
              <a:t>"Левша"?</a:t>
            </a:r>
          </a:p>
          <a:p>
            <a:r>
              <a:rPr lang="ru-RU" dirty="0"/>
              <a:t>А</a:t>
            </a:r>
            <a:r>
              <a:rPr lang="ru-RU" dirty="0" smtClean="0"/>
              <a:t>)</a:t>
            </a:r>
            <a:r>
              <a:rPr lang="ru-RU" dirty="0"/>
              <a:t>      "Легенда о стальной блохе, подкованной русским умельцем"</a:t>
            </a:r>
          </a:p>
          <a:p>
            <a:r>
              <a:rPr lang="ru-RU" dirty="0"/>
              <a:t>Б</a:t>
            </a:r>
            <a:r>
              <a:rPr lang="ru-RU" dirty="0" smtClean="0"/>
              <a:t>)</a:t>
            </a:r>
            <a:r>
              <a:rPr lang="ru-RU" dirty="0"/>
              <a:t>      "Цеховая легенда..."</a:t>
            </a:r>
          </a:p>
          <a:p>
            <a:r>
              <a:rPr lang="ru-RU" dirty="0"/>
              <a:t>В</a:t>
            </a:r>
            <a:r>
              <a:rPr lang="ru-RU" dirty="0" smtClean="0"/>
              <a:t>)</a:t>
            </a:r>
            <a:r>
              <a:rPr lang="ru-RU" dirty="0"/>
              <a:t>      "'Сказ о тульском косом левше и о стальной блохе"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3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Тестовые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ru-RU" dirty="0" smtClean="0"/>
              <a:t>2) Какую </a:t>
            </a:r>
            <a:r>
              <a:rPr lang="ru-RU" dirty="0"/>
              <a:t>работу выполнял Левша:</a:t>
            </a:r>
          </a:p>
          <a:p>
            <a:r>
              <a:rPr lang="ru-RU" dirty="0"/>
              <a:t>А</a:t>
            </a:r>
            <a:r>
              <a:rPr lang="ru-RU" dirty="0" smtClean="0"/>
              <a:t>)</a:t>
            </a:r>
            <a:r>
              <a:rPr lang="ru-RU" dirty="0"/>
              <a:t>      выковывал подковы для блохи</a:t>
            </a:r>
          </a:p>
          <a:p>
            <a:r>
              <a:rPr lang="ru-RU" dirty="0"/>
              <a:t>Б</a:t>
            </a:r>
            <a:r>
              <a:rPr lang="ru-RU" dirty="0" smtClean="0"/>
              <a:t>)</a:t>
            </a:r>
            <a:r>
              <a:rPr lang="ru-RU" dirty="0"/>
              <a:t>      гравировал имя мастера</a:t>
            </a:r>
          </a:p>
          <a:p>
            <a:r>
              <a:rPr lang="ru-RU" dirty="0"/>
              <a:t>В</a:t>
            </a:r>
            <a:r>
              <a:rPr lang="ru-RU" dirty="0" smtClean="0"/>
              <a:t>)</a:t>
            </a:r>
            <a:r>
              <a:rPr lang="ru-RU" dirty="0"/>
              <a:t>      выковывал гвоздики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0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Тестовые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ru-RU" dirty="0" smtClean="0"/>
              <a:t>3) Как </a:t>
            </a:r>
            <a:r>
              <a:rPr lang="ru-RU" dirty="0"/>
              <a:t>поступил государь Николай Павлович с тульским Левшой, увидев подкованную блоху:</a:t>
            </a:r>
          </a:p>
          <a:p>
            <a:r>
              <a:rPr lang="ru-RU" dirty="0"/>
              <a:t>А</a:t>
            </a:r>
            <a:r>
              <a:rPr lang="ru-RU" dirty="0" smtClean="0"/>
              <a:t>)</a:t>
            </a:r>
            <a:r>
              <a:rPr lang="ru-RU" dirty="0"/>
              <a:t>      за </a:t>
            </a:r>
            <a:r>
              <a:rPr lang="ru-RU" dirty="0" err="1"/>
              <a:t>волосья</a:t>
            </a:r>
            <a:r>
              <a:rPr lang="ru-RU" dirty="0"/>
              <a:t> отодрал</a:t>
            </a:r>
          </a:p>
          <a:p>
            <a:r>
              <a:rPr lang="ru-RU" dirty="0"/>
              <a:t>Б</a:t>
            </a:r>
            <a:r>
              <a:rPr lang="ru-RU" dirty="0" smtClean="0"/>
              <a:t>)</a:t>
            </a:r>
            <a:r>
              <a:rPr lang="ru-RU" dirty="0"/>
              <a:t>      обнял его и поцеловал</a:t>
            </a:r>
          </a:p>
          <a:p>
            <a:r>
              <a:rPr lang="ru-RU" dirty="0"/>
              <a:t>В</a:t>
            </a:r>
            <a:r>
              <a:rPr lang="ru-RU" dirty="0" smtClean="0"/>
              <a:t>)</a:t>
            </a:r>
            <a:r>
              <a:rPr lang="ru-RU" dirty="0"/>
              <a:t>      схватил за шиворот и кинул его к себе под ноги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0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Тестовые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ru-RU" dirty="0" smtClean="0"/>
              <a:t>4) Почему </a:t>
            </a:r>
            <a:r>
              <a:rPr lang="ru-RU" dirty="0"/>
              <a:t>англичане решили оставить у себя Левшу?</a:t>
            </a:r>
          </a:p>
          <a:p>
            <a:r>
              <a:rPr lang="ru-RU" dirty="0"/>
              <a:t>А</a:t>
            </a:r>
            <a:r>
              <a:rPr lang="ru-RU" dirty="0" smtClean="0"/>
              <a:t>)</a:t>
            </a:r>
            <a:r>
              <a:rPr lang="ru-RU" dirty="0"/>
              <a:t>      за большую образованность</a:t>
            </a:r>
          </a:p>
          <a:p>
            <a:r>
              <a:rPr lang="ru-RU" dirty="0"/>
              <a:t>Б</a:t>
            </a:r>
            <a:r>
              <a:rPr lang="ru-RU" dirty="0" smtClean="0"/>
              <a:t>)</a:t>
            </a:r>
            <a:r>
              <a:rPr lang="ru-RU" dirty="0"/>
              <a:t>      за искусные руки</a:t>
            </a:r>
          </a:p>
          <a:p>
            <a:r>
              <a:rPr lang="ru-RU" dirty="0"/>
              <a:t>В</a:t>
            </a:r>
            <a:r>
              <a:rPr lang="ru-RU" dirty="0" smtClean="0"/>
              <a:t>)</a:t>
            </a:r>
            <a:r>
              <a:rPr lang="ru-RU" dirty="0"/>
              <a:t>      за то, что прельстился на их жизнь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7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Тестовые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824" y="2052000"/>
            <a:ext cx="8532176" cy="6140520"/>
          </a:xfrm>
        </p:spPr>
        <p:txBody>
          <a:bodyPr/>
          <a:lstStyle/>
          <a:p>
            <a:pPr marL="108000" indent="0">
              <a:buNone/>
            </a:pPr>
            <a:r>
              <a:rPr lang="ru-RU" dirty="0" smtClean="0"/>
              <a:t>5) Как </a:t>
            </a:r>
            <a:r>
              <a:rPr lang="ru-RU" dirty="0"/>
              <a:t>в России поступили с больным  Левшой?</a:t>
            </a:r>
          </a:p>
          <a:p>
            <a:r>
              <a:rPr lang="ru-RU" dirty="0"/>
              <a:t>А</a:t>
            </a:r>
            <a:r>
              <a:rPr lang="ru-RU" dirty="0" smtClean="0"/>
              <a:t>)</a:t>
            </a:r>
            <a:r>
              <a:rPr lang="ru-RU" dirty="0"/>
              <a:t>      привезли в больницу и бросили в коридоре умирать</a:t>
            </a:r>
          </a:p>
          <a:p>
            <a:r>
              <a:rPr lang="ru-RU" dirty="0"/>
              <a:t>Б</a:t>
            </a:r>
            <a:r>
              <a:rPr lang="ru-RU" dirty="0" smtClean="0"/>
              <a:t>)</a:t>
            </a:r>
            <a:r>
              <a:rPr lang="ru-RU" dirty="0"/>
              <a:t>       положили на перину, позвали лекаря</a:t>
            </a:r>
          </a:p>
          <a:p>
            <a:r>
              <a:rPr lang="ru-RU" dirty="0"/>
              <a:t>В</a:t>
            </a:r>
            <a:r>
              <a:rPr lang="ru-RU" dirty="0" smtClean="0"/>
              <a:t>)</a:t>
            </a:r>
            <a:r>
              <a:rPr lang="ru-RU" dirty="0"/>
              <a:t>       отправили домой в Тулу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0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Тестовые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ru-RU" dirty="0" smtClean="0"/>
              <a:t>6) Кто </a:t>
            </a:r>
            <a:r>
              <a:rPr lang="ru-RU" dirty="0"/>
              <a:t>беспокоился о судьбе Левши?</a:t>
            </a:r>
          </a:p>
          <a:p>
            <a:r>
              <a:rPr lang="ru-RU" dirty="0"/>
              <a:t>1)       Платов</a:t>
            </a:r>
          </a:p>
          <a:p>
            <a:r>
              <a:rPr lang="ru-RU" dirty="0"/>
              <a:t>2)       английский </a:t>
            </a:r>
            <a:r>
              <a:rPr lang="ru-RU" dirty="0" err="1"/>
              <a:t>полшкипер</a:t>
            </a:r>
            <a:endParaRPr lang="ru-RU" dirty="0"/>
          </a:p>
          <a:p>
            <a:r>
              <a:rPr lang="ru-RU" dirty="0"/>
              <a:t>3)       император Александр Павлович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3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Тестовые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ru-RU" dirty="0" smtClean="0"/>
              <a:t>7) Кто </a:t>
            </a:r>
            <a:r>
              <a:rPr lang="ru-RU" dirty="0"/>
              <a:t>сказал о Левше: «хоть шуба </a:t>
            </a:r>
            <a:r>
              <a:rPr lang="ru-RU" dirty="0" err="1"/>
              <a:t>овечкина</a:t>
            </a:r>
            <a:r>
              <a:rPr lang="ru-RU" dirty="0"/>
              <a:t>, да душа </a:t>
            </a:r>
            <a:r>
              <a:rPr lang="ru-RU" dirty="0" err="1"/>
              <a:t>человечкина</a:t>
            </a:r>
            <a:r>
              <a:rPr lang="ru-RU" dirty="0"/>
              <a:t>»</a:t>
            </a:r>
          </a:p>
          <a:p>
            <a:r>
              <a:rPr lang="ru-RU" dirty="0"/>
              <a:t>А</a:t>
            </a:r>
            <a:r>
              <a:rPr lang="ru-RU" dirty="0" smtClean="0"/>
              <a:t>) </a:t>
            </a:r>
            <a:r>
              <a:rPr lang="ru-RU" dirty="0"/>
              <a:t>тульские мастера</a:t>
            </a:r>
          </a:p>
          <a:p>
            <a:r>
              <a:rPr lang="ru-RU" dirty="0"/>
              <a:t>Б</a:t>
            </a:r>
            <a:r>
              <a:rPr lang="ru-RU" dirty="0" smtClean="0"/>
              <a:t>) </a:t>
            </a:r>
            <a:r>
              <a:rPr lang="ru-RU" dirty="0"/>
              <a:t>казак </a:t>
            </a:r>
            <a:r>
              <a:rPr lang="ru-RU" dirty="0" smtClean="0"/>
              <a:t>Платов</a:t>
            </a:r>
          </a:p>
          <a:p>
            <a:r>
              <a:rPr lang="ru-RU" dirty="0"/>
              <a:t>В</a:t>
            </a:r>
            <a:r>
              <a:rPr lang="ru-RU" dirty="0" smtClean="0"/>
              <a:t>) </a:t>
            </a:r>
            <a:r>
              <a:rPr lang="ru-RU" dirty="0"/>
              <a:t>английский </a:t>
            </a:r>
            <a:r>
              <a:rPr lang="ru-RU" dirty="0" err="1"/>
              <a:t>полшкипер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3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Тестовые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ru-RU" dirty="0"/>
              <a:t>8</a:t>
            </a:r>
            <a:r>
              <a:rPr lang="ru-RU" dirty="0" smtClean="0"/>
              <a:t>) Какова </a:t>
            </a:r>
            <a:r>
              <a:rPr lang="ru-RU" dirty="0"/>
              <a:t>основная мысль (идея) сказа?</a:t>
            </a:r>
          </a:p>
          <a:p>
            <a:r>
              <a:rPr lang="ru-RU" dirty="0"/>
              <a:t>А</a:t>
            </a:r>
            <a:r>
              <a:rPr lang="ru-RU" dirty="0" smtClean="0"/>
              <a:t>)</a:t>
            </a:r>
            <a:r>
              <a:rPr lang="ru-RU" dirty="0"/>
              <a:t>      гордость за талантливость и патриотизм русского народа</a:t>
            </a:r>
          </a:p>
          <a:p>
            <a:r>
              <a:rPr lang="ru-RU" dirty="0"/>
              <a:t>Б</a:t>
            </a:r>
            <a:r>
              <a:rPr lang="ru-RU" dirty="0" smtClean="0"/>
              <a:t>)</a:t>
            </a:r>
            <a:r>
              <a:rPr lang="ru-RU" dirty="0"/>
              <a:t>      обличение жестокости и равнодушия русских царей</a:t>
            </a:r>
          </a:p>
          <a:p>
            <a:r>
              <a:rPr lang="ru-RU" dirty="0"/>
              <a:t>В</a:t>
            </a:r>
            <a:r>
              <a:rPr lang="ru-RU" dirty="0" smtClean="0"/>
              <a:t>)</a:t>
            </a:r>
            <a:r>
              <a:rPr lang="ru-RU" dirty="0"/>
              <a:t>      горечь автора от униженности и бесправия народа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1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 Лескова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ru-RU" dirty="0" smtClean="0"/>
              <a:t>1) Дайте </a:t>
            </a:r>
            <a:r>
              <a:rPr lang="ru-RU" dirty="0"/>
              <a:t>толкование следующим словам, которые использует рассказчик:</a:t>
            </a:r>
          </a:p>
          <a:p>
            <a:r>
              <a:rPr lang="ru-RU" dirty="0"/>
              <a:t>«Платов держит свою </a:t>
            </a:r>
            <a:r>
              <a:rPr lang="ru-RU" b="1" dirty="0" err="1"/>
              <a:t>ажидацию</a:t>
            </a:r>
            <a:r>
              <a:rPr lang="ru-RU" b="1" dirty="0"/>
              <a:t>» </a:t>
            </a:r>
            <a:endParaRPr lang="ru-RU" dirty="0"/>
          </a:p>
          <a:p>
            <a:r>
              <a:rPr lang="ru-RU" b="1" dirty="0"/>
              <a:t>«</a:t>
            </a:r>
            <a:r>
              <a:rPr lang="ru-RU" b="1" dirty="0" err="1"/>
              <a:t>публицейские</a:t>
            </a:r>
            <a:r>
              <a:rPr lang="ru-RU" b="1" dirty="0"/>
              <a:t> </a:t>
            </a:r>
            <a:r>
              <a:rPr lang="ru-RU" dirty="0"/>
              <a:t>ведомости</a:t>
            </a:r>
            <a:r>
              <a:rPr lang="ru-RU" b="1" dirty="0"/>
              <a:t>» </a:t>
            </a:r>
            <a:endParaRPr lang="ru-RU" dirty="0"/>
          </a:p>
          <a:p>
            <a:r>
              <a:rPr lang="ru-RU" dirty="0"/>
              <a:t>«Перед каждым на виду висит </a:t>
            </a:r>
            <a:r>
              <a:rPr lang="ru-RU" b="1" dirty="0" err="1"/>
              <a:t>долбица</a:t>
            </a:r>
            <a:r>
              <a:rPr lang="ru-RU" b="1" dirty="0"/>
              <a:t> умножения</a:t>
            </a:r>
            <a:r>
              <a:rPr lang="ru-RU" dirty="0"/>
              <a:t>» </a:t>
            </a:r>
          </a:p>
          <a:p>
            <a:r>
              <a:rPr lang="ru-RU" dirty="0"/>
              <a:t> </a:t>
            </a:r>
            <a:r>
              <a:rPr lang="ru-RU" b="1" dirty="0" smtClean="0"/>
              <a:t> </a:t>
            </a:r>
            <a:r>
              <a:rPr lang="ru-RU" b="1" dirty="0"/>
              <a:t>Подбери еще 2-3 примера образования таких слов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2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 Лескова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ru-RU" dirty="0" smtClean="0"/>
              <a:t>1а) Дайте </a:t>
            </a:r>
            <a:r>
              <a:rPr lang="ru-RU" dirty="0"/>
              <a:t>толкование следующим словам, которые использует рассказчик:</a:t>
            </a:r>
          </a:p>
          <a:p>
            <a:r>
              <a:rPr lang="ru-RU" dirty="0"/>
              <a:t>«Мы на </a:t>
            </a:r>
            <a:r>
              <a:rPr lang="ru-RU" b="1" dirty="0" err="1"/>
              <a:t>буреметр</a:t>
            </a:r>
            <a:r>
              <a:rPr lang="ru-RU" dirty="0"/>
              <a:t> смотрели…</a:t>
            </a:r>
            <a:r>
              <a:rPr lang="ru-RU" b="1" dirty="0"/>
              <a:t>» </a:t>
            </a:r>
            <a:endParaRPr lang="ru-RU" dirty="0"/>
          </a:p>
          <a:p>
            <a:r>
              <a:rPr lang="ru-RU" b="1" dirty="0"/>
              <a:t>«</a:t>
            </a:r>
            <a:r>
              <a:rPr lang="ru-RU" b="1" dirty="0" err="1"/>
              <a:t>клеветон</a:t>
            </a:r>
            <a:r>
              <a:rPr lang="ru-RU" dirty="0"/>
              <a:t> вышел</a:t>
            </a:r>
            <a:r>
              <a:rPr lang="ru-RU" b="1" dirty="0"/>
              <a:t>» </a:t>
            </a:r>
            <a:endParaRPr lang="ru-RU" dirty="0"/>
          </a:p>
          <a:p>
            <a:r>
              <a:rPr lang="ru-RU" dirty="0"/>
              <a:t>«в три </a:t>
            </a:r>
            <a:r>
              <a:rPr lang="ru-RU" b="1" dirty="0" err="1"/>
              <a:t>верояции</a:t>
            </a:r>
            <a:r>
              <a:rPr lang="ru-RU" dirty="0"/>
              <a:t> всю </a:t>
            </a:r>
            <a:r>
              <a:rPr lang="ru-RU" b="1" dirty="0" err="1"/>
              <a:t>кавриль</a:t>
            </a:r>
            <a:r>
              <a:rPr lang="ru-RU" dirty="0"/>
              <a:t> станцевала» </a:t>
            </a:r>
          </a:p>
          <a:p>
            <a:pPr marL="108000" indent="0">
              <a:buNone/>
            </a:pPr>
            <a:r>
              <a:rPr lang="ru-RU" dirty="0"/>
              <a:t> </a:t>
            </a:r>
            <a:r>
              <a:rPr lang="ru-RU" b="1" dirty="0" smtClean="0"/>
              <a:t>Подбери </a:t>
            </a:r>
            <a:r>
              <a:rPr lang="ru-RU" b="1" dirty="0"/>
              <a:t>еще 2-3 примера образования таких слов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2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323453"/>
            <a:ext cx="9073008" cy="1262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1). Заполните сравнительную таблицу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291258"/>
              </p:ext>
            </p:extLst>
          </p:nvPr>
        </p:nvGraphicFramePr>
        <p:xfrm>
          <a:off x="431802" y="2052638"/>
          <a:ext cx="8748711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2880148"/>
                <a:gridCol w="291623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Царь Александр  Павлович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Царь Николай Павлович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/>
                        <a:t>Отношение ко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="1" dirty="0" smtClean="0"/>
                        <a:t>   всему иностранному</a:t>
                      </a:r>
                    </a:p>
                    <a:p>
                      <a:pPr marL="0" indent="0">
                        <a:buNone/>
                      </a:pPr>
                      <a:endParaRPr lang="ru-RU" dirty="0" smtClean="0"/>
                    </a:p>
                    <a:p>
                      <a:pPr marL="0" indent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2. Отношение к своей</a:t>
                      </a:r>
                      <a:r>
                        <a:rPr lang="ru-RU" sz="2400" b="1" baseline="0" dirty="0" smtClean="0"/>
                        <a:t> стране и своему народу</a:t>
                      </a:r>
                    </a:p>
                    <a:p>
                      <a:endParaRPr lang="ru-RU" sz="2400" b="1" baseline="0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3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5B0D3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9" b="14830"/>
          <a:stretch/>
        </p:blipFill>
        <p:spPr bwMode="auto">
          <a:xfrm>
            <a:off x="190446" y="899517"/>
            <a:ext cx="4063442" cy="5546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64248" y="1619597"/>
            <a:ext cx="4823744" cy="32403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2) Какой эпизод из произведения изображен на иллюстрации?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5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224" y="1619597"/>
            <a:ext cx="5039768" cy="2160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2а) Кто изображен на иллюстрации?</a:t>
            </a:r>
            <a:endParaRPr lang="ru-RU" dirty="0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115541"/>
            <a:ext cx="3571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1331565"/>
            <a:ext cx="302433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00152" y="1619597"/>
            <a:ext cx="56878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de-DE" sz="4400" b="1" i="1" u="none" strike="noStrike">
                <a:ln>
                  <a:noFill/>
                </a:ln>
                <a:solidFill>
                  <a:srgbClr val="996633"/>
                </a:solidFill>
                <a:latin typeface="Thorndale" pitchFamily="18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kern="0" dirty="0"/>
              <a:t>3</a:t>
            </a:r>
            <a:r>
              <a:rPr lang="ru-RU" kern="0" dirty="0" smtClean="0"/>
              <a:t>) Кто изображен на иллюстрации?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6720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311-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971525"/>
            <a:ext cx="3672408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64248" y="1619597"/>
            <a:ext cx="4823744" cy="324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de-DE" sz="4400" b="1" i="1" u="none" strike="noStrike">
                <a:ln>
                  <a:noFill/>
                </a:ln>
                <a:solidFill>
                  <a:srgbClr val="996633"/>
                </a:solidFill>
                <a:latin typeface="Thorndale" pitchFamily="18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kern="0" dirty="0" smtClean="0"/>
              <a:t>3а) Какой эпизод из произведения изображен на иллюстрации?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8115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О чём идёт речь?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808" y="2052000"/>
            <a:ext cx="8676192" cy="1511813"/>
          </a:xfrm>
        </p:spPr>
        <p:txBody>
          <a:bodyPr/>
          <a:lstStyle/>
          <a:p>
            <a:pPr marL="108000" indent="0">
              <a:buNone/>
            </a:pPr>
            <a:r>
              <a:rPr lang="ru-RU" dirty="0" smtClean="0"/>
              <a:t>4) Место, где англичане собирали редкие вещи?</a:t>
            </a:r>
          </a:p>
          <a:p>
            <a:pPr marL="108000" indent="0">
              <a:buNone/>
            </a:pPr>
            <a:r>
              <a:rPr lang="ru-RU" dirty="0" smtClean="0"/>
              <a:t>4а) Что выковал Левша?</a:t>
            </a:r>
          </a:p>
          <a:p>
            <a:pPr marL="108000" indent="0">
              <a:buNone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56208" y="3604186"/>
            <a:ext cx="8676192" cy="2407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tabLst/>
              <a:defRPr lang="de-DE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108000" indent="0">
              <a:buFont typeface="StarSymbol"/>
              <a:buNone/>
            </a:pPr>
            <a:r>
              <a:rPr lang="ru-RU" kern="0" dirty="0">
                <a:solidFill>
                  <a:sysClr val="windowText" lastClr="000000"/>
                </a:solidFill>
              </a:rPr>
              <a:t>5</a:t>
            </a:r>
            <a:r>
              <a:rPr lang="ru-RU" kern="0" dirty="0" smtClean="0">
                <a:solidFill>
                  <a:sysClr val="windowText" lastClr="000000"/>
                </a:solidFill>
              </a:rPr>
              <a:t>) Прибор, без которого невозможно было рассмотреть подарок англичан?</a:t>
            </a:r>
          </a:p>
          <a:p>
            <a:pPr marL="108000" indent="0">
              <a:buFont typeface="StarSymbol"/>
              <a:buNone/>
            </a:pPr>
            <a:r>
              <a:rPr lang="ru-RU" kern="0" dirty="0">
                <a:solidFill>
                  <a:sysClr val="windowText" lastClr="000000"/>
                </a:solidFill>
              </a:rPr>
              <a:t>5</a:t>
            </a:r>
            <a:r>
              <a:rPr lang="ru-RU" kern="0" dirty="0" smtClean="0">
                <a:solidFill>
                  <a:sysClr val="windowText" lastClr="000000"/>
                </a:solidFill>
              </a:rPr>
              <a:t>а) Имя святого, покровителя торгового и военного дела?</a:t>
            </a:r>
          </a:p>
          <a:p>
            <a:pPr marL="108000" indent="0">
              <a:buFont typeface="StarSymbol"/>
              <a:buNone/>
            </a:pPr>
            <a:endParaRPr lang="ru-RU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О чём идёт речь?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835621"/>
            <a:ext cx="8676192" cy="1584176"/>
          </a:xfrm>
        </p:spPr>
        <p:txBody>
          <a:bodyPr/>
          <a:lstStyle/>
          <a:p>
            <a:pPr marL="108000" indent="0">
              <a:buNone/>
            </a:pPr>
            <a:r>
              <a:rPr lang="ru-RU" dirty="0"/>
              <a:t>6</a:t>
            </a:r>
            <a:r>
              <a:rPr lang="ru-RU" dirty="0" smtClean="0"/>
              <a:t>) Город русских мастеров?</a:t>
            </a:r>
          </a:p>
          <a:p>
            <a:pPr marL="108000" indent="0">
              <a:buNone/>
            </a:pPr>
            <a:r>
              <a:rPr lang="ru-RU" dirty="0"/>
              <a:t>6</a:t>
            </a:r>
            <a:r>
              <a:rPr lang="ru-RU" dirty="0" smtClean="0"/>
              <a:t>а) Город, куда отправились мастера перед началом важного дела?</a:t>
            </a:r>
          </a:p>
          <a:p>
            <a:pPr marL="108000" indent="0">
              <a:buNone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56208" y="4211885"/>
            <a:ext cx="8676192" cy="2407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tabLst/>
              <a:defRPr lang="de-DE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108000" indent="0">
              <a:buFont typeface="StarSymbol"/>
              <a:buNone/>
            </a:pPr>
            <a:r>
              <a:rPr lang="ru-RU" kern="0" dirty="0" smtClean="0">
                <a:solidFill>
                  <a:sysClr val="windowText" lastClr="000000"/>
                </a:solidFill>
              </a:rPr>
              <a:t>7) Европейский город, куда был отправлен левша?</a:t>
            </a:r>
          </a:p>
          <a:p>
            <a:pPr marL="108000" indent="0">
              <a:buFont typeface="StarSymbol"/>
              <a:buNone/>
            </a:pPr>
            <a:r>
              <a:rPr lang="ru-RU" kern="0" dirty="0" smtClean="0">
                <a:solidFill>
                  <a:sysClr val="windowText" lastClr="000000"/>
                </a:solidFill>
              </a:rPr>
              <a:t>7а) Название танца блохи?</a:t>
            </a:r>
          </a:p>
          <a:p>
            <a:pPr marL="108000" indent="0">
              <a:buFont typeface="StarSymbol"/>
              <a:buNone/>
            </a:pPr>
            <a:endParaRPr lang="ru-RU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832" y="323453"/>
            <a:ext cx="8640000" cy="1262160"/>
          </a:xfrm>
        </p:spPr>
        <p:txBody>
          <a:bodyPr/>
          <a:lstStyle/>
          <a:p>
            <a:r>
              <a:rPr lang="ru-RU" sz="4800" dirty="0" smtClean="0"/>
              <a:t>Кому принадлежат слова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784" y="1763613"/>
            <a:ext cx="9145016" cy="6140520"/>
          </a:xfrm>
        </p:spPr>
        <p:txBody>
          <a:bodyPr/>
          <a:lstStyle/>
          <a:p>
            <a:pPr marL="714375" indent="-71437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 smtClean="0"/>
              <a:t>8)  </a:t>
            </a:r>
            <a:r>
              <a:rPr lang="ru-RU" altLang="ru-RU" dirty="0"/>
              <a:t>«Вот если бы у меня хотя один такой мастер в России, так я бы этим весьма счастливый был и гордился, а того мастера сейчас же благородным бы сделал».</a:t>
            </a:r>
          </a:p>
          <a:p>
            <a:pPr marL="714375" indent="-71437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8а) </a:t>
            </a:r>
            <a:r>
              <a:rPr lang="ru-RU" altLang="ru-RU" dirty="0"/>
              <a:t>«Сиди, - говорит, - здесь до самого Петербурга вроде </a:t>
            </a:r>
            <a:r>
              <a:rPr lang="ru-RU" altLang="ru-RU" dirty="0" err="1"/>
              <a:t>пубеля</a:t>
            </a:r>
            <a:r>
              <a:rPr lang="ru-RU" altLang="ru-RU" dirty="0"/>
              <a:t>, ты мне за всех ответишь».</a:t>
            </a:r>
          </a:p>
          <a:p>
            <a:pPr marL="714375" indent="-71437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9) </a:t>
            </a:r>
            <a:r>
              <a:rPr lang="ru-RU" altLang="ru-RU" dirty="0" smtClean="0"/>
              <a:t>«Это</a:t>
            </a:r>
            <a:r>
              <a:rPr lang="ru-RU" altLang="ru-RU" dirty="0"/>
              <a:t>, - говорит, - против нашего не в пример </a:t>
            </a:r>
            <a:r>
              <a:rPr lang="ru-RU" altLang="ru-RU" dirty="0" err="1"/>
              <a:t>превосходнейше</a:t>
            </a:r>
            <a:r>
              <a:rPr lang="ru-RU" altLang="ru-RU" dirty="0"/>
              <a:t>».</a:t>
            </a:r>
          </a:p>
          <a:p>
            <a:pPr marL="714375" indent="-71437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 smtClean="0"/>
              <a:t> 9а) </a:t>
            </a:r>
            <a:r>
              <a:rPr lang="ru-RU" altLang="ru-RU" dirty="0" smtClean="0"/>
              <a:t>«Скажите </a:t>
            </a:r>
            <a:r>
              <a:rPr lang="ru-RU" altLang="ru-RU" dirty="0"/>
              <a:t>государю, что у англичан ружья кирпичом не чистят: пусть чтобы и у нас не чистили, а то, храни Бог войны, они стрелять не годятся».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1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pap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442</Words>
  <Application>Microsoft Office PowerPoint</Application>
  <PresentationFormat>Произвольный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lyt-paper</vt:lpstr>
      <vt:lpstr>Проверочная работа</vt:lpstr>
      <vt:lpstr>1). Заполните сравнительную таблицу</vt:lpstr>
      <vt:lpstr>2) Какой эпизод из произведения изображен на иллюстрации?</vt:lpstr>
      <vt:lpstr>2а) Кто изображен на иллюстрации?</vt:lpstr>
      <vt:lpstr>Презентация PowerPoint</vt:lpstr>
      <vt:lpstr>Презентация PowerPoint</vt:lpstr>
      <vt:lpstr>О чём идёт речь?</vt:lpstr>
      <vt:lpstr>О чём идёт речь?</vt:lpstr>
      <vt:lpstr>Кому принадлежат слова</vt:lpstr>
      <vt:lpstr>Тестовые задания</vt:lpstr>
      <vt:lpstr>Тестовые задания</vt:lpstr>
      <vt:lpstr>Тестовые задания</vt:lpstr>
      <vt:lpstr>Тестовые задания</vt:lpstr>
      <vt:lpstr>Тестовые задания</vt:lpstr>
      <vt:lpstr>Тестовые задания</vt:lpstr>
      <vt:lpstr>Тестовые задания</vt:lpstr>
      <vt:lpstr>Тестовые задания</vt:lpstr>
      <vt:lpstr>Язык Лескова</vt:lpstr>
      <vt:lpstr>Язык Лескова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X86</cp:lastModifiedBy>
  <cp:revision>18</cp:revision>
  <dcterms:created xsi:type="dcterms:W3CDTF">2009-04-16T11:32:32Z</dcterms:created>
  <dcterms:modified xsi:type="dcterms:W3CDTF">2014-01-20T12:42:02Z</dcterms:modified>
</cp:coreProperties>
</file>