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61" r:id="rId5"/>
    <p:sldId id="267" r:id="rId6"/>
    <p:sldId id="263" r:id="rId7"/>
    <p:sldId id="264" r:id="rId8"/>
    <p:sldId id="265" r:id="rId9"/>
    <p:sldId id="268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FF99FF"/>
    <a:srgbClr val="FFFF00"/>
    <a:srgbClr val="F79B63"/>
    <a:srgbClr val="2BE81C"/>
    <a:srgbClr val="0066FF"/>
    <a:srgbClr val="99FF33"/>
    <a:srgbClr val="33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67DDF8D-7E6A-4EC6-8E02-0FC083CC6AA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005608-3A9E-413A-9ED5-2B1F409B5E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4F4E58-92DE-4520-8DB8-2E89632148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0D052F-1B69-4875-B166-E6C31B34AE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97EB0D46-3803-435E-9E3A-93F73D4DC3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675421B7-F8F7-4DC2-8FA3-59DAA005FE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FA1FF0F-62D4-4BD5-83B9-10A1A2C9B2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7FF309-2F21-4D43-8731-81DDE812D9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5652C7B5-6EC4-437E-9E95-4D0019AE27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0488CD4-3D1B-402C-9E0D-F22F289FCD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BD1B12F1-2FCE-4EFE-925D-2047AC31B9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7F41747-2F74-45BA-92C5-9557FC8FA0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13" grpId="0" build="p"/>
      <p:bldP spid="13" grpId="1" build="allAtOnce"/>
    </p:bldLst>
  </p:timing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990600" y="1828800"/>
            <a:ext cx="7086600" cy="292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 Классный час</a:t>
            </a:r>
          </a:p>
          <a:p>
            <a:pPr algn="ctr"/>
            <a:r>
              <a:rPr lang="ru-RU" sz="2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 "Толерантность"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00400" y="5486400"/>
            <a:ext cx="47244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Разработал: учитель биологии 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химии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Карбовская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Лариса Афанасьевна, филиал №1 МБОУ «Павловская СОШ»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5"/>
          <p:cNvSpPr>
            <a:spLocks noChangeArrowheads="1" noChangeShapeType="1" noTextEdit="1"/>
          </p:cNvSpPr>
          <p:nvPr/>
        </p:nvSpPr>
        <p:spPr bwMode="auto">
          <a:xfrm>
            <a:off x="4495800" y="457200"/>
            <a:ext cx="36195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Цели и задачи: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 rot="-778266">
            <a:off x="0" y="2244140"/>
            <a:ext cx="9144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Char char="•"/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Comic Sans MS" pitchFamily="66" charset="0"/>
              </a:rPr>
              <a:t>Ввести и закрепить определение термина “толерантность”, углубить понимание его значения. </a:t>
            </a:r>
          </a:p>
          <a:p>
            <a:pPr marL="342900" indent="-342900">
              <a:buFontTx/>
              <a:buChar char="•"/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Comic Sans MS" pitchFamily="66" charset="0"/>
              </a:rPr>
              <a:t>Сформировать представление о толерантном отношении.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</a:t>
            </a:r>
          </a:p>
          <a:p>
            <a:pPr marL="342900" indent="-342900">
              <a:spcBef>
                <a:spcPct val="50000"/>
              </a:spcBef>
              <a:defRPr/>
            </a:pP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6"/>
          <p:cNvSpPr>
            <a:spLocks noChangeArrowheads="1" noChangeShapeType="1" noTextEdit="1"/>
          </p:cNvSpPr>
          <p:nvPr/>
        </p:nvSpPr>
        <p:spPr bwMode="auto">
          <a:xfrm>
            <a:off x="457200" y="1600200"/>
            <a:ext cx="8043863" cy="3435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Теперь, когда мы научились</a:t>
            </a:r>
          </a:p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Летать по воздуху, как птицы,</a:t>
            </a:r>
          </a:p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Плавать под водой, как рыбы,</a:t>
            </a:r>
          </a:p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Нам не хватает только одного:</a:t>
            </a:r>
          </a:p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Научиться жить на земле, как люди.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28600" y="609600"/>
            <a:ext cx="84582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dirty="0">
                <a:latin typeface="Comic Sans MS" pitchFamily="66" charset="0"/>
              </a:rPr>
              <a:t>К сожалению, дух терпимости, неприязни к другой культуре, образу жизни, убеждениям, привычкам всегда существовал и продолжает существовать в наше время как в обществе в целом, так и в отдельных его институтах. Не является исключением и школа. Следует отметить, что предметом нетерпимости в школе может выступать как национальная, социальная, половая принадлежность, так и особенности его внешнего вида, интересы, увлечения, привычки.</a:t>
            </a:r>
          </a:p>
        </p:txBody>
      </p:sp>
      <p:sp>
        <p:nvSpPr>
          <p:cNvPr id="7172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6" name="Picture 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3400" y="3276600"/>
            <a:ext cx="3767401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124200"/>
            <a:ext cx="4038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Определения толерантности.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FFFF00"/>
                </a:solidFill>
              </a:rPr>
              <a:t>Сотрудничество, дух партнёрства. 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FFFF00"/>
                </a:solidFill>
              </a:rPr>
              <a:t>Готовность мириться с чужим мнением. 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FFFF00"/>
                </a:solidFill>
              </a:rPr>
              <a:t>Уважение человеческого достоинства. 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FFFF00"/>
                </a:solidFill>
              </a:rPr>
              <a:t>Уважение прав других. 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FFFF00"/>
                </a:solidFill>
              </a:rPr>
              <a:t>Принятие другого таким, какой он есть. 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FFFF00"/>
                </a:solidFill>
              </a:rPr>
              <a:t>Способность поставить себя на место другого. 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FFFF00"/>
                </a:solidFill>
              </a:rPr>
              <a:t>Уважение права быть иным. 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FFFF00"/>
                </a:solidFill>
              </a:rPr>
              <a:t>Признание многообразия. 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FFFF00"/>
                </a:solidFill>
              </a:rPr>
              <a:t>Терпимость к чужим мнениям, верованиям и поведению. 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FFFF00"/>
                </a:solidFill>
              </a:rPr>
              <a:t>Отказ от доминирования, причинения вреда и насилия. 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304800" y="0"/>
            <a:ext cx="50292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Слово “толерантность” имеет почти одинаковый смысл в различных языках :      в английском – готовность быть терпимым; </a:t>
            </a:r>
            <a:r>
              <a:rPr lang="ru-RU" dirty="0" err="1"/>
              <a:t>во-французском</a:t>
            </a:r>
            <a:r>
              <a:rPr lang="ru-RU" dirty="0"/>
              <a:t> – отношение, когда человек думает и действует иначе, чем ты сам;         в китайском – быть по отношению к другим великолепным;                                                   в арабском – милосердие, терпение, сострадание;                                                     в русском – умение принять другого таким, какой он есть.</a:t>
            </a:r>
          </a:p>
        </p:txBody>
      </p:sp>
      <p:pic>
        <p:nvPicPr>
          <p:cNvPr id="10244" name="Picture 4" descr="D:\Фото\1 сентября2014\get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895600"/>
            <a:ext cx="6238815" cy="3810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1"/>
                </a:solidFill>
              </a:rPr>
              <a:t>Принципы толерантности.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752600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u="sng" dirty="0" smtClean="0">
                <a:solidFill>
                  <a:srgbClr val="FFFF00"/>
                </a:solidFill>
              </a:rPr>
              <a:t>Политическая толерантность</a:t>
            </a:r>
            <a:r>
              <a:rPr lang="ru-RU" sz="2400" dirty="0" smtClean="0">
                <a:solidFill>
                  <a:srgbClr val="FFFF00"/>
                </a:solidFill>
              </a:rPr>
              <a:t> – терпимость к людям других политических взглядов, уважение к иным политическим позициям, признание права на свои политические направления.</a:t>
            </a:r>
            <a:endParaRPr lang="ru-RU" sz="2400" u="sng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u="sng" dirty="0" smtClean="0">
                <a:solidFill>
                  <a:srgbClr val="FFFF00"/>
                </a:solidFill>
              </a:rPr>
              <a:t>Научная толерантность</a:t>
            </a:r>
            <a:r>
              <a:rPr lang="ru-RU" sz="2400" dirty="0" smtClean="0">
                <a:solidFill>
                  <a:srgbClr val="FFFF00"/>
                </a:solidFill>
              </a:rPr>
              <a:t> – терпимость к другим точкам зрения в науке, допущение разных теорий и научных школ.</a:t>
            </a:r>
            <a:endParaRPr lang="ru-RU" sz="2400" u="sng" dirty="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u="sng" dirty="0" smtClean="0">
                <a:solidFill>
                  <a:srgbClr val="FFFF00"/>
                </a:solidFill>
              </a:rPr>
              <a:t>Педагогическая толерантность</a:t>
            </a:r>
            <a:r>
              <a:rPr lang="ru-RU" sz="2400" dirty="0" smtClean="0">
                <a:solidFill>
                  <a:srgbClr val="FFFF00"/>
                </a:solidFill>
              </a:rPr>
              <a:t> – терпимость к собственным детям, учащихся, умение понять и простить их несовершенства.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u="sng" dirty="0" smtClean="0">
                <a:solidFill>
                  <a:srgbClr val="FFFF00"/>
                </a:solidFill>
              </a:rPr>
              <a:t>Административная толерантность</a:t>
            </a:r>
            <a:r>
              <a:rPr lang="ru-RU" sz="2400" dirty="0" smtClean="0">
                <a:solidFill>
                  <a:srgbClr val="FFFF00"/>
                </a:solidFill>
              </a:rPr>
              <a:t> – умение руководить без нажима и агрессии.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4000" smtClean="0">
                <a:solidFill>
                  <a:srgbClr val="FF33CC"/>
                </a:solidFill>
              </a:rPr>
              <a:t>Правила толерантного общения.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/>
            <a:r>
              <a:rPr lang="ru-RU" smtClean="0">
                <a:solidFill>
                  <a:srgbClr val="FF99FF"/>
                </a:solidFill>
              </a:rPr>
              <a:t>Уважай собеседника. </a:t>
            </a:r>
          </a:p>
          <a:p>
            <a:pPr marL="609600" indent="-609600" eaLnBrk="1" hangingPunct="1"/>
            <a:r>
              <a:rPr lang="ru-RU" smtClean="0">
                <a:solidFill>
                  <a:srgbClr val="FF99FF"/>
                </a:solidFill>
              </a:rPr>
              <a:t>Старайся понять то, о чем говорят другие </a:t>
            </a:r>
          </a:p>
          <a:p>
            <a:pPr marL="609600" indent="-609600" eaLnBrk="1" hangingPunct="1"/>
            <a:r>
              <a:rPr lang="ru-RU" smtClean="0">
                <a:solidFill>
                  <a:srgbClr val="FF99FF"/>
                </a:solidFill>
              </a:rPr>
              <a:t>Отстаивай свое мнение тактично. </a:t>
            </a:r>
          </a:p>
          <a:p>
            <a:pPr marL="609600" indent="-609600" eaLnBrk="1" hangingPunct="1"/>
            <a:r>
              <a:rPr lang="ru-RU" smtClean="0">
                <a:solidFill>
                  <a:srgbClr val="FF99FF"/>
                </a:solidFill>
              </a:rPr>
              <a:t>Ищи лучшие аргументы. </a:t>
            </a:r>
          </a:p>
          <a:p>
            <a:pPr marL="609600" indent="-609600" eaLnBrk="1" hangingPunct="1"/>
            <a:r>
              <a:rPr lang="ru-RU" smtClean="0">
                <a:solidFill>
                  <a:srgbClr val="FF99FF"/>
                </a:solidFill>
              </a:rPr>
              <a:t>Будь справедливым, готовым признать правоту другого. </a:t>
            </a:r>
          </a:p>
          <a:p>
            <a:pPr marL="609600" indent="-609600" eaLnBrk="1" hangingPunct="1"/>
            <a:r>
              <a:rPr lang="ru-RU" smtClean="0">
                <a:solidFill>
                  <a:srgbClr val="FF99FF"/>
                </a:solidFill>
              </a:rPr>
              <a:t>Стремись учитывать интересы других. 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49762"/>
          </a:xfrm>
        </p:spPr>
        <p:txBody>
          <a:bodyPr/>
          <a:lstStyle/>
          <a:p>
            <a:r>
              <a:rPr lang="ru-RU" sz="6000" smtClean="0">
                <a:solidFill>
                  <a:srgbClr val="FF33CC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ransition>
    <p:pull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241</TotalTime>
  <Words>396</Words>
  <Application>Microsoft Office PowerPoint</Application>
  <PresentationFormat>Экран (4:3)</PresentationFormat>
  <Paragraphs>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Яркая</vt:lpstr>
      <vt:lpstr>Слайд 1</vt:lpstr>
      <vt:lpstr>Слайд 2</vt:lpstr>
      <vt:lpstr>Слайд 3</vt:lpstr>
      <vt:lpstr>Слайд 4</vt:lpstr>
      <vt:lpstr>Определения толерантности.</vt:lpstr>
      <vt:lpstr>Слайд 6</vt:lpstr>
      <vt:lpstr>Принципы толерантности.</vt:lpstr>
      <vt:lpstr>Правила толерантного общения.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21</cp:revision>
  <cp:lastPrinted>1601-01-01T00:00:00Z</cp:lastPrinted>
  <dcterms:created xsi:type="dcterms:W3CDTF">1601-01-01T00:00:00Z</dcterms:created>
  <dcterms:modified xsi:type="dcterms:W3CDTF">2014-10-31T18:21:07Z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