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383" r:id="rId3"/>
    <p:sldId id="386" r:id="rId4"/>
    <p:sldId id="385" r:id="rId5"/>
    <p:sldId id="384" r:id="rId6"/>
    <p:sldId id="546" r:id="rId7"/>
    <p:sldId id="440" r:id="rId8"/>
    <p:sldId id="634" r:id="rId9"/>
    <p:sldId id="618" r:id="rId10"/>
    <p:sldId id="443" r:id="rId11"/>
    <p:sldId id="411" r:id="rId12"/>
    <p:sldId id="641" r:id="rId13"/>
    <p:sldId id="652" r:id="rId14"/>
    <p:sldId id="625" r:id="rId15"/>
    <p:sldId id="627" r:id="rId16"/>
    <p:sldId id="515" r:id="rId17"/>
    <p:sldId id="630" r:id="rId18"/>
    <p:sldId id="521" r:id="rId19"/>
    <p:sldId id="461" r:id="rId20"/>
    <p:sldId id="465" r:id="rId21"/>
    <p:sldId id="637" r:id="rId22"/>
    <p:sldId id="656" r:id="rId23"/>
    <p:sldId id="655" r:id="rId24"/>
    <p:sldId id="64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оутбук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A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235" autoAdjust="0"/>
    <p:restoredTop sz="94638" autoAdjust="0"/>
  </p:normalViewPr>
  <p:slideViewPr>
    <p:cSldViewPr>
      <p:cViewPr>
        <p:scale>
          <a:sx n="73" d="100"/>
          <a:sy n="73" d="100"/>
        </p:scale>
        <p:origin x="-7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35094-56C1-49B8-8B59-9C1EE3CD5C1E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AE7A1-515F-437B-A059-17AF2F07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5" y="5229200"/>
            <a:ext cx="352839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учитель биологии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ш</a:t>
            </a:r>
            <a:r>
              <a:rPr lang="ru-RU" b="1" dirty="0" smtClean="0">
                <a:solidFill>
                  <a:srgbClr val="002060"/>
                </a:solidFill>
              </a:rPr>
              <a:t>колы-интерната </a:t>
            </a:r>
            <a:r>
              <a:rPr lang="ru-RU" b="1" dirty="0" smtClean="0">
                <a:solidFill>
                  <a:srgbClr val="002060"/>
                </a:solidFill>
              </a:rPr>
              <a:t>№7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Карасева Марина Алексеевна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764704"/>
            <a:ext cx="6477839" cy="255454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Развитие коммуникативных умений и навыков у учащихся на уроках биологии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60648"/>
            <a:ext cx="66064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Этап. Организация деятельности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339752" y="4187951"/>
            <a:ext cx="640871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Учащиеся считали, что они владеют достаточной информацией для того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чтобы сразу приступить к созданию презентации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717032"/>
            <a:ext cx="17281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23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980728"/>
            <a:ext cx="64624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этапа: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проектирование образовательного маршрута выполнения конкретного исследования.</a:t>
            </a:r>
            <a:endParaRPr lang="ru-RU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60848"/>
            <a:ext cx="66784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работы учащихся.</a:t>
            </a:r>
            <a:endParaRPr lang="ru-RU" sz="23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 способов и средств деятельности (информационных ресурсов, средств представления результатов деятельности).</a:t>
            </a:r>
            <a:endParaRPr lang="ru-RU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6192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32656"/>
            <a:ext cx="6606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 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этапа: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получение  результата проектной деятельности за счет решения определенных задач.</a:t>
            </a:r>
            <a:endParaRPr lang="ru-RU" sz="2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учащихся.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1.Просмотр учебных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фильмов (роликов, видеофрагментов).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2.Ознакомление с  презентациями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теме исследования, 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3.Чтение  учебной  литературы.</a:t>
            </a:r>
            <a:endParaRPr lang="en-US" sz="22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.Беседа с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родственниками и знакомыми.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5.Проведение анкетирования.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6.Создание презентации.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E:\ФОТОГРАФИИ\DSC00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2352262" cy="17641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bliqueBottomRigh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="" xmlns:p14="http://schemas.microsoft.com/office/powerpoint/2010/main" val="10503791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32656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коммуникативных </a:t>
            </a:r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500" b="1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вступать в контакт с другими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людьми</a:t>
            </a:r>
            <a:endParaRPr lang="en-US" sz="2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обращаться с просьбой</a:t>
            </a:r>
            <a:endParaRPr lang="en-US" sz="2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умение 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договариваться </a:t>
            </a:r>
            <a:endParaRPr lang="en-US" sz="2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чувствовать состояние другого человека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ФОТОГРАФИИ\DSC00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852936"/>
            <a:ext cx="4248472" cy="3186354"/>
          </a:xfrm>
          <a:prstGeom prst="rect">
            <a:avLst/>
          </a:prstGeom>
          <a:noFill/>
          <a:effectLst>
            <a:softEdge rad="63500"/>
          </a:effectLst>
          <a:scene3d>
            <a:camera prst="perspectiveAbove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="" xmlns:p14="http://schemas.microsoft.com/office/powerpoint/2010/main" val="81760950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947930" y="2468894"/>
            <a:ext cx="3168352" cy="422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5" name="Прямоугольник 4"/>
          <p:cNvSpPr/>
          <p:nvPr/>
        </p:nvSpPr>
        <p:spPr>
          <a:xfrm>
            <a:off x="2286000" y="404664"/>
            <a:ext cx="62464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в роли активного слушателя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умение </a:t>
            </a: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 излагать мысли (письменно и устно)</a:t>
            </a:r>
            <a:endParaRPr lang="ru-RU" sz="23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умение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реагировать на справедливую и несправедливую критику (при оценке презентаций)</a:t>
            </a:r>
          </a:p>
        </p:txBody>
      </p:sp>
    </p:spTree>
    <p:extLst>
      <p:ext uri="{BB962C8B-B14F-4D97-AF65-F5344CB8AC3E}">
        <p14:creationId xmlns="" xmlns:p14="http://schemas.microsoft.com/office/powerpoint/2010/main" val="10503791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32656"/>
            <a:ext cx="65344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выполнении презентаци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учащиеся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затруднялись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формулировать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основную мысль прочитанного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выбирать из текста факты и аргументы, раскрывающие вопросы темы</a:t>
            </a:r>
            <a:endParaRPr lang="ru-RU" sz="2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«упрощать»  текст (вырезать из текста предложения, повторяющие основную мысль)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следовать определенному плану ( их отвлекали картинки и другая информация )</a:t>
            </a:r>
            <a:endParaRPr lang="ru-RU" sz="2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заполнять  слайды, следуя логике раскрытия темы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F:\ФОТОГРАФИИ\DSC00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149080"/>
            <a:ext cx="3035830" cy="227687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32656"/>
            <a:ext cx="6678488" cy="4201150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 специальных умений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программой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Power Point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осуществление поисковой работы в Интернете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помогали друг другу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копировать картинки и переносить их на слайд презентации или на рабочий стол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выбирать нужный шрифт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делать анимацию и звуковые эффекты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ФОТОГРАФИИ\DSC00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240361" cy="243027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3619239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E:\ФОТОГРАФИИ\DSC0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11540"/>
            <a:ext cx="3096344" cy="238676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699792" y="260648"/>
            <a:ext cx="54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Активные участники проекта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E:\ФОТОГРАФИИ\DSC00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1" y="980728"/>
            <a:ext cx="3024336" cy="226825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5940152" y="836712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Павел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Алкоголизм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Курение – плохая привычка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3861048"/>
            <a:ext cx="28083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Екатерина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Вредное влияние курения на организм человека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Строение и значение зубов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E:\ФОТОГРАФИИ\DSC0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02510"/>
            <a:ext cx="3168352" cy="2368557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2411760" y="4437112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476672"/>
            <a:ext cx="2952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Олеся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Презентации 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Вредное влияние курения на органы дыхания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 зрения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ФОТОГРАФИИ\DSC00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01008"/>
            <a:ext cx="3299858" cy="247489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2339752" y="3717032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Илья.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4365104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Российская  Федерация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Кожа 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Почки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823619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E:\ФОТОГРАФИИ\DSC00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7" y="548681"/>
            <a:ext cx="3064005" cy="23042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6156176" y="332656"/>
            <a:ext cx="26642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Марина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Влияние курения на кровеносную и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сердечно-сосудистую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систему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Строение и значение почек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Первая помощь при кровотечениях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ФОТОГРАФИИ\DSC00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53036"/>
            <a:ext cx="2880320" cy="25922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7745" y="3501008"/>
            <a:ext cx="266429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Максим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Влияние курения на кровеносную и сердечно сосудистую систему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Органы дыхания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6192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9752" y="1349234"/>
            <a:ext cx="6480720" cy="35086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Курение перекрывает  воздух в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сасуде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паступает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органы и на органах образуются дырочки и курение вредит здоровью» - 5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Курить, это бред. Я сам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пакуриваю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желею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 этом. Курение очень опасная болезнь, а мы не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осзнаём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этого! мои мысли что нужно запретить курение в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России!» - 6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404664"/>
            <a:ext cx="4718471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Некоторые мысли о курении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476672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 CYR"/>
                <a:ea typeface="Calibri" pitchFamily="34" charset="0"/>
                <a:cs typeface="Times New Roman" pitchFamily="18" charset="0"/>
              </a:rPr>
              <a:t>Коммуникативные умения </a:t>
            </a:r>
            <a:r>
              <a:rPr lang="ru-RU" sz="2400" dirty="0" smtClean="0">
                <a:latin typeface="Times New Roman CYR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 CYR"/>
                <a:ea typeface="Calibri" pitchFamily="34" charset="0"/>
                <a:cs typeface="Times New Roman" pitchFamily="18" charset="0"/>
              </a:rPr>
              <a:t>это умения организовывать эффективное взаимодействие с другими людьми.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 CYR"/>
                <a:ea typeface="Calibri" pitchFamily="34" charset="0"/>
                <a:cs typeface="Times New Roman" pitchFamily="18" charset="0"/>
              </a:rPr>
              <a:t>Коммуникативные умения тесно связаны с уровнем развития коммуникативных способностей.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 CYR"/>
                <a:ea typeface="Calibri" pitchFamily="34" charset="0"/>
                <a:cs typeface="Times New Roman" pitchFamily="18" charset="0"/>
              </a:rPr>
              <a:t>Выделяют три группы базовых коммуникативных умений: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 CYR"/>
                <a:ea typeface="Calibri" pitchFamily="34" charset="0"/>
                <a:cs typeface="Times New Roman" pitchFamily="18" charset="0"/>
              </a:rPr>
              <a:t>умения межличностной коммуникации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Times New Roman CYR"/>
                <a:ea typeface="Calibri" pitchFamily="34" charset="0"/>
                <a:cs typeface="Times New Roman" pitchFamily="18" charset="0"/>
              </a:rPr>
              <a:t>умения восприятия и понимания друг друга (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 CYR"/>
                <a:ea typeface="Calibri" pitchFamily="34" charset="0"/>
                <a:cs typeface="Times New Roman" pitchFamily="18" charset="0"/>
              </a:rPr>
              <a:t>перцептивные</a:t>
            </a:r>
            <a:r>
              <a:rPr lang="ru-RU" sz="2400" b="1" dirty="0" smtClean="0">
                <a:solidFill>
                  <a:srgbClr val="7030A0"/>
                </a:solidFill>
                <a:latin typeface="Times New Roman CYR"/>
                <a:ea typeface="Calibri" pitchFamily="34" charset="0"/>
                <a:cs typeface="Times New Roman" pitchFamily="18" charset="0"/>
              </a:rPr>
              <a:t> умения)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 CYR"/>
                <a:ea typeface="Calibri" pitchFamily="34" charset="0"/>
                <a:cs typeface="Times New Roman" pitchFamily="18" charset="0"/>
              </a:rPr>
              <a:t> умения межличностного взаимодействия</a:t>
            </a:r>
            <a:r>
              <a:rPr lang="ru-RU" sz="2400" b="1" dirty="0" smtClean="0">
                <a:latin typeface="Times New Roman CYR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6011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67744" y="641974"/>
            <a:ext cx="66967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«Большая часть Земли курит, малая часть бросила. Заводы, машины, химикаты, АЭС все это загрязняет окружающую среду, вредит окружающим людям и каждому из нас. Я думаю что курильщиков надо отстранять.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Забавно что в ресторане например есть два места место для курящих и не курящих. В месте для курящих всегда было больше народа чем в месте для некурящих.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хотел бы чтобы люди жили как раньше меньше заводов, машин, химикатов, алкоголя и главное ТАБАКА! И даже если большинство людей курит. То мы (некурящие)  должны давать советы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младщим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мы сможем. «Да мы сможем»! – 9 «А»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339752" y="332656"/>
            <a:ext cx="6552728" cy="398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процессе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проектной деятельности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улучшились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эмоциональные взаимоотношения между участниками проекта.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Причиной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послужило позитивное  взаимодействие учащихся  и развитие их коммуникативных умений.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Заметно снизился уровень агрессивности некоторых учащихся (каждый был занят собственной деятельностью и отвлекаться на конфликты не хотелось, да и времени не оставалось).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E:\ФОТОГРАФИИ\DSC0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336103"/>
            <a:ext cx="2880320" cy="204703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342860111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0"/>
            <a:ext cx="660648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5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5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5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1988840"/>
            <a:ext cx="4968552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потребности в новых впечатления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(познавательный мотив)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3429000"/>
            <a:ext cx="4968552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потребности в активной деятельности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(мыслительной и поисковой)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4797152"/>
            <a:ext cx="4968552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потребности в признании и поддержке (личностный мотив)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260648"/>
            <a:ext cx="6192688" cy="136815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деятельность способствовала возникновению основных мотивов общения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76470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32656"/>
            <a:ext cx="648072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проектной деятельности учащиеся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84784"/>
            <a:ext cx="6390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познакомились с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методом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анкетирования,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самостоятельно провели его и проанализировали полученные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приобрели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умения и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с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ИКТ: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освоили программы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Office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Word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Power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Point </a:t>
            </a:r>
            <a:endParaRPr lang="ru-RU" sz="22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2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самостоятельно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собрали и обработали (под руководством учителя) информацию о вреде курения для организма человека.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61923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1628800"/>
            <a:ext cx="629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https://docs.google.com/viewer?url=http%3A%2F%2Fnsportal.ru%2Fsites%2Fdefault%2Ffiles%2F2013%2F8%2Fvliyanie_kureniya_na_organy_dyhaniya_cheloveka._2.pptx&amp;docid=a0a04ef99a471db785a4a77e1ce51b92&amp;a=bi&amp;pagenumber=1&amp;w=5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060848"/>
            <a:ext cx="2232248" cy="167311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14" descr="https://docs.google.com/viewer?url=http%3A%2F%2Fnsportal.ru%2Fsites%2Fdefault%2Ffiles%2F2013%2F8%2Fvliyanie_kureniya_na_krovenosnuyu_i_serdechno-sosud.pptx&amp;docid=a00b71fcb10d3c305f88d0cd9a7cd647&amp;a=bi&amp;pagenumber=1&amp;w=5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32856"/>
            <a:ext cx="2305725" cy="172819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angle"/>
            <a:bevelB/>
          </a:sp3d>
        </p:spPr>
      </p:pic>
      <p:pic>
        <p:nvPicPr>
          <p:cNvPr id="6" name="Picture 6" descr="https://docs.google.com/viewer?url=http%3A%2F%2Fnsportal.ru%2Fsites%2Fdefault%2Ffiles%2F2013%2F3%2Fkurenie_-_plohaya_privychka_podyablonskiy_pavel_9_b.pptx&amp;docid=dbef9621a5e9f6f7b71b1bb37ead2ff0&amp;a=bi&amp;pagenumber=1&amp;w=5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509120"/>
            <a:ext cx="2305726" cy="17281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slope"/>
            <a:bevelB/>
          </a:sp3d>
        </p:spPr>
      </p:pic>
      <p:pic>
        <p:nvPicPr>
          <p:cNvPr id="7" name="Picture 8" descr="https://docs.google.com/viewer?url=http%3A%2F%2Fnsportal.ru%2Fsites%2Fdefault%2Ffiles%2F2013%2F2%2Fkurenie_kondratenkov_ilya.pptx&amp;docid=64d7a06802d78f0d21bcbb877ee11395&amp;a=bi&amp;pagenumber=1&amp;w=5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509120"/>
            <a:ext cx="2280009" cy="17089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2483768" y="476672"/>
            <a:ext cx="6264696" cy="936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Презентации учащихся</a:t>
            </a:r>
            <a:endParaRPr lang="ru-RU" sz="2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483768" y="265773"/>
            <a:ext cx="640871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Умения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межличностной коммуникации включают в себя: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умение передавать информацию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умение пользоваться вербальными и невербальными средствами передачи информации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умение организовывать и поддерживать диалог в общении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умение активно слушать собеседника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60111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2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2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2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2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2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2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267744" y="310506"/>
            <a:ext cx="64807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перцептивных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коммуникативных умений отмечают: 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ориентироваться в коммуникативной ситуации взаимодействия </a:t>
            </a:r>
          </a:p>
          <a:p>
            <a:pPr>
              <a:buFont typeface="Wingdings" pitchFamily="2" charset="2"/>
              <a:buChar char="§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распознавать скрытые мотивы и психологические защиты визави </a:t>
            </a:r>
          </a:p>
          <a:p>
            <a:pPr>
              <a:buFont typeface="Wingdings" pitchFamily="2" charset="2"/>
              <a:buChar char="§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умение понимать эмоциональное состояние другого человека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60111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3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339752" y="404664"/>
            <a:ext cx="6624736" cy="449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Коммуникативные умения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формируются на базе развитых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коммуникативных способностей,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 проявляемых во всех сферах человеческого общения: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на способности и умении вступать в контакт с незнакомыми людьми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на способности и умении предупреждать и разрешать конфликты и недоразумения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на способности и умении вести себя таким образом, чтобы быть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правильно понятым и воспринятым другим человеком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60111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404664"/>
            <a:ext cx="619268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курения на организм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3501008"/>
            <a:ext cx="6264696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название </a:t>
            </a:r>
            <a:r>
              <a:rPr lang="ru-RU" sz="25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endParaRPr lang="ru-RU" sz="25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Жизнь </a:t>
            </a:r>
            <a:r>
              <a:rPr lang="ru-RU" sz="2500" b="1" i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курения</a:t>
            </a:r>
            <a:endParaRPr lang="ru-RU" sz="25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Афоризм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500" b="1" i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Бросить курить легче сегодня, чем завтра.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5373216"/>
            <a:ext cx="5112568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Предмет, класс</a:t>
            </a:r>
            <a:endParaRPr lang="ru-RU" sz="25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Биология,  9 класс.</a:t>
            </a:r>
            <a:endParaRPr lang="ru-RU" sz="2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060848"/>
            <a:ext cx="6264696" cy="1246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Основополагающий вопрос</a:t>
            </a:r>
          </a:p>
          <a:p>
            <a:pPr algn="ctr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Какое  воздействие оказывает курение на организм человека?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404664"/>
            <a:ext cx="66064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расширение знаний учащихся  о вредном влиянии курения на различные системы организма человека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3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предупреждение об опасности пассивного курения при нахождении рядом с курящими людьми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3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негативного отношения к курению, как к опасной для здоровья привычке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3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коммуникативных умений и навыков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6192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76470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04664"/>
            <a:ext cx="6408712" cy="86177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Georgia" pitchFamily="18" charset="0"/>
              </a:rPr>
              <a:t>Проект обеспечивал следующие компетентности</a:t>
            </a:r>
            <a:endParaRPr lang="ru-RU" sz="25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2402" y="1772816"/>
            <a:ext cx="2519638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навыки самостоятельной деятельности</a:t>
            </a:r>
            <a:endParaRPr lang="ru-RU" sz="23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356992"/>
            <a:ext cx="6120680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усвоение способов приобретения знаний из  различных источников информации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916832"/>
            <a:ext cx="3456384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коммуникативные умения и навыки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653136"/>
            <a:ext cx="5112568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направленность на </a:t>
            </a:r>
            <a:r>
              <a:rPr lang="ru-RU" sz="23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гражданско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общественную   деятельность</a:t>
            </a: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61923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260648"/>
            <a:ext cx="6624736" cy="490903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проведения проекта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.Этап. Подготовительный. </a:t>
            </a:r>
            <a:endParaRPr lang="ru-RU" sz="23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этапа: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мотивация; постановка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цели.</a:t>
            </a:r>
            <a:endParaRPr lang="ru-RU" sz="2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628800"/>
            <a:ext cx="64624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работы учащихся. </a:t>
            </a:r>
            <a:endParaRPr lang="ru-RU" sz="23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1.Осознание проблемной ситуации, выбор темы проекта. Выявление проблемы.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2.Формулировка основополагающего и проблемного вопросов, подбор афоризмов.</a:t>
            </a:r>
            <a:endParaRPr lang="ru-RU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3861048"/>
            <a:ext cx="6552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B050"/>
                </a:solidFill>
              </a:rPr>
              <a:t>                             Проблемы</a:t>
            </a:r>
          </a:p>
          <a:p>
            <a:pPr>
              <a:buFont typeface="Wingdings" pitchFamily="2" charset="2"/>
              <a:buChar char="§"/>
            </a:pPr>
            <a:r>
              <a:rPr lang="ru-RU" sz="2300" b="1" dirty="0" smtClean="0">
                <a:solidFill>
                  <a:srgbClr val="7030A0"/>
                </a:solidFill>
              </a:rPr>
              <a:t> </a:t>
            </a:r>
            <a:r>
              <a:rPr lang="ru-RU" sz="2300" b="1" dirty="0" err="1" smtClean="0">
                <a:solidFill>
                  <a:srgbClr val="7030A0"/>
                </a:solidFill>
              </a:rPr>
              <a:t>НЕумение</a:t>
            </a:r>
            <a:r>
              <a:rPr lang="ru-RU" sz="2300" b="1" dirty="0" smtClean="0">
                <a:solidFill>
                  <a:srgbClr val="7030A0"/>
                </a:solidFill>
              </a:rPr>
              <a:t> формулировать вопросы</a:t>
            </a:r>
          </a:p>
          <a:p>
            <a:pPr>
              <a:buFont typeface="Wingdings" pitchFamily="2" charset="2"/>
              <a:buChar char="§"/>
            </a:pPr>
            <a:r>
              <a:rPr lang="ru-RU" sz="2300" b="1" dirty="0" smtClean="0">
                <a:solidFill>
                  <a:srgbClr val="7030A0"/>
                </a:solidFill>
              </a:rPr>
              <a:t> пассивность некоторых учащихся</a:t>
            </a:r>
          </a:p>
          <a:p>
            <a:pPr>
              <a:buFont typeface="Wingdings" pitchFamily="2" charset="2"/>
              <a:buChar char="§"/>
            </a:pPr>
            <a:endParaRPr lang="ru-RU" sz="2300" b="1" dirty="0" smtClean="0">
              <a:solidFill>
                <a:srgbClr val="7030A0"/>
              </a:solidFill>
            </a:endParaRPr>
          </a:p>
          <a:p>
            <a:endParaRPr lang="ru-RU" sz="2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6428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1003</Words>
  <Application>Microsoft Office PowerPoint</Application>
  <PresentationFormat>Экран (4:3)</PresentationFormat>
  <Paragraphs>182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112</cp:revision>
  <dcterms:created xsi:type="dcterms:W3CDTF">2013-12-28T05:55:15Z</dcterms:created>
  <dcterms:modified xsi:type="dcterms:W3CDTF">2014-07-06T09:47:16Z</dcterms:modified>
</cp:coreProperties>
</file>