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78430E"/>
    <a:srgbClr val="800000"/>
    <a:srgbClr val="660033"/>
    <a:srgbClr val="63370B"/>
    <a:srgbClr val="6600CC"/>
    <a:srgbClr val="4B2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50" autoAdjust="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/>
            <a:endParaRPr kumimoji="1" lang="ru-RU" altLang="ru-RU" sz="2400" b="0">
              <a:latin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/>
            <a:endParaRPr kumimoji="1" lang="ru-RU" altLang="ru-RU" sz="2400" b="0">
              <a:latin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DB834-0A70-433B-BA73-4C4BA5BC6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EB81-8220-4AD1-A105-4F07A7045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94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FB0ED-9EE2-40A9-8295-FB4F8FC70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0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ECB27-1827-42D8-8D09-7D4CFF612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2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70BF1-69D6-4B8F-BDA2-F1790A16F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2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C8952-C4FA-4CBC-ACA2-EAE8BBF64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15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1AFB-9072-4F8B-9FCE-ECED72E6E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0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D54B-4176-4177-B86F-E242C4997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6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4646F-81E0-415E-916B-E6C0178F3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12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96938-56A5-4816-B53D-6DEBA8738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89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45B9C-90F9-417C-854C-9FA9FB4B1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04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/>
            <a:endParaRPr kumimoji="1" lang="ru-RU" altLang="ru-RU" sz="2400" b="0">
              <a:latin typeface="Times New Roman" pitchFamily="18" charset="0"/>
            </a:endParaRPr>
          </a:p>
        </p:txBody>
      </p:sp>
      <p:sp>
        <p:nvSpPr>
          <p:cNvPr id="1027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8" name="Picture 1028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29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1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+mn-lt"/>
              </a:defRPr>
            </a:lvl1pPr>
          </a:lstStyle>
          <a:p>
            <a:pPr>
              <a:defRPr/>
            </a:pPr>
            <a:fld id="{4CF8CFC6-DF93-4FCC-A93E-20C5C1C2C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hyperlink" Target="&#1043;&#1086;&#1075;&#1086;&#1083;&#1100;%20&#1053;.&#1042;.%20&#1052;&#1105;&#1088;&#1090;&#1074;&#1099;&#1077;%20&#1076;&#1091;&#1096;&#1080;.ppt#8. &#1057;&#1083;&#1072;&#1081;&#1076; 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851275" y="69215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Н.В.  Г О Г О Л Ь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11638" y="2060575"/>
            <a:ext cx="3960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660066"/>
                </a:solidFill>
                <a:latin typeface="Monotype Corsiva" pitchFamily="66" charset="0"/>
              </a:rPr>
              <a:t>«Мёртвые души»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51050" y="3789363"/>
            <a:ext cx="62658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935211"/>
                </a:solidFill>
                <a:latin typeface="Arial" charset="0"/>
              </a:rPr>
              <a:t>История создания,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935211"/>
                </a:solidFill>
                <a:latin typeface="Arial" charset="0"/>
              </a:rPr>
              <a:t>особенности сюжета, система образов.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935211"/>
                </a:solidFill>
                <a:latin typeface="Arial" charset="0"/>
              </a:rPr>
              <a:t>Чичиков и помещики.</a:t>
            </a:r>
          </a:p>
        </p:txBody>
      </p:sp>
      <p:pic>
        <p:nvPicPr>
          <p:cNvPr id="2058" name="Picture 10" descr="Гоголь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765175"/>
            <a:ext cx="23399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16013" y="476250"/>
            <a:ext cx="693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Цель «негоции» (оптовой скупки) Чичикова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16013" y="1628775"/>
            <a:ext cx="73914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Афера имела под  собой веские юридические и экономические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основания. Он предполагал получить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«двести тысяч капиталу»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от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опекунского совета, заложив своих крестьян.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1-ый этап его деятельности - приобретение крестьян. Самыми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дешёвыми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оказались «мёртвые души» -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умершие крестьяне, ещё не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попавшие в ревизские сказки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(</a:t>
            </a:r>
            <a:r>
              <a:rPr lang="ru-RU" altLang="ru-RU" sz="1600" i="1" u="sng">
                <a:solidFill>
                  <a:schemeClr val="hlink"/>
                </a:solidFill>
                <a:latin typeface="Arial" charset="0"/>
              </a:rPr>
              <a:t>официальный документ, в</a:t>
            </a:r>
            <a:r>
              <a:rPr lang="ru-RU" altLang="ru-RU" sz="1600" i="1" u="sng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 u="sng">
                <a:solidFill>
                  <a:schemeClr val="hlink"/>
                </a:solidFill>
                <a:latin typeface="Arial" charset="0"/>
              </a:rPr>
              <a:t>соответствии с которым помещики вносили в казну подушную за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 u="sng">
                <a:solidFill>
                  <a:schemeClr val="hlink"/>
                </a:solidFill>
                <a:latin typeface="Arial" charset="0"/>
              </a:rPr>
              <a:t>своих крестьян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).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Перепись проводилась раз в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10-15 лет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Помятуя о недавней эпидемии холеры в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1830 году,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Чичиков справедливо полагал, что чиновники с готовностью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 продадут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«мёртвые души»,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чтобы избавиться от уплаты налога за них.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Однако,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без земли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сделка была бы юридически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 незаконной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, поэтому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в его разговорах с городскими чиновниками появляется слово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«на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вывод»: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заселение и освоение земель в южных губерниях России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chemeClr val="hlink"/>
                </a:solidFill>
                <a:latin typeface="Arial" charset="0"/>
              </a:rPr>
              <a:t>всячески поощрялось, и</a:t>
            </a:r>
            <a:r>
              <a:rPr lang="ru-RU" altLang="ru-RU" sz="1600" i="1">
                <a:solidFill>
                  <a:srgbClr val="5132C2"/>
                </a:solidFill>
                <a:latin typeface="Arial" charset="0"/>
              </a:rPr>
              <a:t> </a:t>
            </a:r>
            <a:r>
              <a:rPr lang="ru-RU" altLang="ru-RU" sz="1600" i="1">
                <a:solidFill>
                  <a:srgbClr val="990000"/>
                </a:solidFill>
                <a:latin typeface="Arial" charset="0"/>
              </a:rPr>
              <a:t>переезд Чичикова в Херсонскую губернию выглядел вполне правдоподобным. </a:t>
            </a: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 bwMode="auto">
          <a:xfrm>
            <a:off x="1285875" y="6215063"/>
            <a:ext cx="357188" cy="357187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331913" y="908050"/>
            <a:ext cx="6840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Персонажи поэмы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1978025"/>
            <a:ext cx="4752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800" i="1">
                <a:solidFill>
                  <a:srgbClr val="A50021"/>
                </a:solidFill>
                <a:latin typeface="Arial" charset="0"/>
              </a:rPr>
              <a:t>«</a:t>
            </a:r>
            <a:r>
              <a:rPr lang="ru-RU" altLang="ru-RU" sz="2000" i="1">
                <a:solidFill>
                  <a:srgbClr val="A50021"/>
                </a:solidFill>
                <a:latin typeface="Arial" charset="0"/>
              </a:rPr>
              <a:t>Один за другим следуют у меня герои, один пошлее другого»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932363" y="2852738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3B2F97"/>
                </a:solidFill>
                <a:latin typeface="Times New Roman" pitchFamily="18" charset="0"/>
              </a:rPr>
              <a:t>Н.В. Гоголь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71550" y="3573463"/>
            <a:ext cx="7488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solidFill>
                  <a:schemeClr val="hlink"/>
                </a:solidFill>
                <a:latin typeface="Arial" charset="0"/>
              </a:rPr>
              <a:t>Последовательность в изображении</a:t>
            </a:r>
            <a:r>
              <a:rPr lang="ru-RU" altLang="ru-RU" sz="160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altLang="ru-RU" sz="1800" u="sng">
                <a:solidFill>
                  <a:srgbClr val="A50021"/>
                </a:solidFill>
                <a:latin typeface="Arial" charset="0"/>
              </a:rPr>
              <a:t>деградации</a:t>
            </a:r>
            <a:r>
              <a:rPr lang="ru-RU" altLang="ru-RU" sz="1800" u="sng">
                <a:solidFill>
                  <a:srgbClr val="D42035"/>
                </a:solidFill>
                <a:latin typeface="Arial" charset="0"/>
              </a:rPr>
              <a:t> </a:t>
            </a:r>
            <a:r>
              <a:rPr lang="ru-RU" altLang="ru-RU" sz="1600">
                <a:solidFill>
                  <a:schemeClr val="hlink"/>
                </a:solidFill>
                <a:latin typeface="Arial" charset="0"/>
              </a:rPr>
              <a:t>помещиков в поэме.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16013" y="4292600"/>
            <a:ext cx="381635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1800" dirty="0">
                <a:solidFill>
                  <a:srgbClr val="A50021"/>
                </a:solidFill>
                <a:latin typeface="Arial" charset="0"/>
              </a:rPr>
              <a:t>Манилов.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1800" dirty="0">
                <a:solidFill>
                  <a:srgbClr val="A50021"/>
                </a:solidFill>
                <a:latin typeface="Arial" charset="0"/>
              </a:rPr>
              <a:t>Коробочка.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1800" dirty="0" err="1">
                <a:solidFill>
                  <a:srgbClr val="A50021"/>
                </a:solidFill>
                <a:latin typeface="Arial" charset="0"/>
              </a:rPr>
              <a:t>Ноздрёв</a:t>
            </a:r>
            <a:r>
              <a:rPr lang="ru-RU" altLang="ru-RU" sz="1800" dirty="0">
                <a:solidFill>
                  <a:srgbClr val="A50021"/>
                </a:solidFill>
                <a:latin typeface="Arial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1800" dirty="0">
                <a:solidFill>
                  <a:srgbClr val="A50021"/>
                </a:solidFill>
                <a:latin typeface="Arial" charset="0"/>
              </a:rPr>
              <a:t>Собакевич.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1800" dirty="0">
                <a:solidFill>
                  <a:srgbClr val="A50021"/>
                </a:solidFill>
                <a:latin typeface="Arial" charset="0"/>
              </a:rPr>
              <a:t>Плюшкин</a:t>
            </a:r>
            <a:r>
              <a:rPr lang="ru-RU" altLang="ru-RU" sz="1800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4140200" y="4076700"/>
            <a:ext cx="4103688" cy="1654175"/>
            <a:chOff x="4140200" y="4076700"/>
            <a:chExt cx="4103688" cy="1654175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140200" y="4724400"/>
              <a:ext cx="4103688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400" u="sng" dirty="0">
                  <a:solidFill>
                    <a:srgbClr val="A50021"/>
                  </a:solidFill>
                  <a:latin typeface="Times New Roman" pitchFamily="18" charset="0"/>
                </a:rPr>
                <a:t>Деградация!</a:t>
              </a:r>
              <a:r>
                <a:rPr lang="ru-RU" altLang="ru-RU" sz="1800" dirty="0">
                  <a:latin typeface="Times New Roman" pitchFamily="18" charset="0"/>
                </a:rPr>
                <a:t> </a:t>
              </a:r>
              <a:r>
                <a:rPr lang="ru-RU" altLang="ru-RU" sz="1800" dirty="0">
                  <a:solidFill>
                    <a:srgbClr val="3B2F97"/>
                  </a:solidFill>
                  <a:latin typeface="Times New Roman" pitchFamily="18" charset="0"/>
                </a:rPr>
                <a:t>Постепенное ухудшение, приводящее к вырождению.</a:t>
              </a:r>
            </a:p>
          </p:txBody>
        </p:sp>
        <p:sp>
          <p:nvSpPr>
            <p:cNvPr id="12302" name="AutoShape 14"/>
            <p:cNvSpPr>
              <a:spLocks noChangeArrowheads="1"/>
            </p:cNvSpPr>
            <p:nvPr/>
          </p:nvSpPr>
          <p:spPr bwMode="auto">
            <a:xfrm>
              <a:off x="5435600" y="4076700"/>
              <a:ext cx="215900" cy="649288"/>
            </a:xfrm>
            <a:prstGeom prst="downArrow">
              <a:avLst>
                <a:gd name="adj1" fmla="val 50000"/>
                <a:gd name="adj2" fmla="val 75184"/>
              </a:avLst>
            </a:prstGeom>
            <a:solidFill>
              <a:srgbClr val="D42035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algn="ctr" eaLnBrk="1" hangingPunct="1"/>
              <a:endParaRPr lang="ru-RU" altLang="ru-RU" sz="1600" b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211638" y="981075"/>
            <a:ext cx="324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МАНИЛОВ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19475" y="2349500"/>
            <a:ext cx="475138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u="sng" dirty="0">
                <a:solidFill>
                  <a:srgbClr val="990000"/>
                </a:solidFill>
                <a:latin typeface="Arial" charset="0"/>
              </a:rPr>
              <a:t>Черты характера: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400" b="0" dirty="0">
              <a:latin typeface="Times New Roman" pitchFamily="18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116013" y="2708275"/>
            <a:ext cx="5761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ru-RU" altLang="ru-RU" sz="1800" b="0">
              <a:latin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419475" y="3212976"/>
            <a:ext cx="52927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Прожектёрство (увлечение несбыточными проектами).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Мечтательность.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Бесхарактерность.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Сентиментальность.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Бесхозяйственность.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endParaRPr lang="ru-RU" altLang="ru-RU" sz="2000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ru-RU" altLang="ru-RU" sz="1800" dirty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3322" name="Picture 10" descr="Манилов"/>
          <p:cNvPicPr>
            <a:picLocks noChangeAspect="1" noChangeArrowheads="1"/>
          </p:cNvPicPr>
          <p:nvPr/>
        </p:nvPicPr>
        <p:blipFill>
          <a:blip r:embed="rId2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92150"/>
            <a:ext cx="2708275" cy="3527425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284663" y="908050"/>
            <a:ext cx="4105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КОРОБОЧКА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859338" y="2708275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u="sng">
                <a:solidFill>
                  <a:srgbClr val="990000"/>
                </a:solidFill>
                <a:latin typeface="Arial" charset="0"/>
              </a:rPr>
              <a:t>Черты характера: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2124075" y="2852738"/>
            <a:ext cx="583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800" b="0">
              <a:latin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635375" y="3933825"/>
            <a:ext cx="518318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Дубиноголовость.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Мелочная хлопотливость.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Невежественность.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Скопидомство (бережливость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до скупости)</a:t>
            </a:r>
          </a:p>
        </p:txBody>
      </p:sp>
      <p:pic>
        <p:nvPicPr>
          <p:cNvPr id="14346" name="Picture 10" descr="Корбочка"/>
          <p:cNvPicPr>
            <a:picLocks noChangeAspect="1" noChangeArrowheads="1"/>
          </p:cNvPicPr>
          <p:nvPr/>
        </p:nvPicPr>
        <p:blipFill>
          <a:blip r:embed="rId2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49275"/>
            <a:ext cx="2836863" cy="3671888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40200" y="981075"/>
            <a:ext cx="4032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НОЗДРЁВ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u="sng" dirty="0">
                <a:solidFill>
                  <a:srgbClr val="990000"/>
                </a:solidFill>
                <a:latin typeface="Arial" charset="0"/>
              </a:rPr>
              <a:t>Черты характера: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24300" y="3500438"/>
            <a:ext cx="40322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Хвастовство.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Безалаберность.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Наглость.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Ярмарочный героизм.</a:t>
            </a:r>
            <a:br>
              <a:rPr lang="ru-RU" altLang="ru-RU" sz="2000">
                <a:solidFill>
                  <a:schemeClr val="hlink"/>
                </a:solidFill>
                <a:latin typeface="Arial" charset="0"/>
              </a:rPr>
            </a:br>
            <a:endParaRPr lang="ru-RU" altLang="ru-RU" sz="200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00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5367" name="Picture 7" descr="Ноздрев"/>
          <p:cNvPicPr>
            <a:picLocks noChangeAspect="1" noChangeArrowheads="1"/>
          </p:cNvPicPr>
          <p:nvPr/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92150"/>
            <a:ext cx="2874962" cy="3960813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643438" y="908050"/>
            <a:ext cx="374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СОБАКЕВИЧ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219700" y="2492375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u="sng">
                <a:solidFill>
                  <a:srgbClr val="990000"/>
                </a:solidFill>
                <a:latin typeface="Arial" charset="0"/>
              </a:rPr>
              <a:t>Черты характера: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671639" y="3284984"/>
            <a:ext cx="50768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Кулачество.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Человеконенавистничество.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Мракобесие (реакционность, враждебность прогресса, культуры, науки).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Грубость.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dirty="0">
                <a:solidFill>
                  <a:schemeClr val="hlink"/>
                </a:solidFill>
                <a:latin typeface="Arial" charset="0"/>
              </a:rPr>
              <a:t>Прижимистость.</a:t>
            </a:r>
          </a:p>
        </p:txBody>
      </p:sp>
      <p:pic>
        <p:nvPicPr>
          <p:cNvPr id="16391" name="Picture 7" descr="Чичиков у Собакевича"/>
          <p:cNvPicPr>
            <a:picLocks noChangeAspect="1" noChangeArrowheads="1"/>
          </p:cNvPicPr>
          <p:nvPr/>
        </p:nvPicPr>
        <p:blipFill>
          <a:blip r:embed="rId2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49275"/>
            <a:ext cx="2808287" cy="3455988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03575" y="836613"/>
            <a:ext cx="5616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ПЛЮШКИН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859784" y="2564904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u="sng" dirty="0">
                <a:solidFill>
                  <a:srgbClr val="990000"/>
                </a:solidFill>
                <a:latin typeface="Arial" charset="0"/>
              </a:rPr>
              <a:t>Черты характера: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067696" y="3573016"/>
            <a:ext cx="417671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Ненасытная жадность.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Скупость.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Крохоборство (мелочная скупость</a:t>
            </a:r>
            <a:r>
              <a:rPr lang="ru-RU" altLang="ru-RU" sz="1800">
                <a:solidFill>
                  <a:schemeClr val="hlink"/>
                </a:solidFill>
                <a:latin typeface="Arial" charset="0"/>
              </a:rPr>
              <a:t>).</a:t>
            </a:r>
          </a:p>
        </p:txBody>
      </p:sp>
      <p:pic>
        <p:nvPicPr>
          <p:cNvPr id="17415" name="Picture 7" descr="Плюшкин"/>
          <p:cNvPicPr>
            <a:picLocks noChangeAspect="1" noChangeArrowheads="1"/>
          </p:cNvPicPr>
          <p:nvPr/>
        </p:nvPicPr>
        <p:blipFill>
          <a:blip r:embed="rId2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20713"/>
            <a:ext cx="2879725" cy="3757612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140200" y="908050"/>
            <a:ext cx="410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ЧИЧИКОВ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859338" y="2276475"/>
            <a:ext cx="280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u="sng">
                <a:solidFill>
                  <a:srgbClr val="990000"/>
                </a:solidFill>
                <a:latin typeface="Arial" charset="0"/>
              </a:rPr>
              <a:t>Черты характера: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211638" y="3644900"/>
            <a:ext cx="44640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Хищническая цепкость.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Беспринципность.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Склонность к аферам.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Авантюризм.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00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8439" name="Picture 7" descr="Губернский Олимп"/>
          <p:cNvPicPr>
            <a:picLocks noChangeAspect="1" noChangeArrowheads="1"/>
          </p:cNvPicPr>
          <p:nvPr/>
        </p:nvPicPr>
        <p:blipFill>
          <a:blip r:embed="rId2">
            <a:lum bright="-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20713"/>
            <a:ext cx="3144837" cy="4176712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обложка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20713"/>
            <a:ext cx="3440112" cy="5497512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643438" y="1052513"/>
            <a:ext cx="3959225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solidFill>
                  <a:srgbClr val="993366"/>
                </a:solidFill>
                <a:latin typeface="Monotype Corsiva" pitchFamily="66" charset="0"/>
              </a:rPr>
              <a:t>«Мёртвые души» - величайшее произведение Гоголя. Он приступил к его написанию молодым человеком, почти юношей; вошел с ним в пору зрелости; приблизился к последней жизненной черте. «Мёртвым душам» Гоголь отдал всеё– и свой художнический гений, и исступлённость мысли, и страстность надежды. «Мёртвые души» - это жизнь Гоголя, его бессмертие и его смерть».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 u="sng">
                <a:solidFill>
                  <a:srgbClr val="990000"/>
                </a:solidFill>
                <a:latin typeface="Monotype Corsiva" pitchFamily="66" charset="0"/>
              </a:rPr>
              <a:t>Ю.  Манн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990000"/>
                </a:solidFill>
                <a:latin typeface="Monotype Corsiva" pitchFamily="66" charset="0"/>
              </a:rPr>
              <a:t>       </a:t>
            </a:r>
            <a:r>
              <a:rPr lang="ru-RU" altLang="ru-RU" sz="2400" u="sng">
                <a:solidFill>
                  <a:srgbClr val="990000"/>
                </a:solidFill>
                <a:latin typeface="Monotype Corsiva" pitchFamily="66" charset="0"/>
              </a:rPr>
              <a:t>« В поисках  живой души».</a:t>
            </a:r>
            <a:r>
              <a:rPr lang="ru-RU" altLang="ru-RU" sz="16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16013" y="765175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 И СМЕХУ ОТДАЛ ОН СЕБЯ ВСЕГО…»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627313" y="2051050"/>
            <a:ext cx="4752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600" b="0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00113" y="1700213"/>
            <a:ext cx="26638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Николай Васильевич Гоголь,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вечная шинель – внакид,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озирая нашу оголь,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во дворе своём сидит.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Николай Васильевич Гоголь…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Кто сумеет разгадать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наподобие ожога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на челе его печать?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Сам с собой затеяв враки,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Сунул он камину в пасть,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Словно преданной собаке –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«Мёртвых душ» вторую часть!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Но трубою дымохода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рукописный вздыбив дым,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сатанинским хороводом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Сам герой и вслед за ним –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все другие. </a:t>
            </a: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3779838" y="4221163"/>
            <a:ext cx="1857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b="0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563938" y="4386263"/>
            <a:ext cx="2447925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Вот так дело!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Как такое может быть,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если рукопись сгорела,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а герой остался жить?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Через дали, через годы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он заброшен на беду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катапультой дымохода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 современную среду.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1200">
              <a:solidFill>
                <a:srgbClr val="660033"/>
              </a:solidFill>
              <a:latin typeface="PromtImperial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795963" y="1700213"/>
            <a:ext cx="2808287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Николай Васильевич Гоголь,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сколько ж так еще сидеть,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не в ладах с собой и с богом,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 чисту  улицу глядеть?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Там стоит на перепутье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возле городских ворот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средь героев наших будней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мёртвых душ старинный род.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И как в цирке на манеже,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 номерах своих не нов.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все марьяжит да манежит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хлюст, ханыга Хлестаков!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Несгораемы, хоть тресни,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 этом веке, как и в том…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Видно, встать придётся с кресла,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660033"/>
                </a:solidFill>
                <a:latin typeface="PromtImperial" pitchFamily="34" charset="0"/>
              </a:rPr>
              <a:t>Написать сожжённый том.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1200" u="sng">
                <a:solidFill>
                  <a:srgbClr val="800000"/>
                </a:solidFill>
                <a:latin typeface="PromtImperial" pitchFamily="34" charset="0"/>
              </a:rPr>
              <a:t>П. ВЕГИН</a:t>
            </a:r>
          </a:p>
        </p:txBody>
      </p:sp>
      <p:pic>
        <p:nvPicPr>
          <p:cNvPr id="24589" name="Picture 13" descr="гоголь 1"/>
          <p:cNvPicPr>
            <a:picLocks noChangeAspect="1" noChangeArrowheads="1"/>
          </p:cNvPicPr>
          <p:nvPr/>
        </p:nvPicPr>
        <p:blipFill>
          <a:blip r:embed="rId2">
            <a:lum bright="-12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628775"/>
            <a:ext cx="2101850" cy="2763838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4587" grpId="0"/>
      <p:bldP spid="245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24075" y="981075"/>
            <a:ext cx="6478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ПЛАН ЛЕКЦИИ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58888" y="2060575"/>
            <a:ext cx="6264275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 dirty="0">
                <a:solidFill>
                  <a:schemeClr val="hlink"/>
                </a:solidFill>
                <a:latin typeface="Times New Roman" pitchFamily="18" charset="0"/>
                <a:hlinkClick r:id="rId2" action="ppaction://hlinksldjump"/>
              </a:rPr>
              <a:t>Основа сюжета</a:t>
            </a:r>
            <a:r>
              <a:rPr lang="ru-RU" altLang="ru-RU" sz="2000" b="0" dirty="0">
                <a:solidFill>
                  <a:schemeClr val="hlink"/>
                </a:solidFill>
                <a:latin typeface="Times New Roman" pitchFamily="18" charset="0"/>
                <a:hlinkClick r:id="rId2" action="ppaction://hlinksldjump"/>
              </a:rPr>
              <a:t>.</a:t>
            </a:r>
            <a:endParaRPr lang="ru-RU" altLang="ru-RU" sz="2000" b="0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 dirty="0">
                <a:solidFill>
                  <a:schemeClr val="hlink"/>
                </a:solidFill>
                <a:latin typeface="Times New Roman" pitchFamily="18" charset="0"/>
                <a:hlinkClick r:id="rId3" action="ppaction://hlinksldjump"/>
              </a:rPr>
              <a:t>Смысл названия.</a:t>
            </a:r>
            <a:endParaRPr lang="ru-RU" altLang="ru-RU" sz="2000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 dirty="0">
                <a:solidFill>
                  <a:schemeClr val="hlink"/>
                </a:solidFill>
                <a:latin typeface="Times New Roman" pitchFamily="18" charset="0"/>
                <a:hlinkClick r:id="rId4" action="ppaction://hlinkpres?slideindex=8&amp;slidetitle=Слайд 8"/>
              </a:rPr>
              <a:t>Конфликт поэмы.</a:t>
            </a:r>
            <a:endParaRPr lang="ru-RU" altLang="ru-RU" sz="2000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 dirty="0">
                <a:solidFill>
                  <a:schemeClr val="hlink"/>
                </a:solidFill>
                <a:latin typeface="Times New Roman" pitchFamily="18" charset="0"/>
                <a:hlinkClick r:id="rId5" action="ppaction://hlinksldjump"/>
              </a:rPr>
              <a:t>Композиция поэмы.</a:t>
            </a:r>
            <a:endParaRPr lang="ru-RU" altLang="ru-RU" sz="2000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 dirty="0">
                <a:solidFill>
                  <a:schemeClr val="hlink"/>
                </a:solidFill>
                <a:latin typeface="Times New Roman" pitchFamily="18" charset="0"/>
              </a:rPr>
              <a:t>Цель «негоции» Чичикова.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 dirty="0">
                <a:solidFill>
                  <a:schemeClr val="hlink"/>
                </a:solidFill>
                <a:latin typeface="Times New Roman" pitchFamily="18" charset="0"/>
                <a:hlinkClick r:id="rId6" action="ppaction://hlinksldjump"/>
              </a:rPr>
              <a:t>Персонажи поэмы.</a:t>
            </a:r>
            <a:endParaRPr lang="ru-RU" altLang="ru-RU" sz="2000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 dirty="0">
                <a:solidFill>
                  <a:schemeClr val="hlink"/>
                </a:solidFill>
                <a:latin typeface="Times New Roman" pitchFamily="18" charset="0"/>
              </a:rPr>
              <a:t>История замысла поэмы и его реализации</a:t>
            </a:r>
            <a:r>
              <a:rPr lang="ru-RU" altLang="ru-RU" sz="24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403350" y="476672"/>
            <a:ext cx="655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dirty="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История замысла </a:t>
            </a:r>
            <a:r>
              <a:rPr lang="ru-RU" sz="2800" dirty="0" smtClean="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поэмы</a:t>
            </a:r>
            <a:br>
              <a:rPr lang="ru-RU" sz="2800" dirty="0" smtClean="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</a:br>
            <a:r>
              <a:rPr lang="ru-RU" sz="2800" dirty="0" smtClean="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и </a:t>
            </a:r>
            <a:r>
              <a:rPr lang="ru-RU" sz="2800" dirty="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его реализации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16013" y="1557338"/>
            <a:ext cx="7162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u="sng" dirty="0">
                <a:solidFill>
                  <a:schemeClr val="hlink"/>
                </a:solidFill>
                <a:latin typeface="Times New Roman" pitchFamily="18" charset="0"/>
              </a:rPr>
              <a:t>А.С. Пушкин:</a:t>
            </a:r>
            <a:r>
              <a:rPr lang="ru-RU" altLang="ru-RU" sz="2000" dirty="0">
                <a:solidFill>
                  <a:srgbClr val="5132C2"/>
                </a:solidFill>
                <a:latin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990000"/>
                </a:solidFill>
                <a:latin typeface="Times New Roman" pitchFamily="18" charset="0"/>
              </a:rPr>
              <a:t>«Как с этой способностью угадывать человека и несколькими чертами выставлять его вдруг всего как живого, с этой способностью не приняться за большое сочинение. Это просто грех!»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31913" y="5013325"/>
            <a:ext cx="7315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u="sng">
                <a:solidFill>
                  <a:schemeClr val="hlink"/>
                </a:solidFill>
                <a:latin typeface="Times New Roman" pitchFamily="18" charset="0"/>
              </a:rPr>
              <a:t>А.С. Пушкин отдал Гоголю</a:t>
            </a:r>
            <a:r>
              <a:rPr lang="ru-RU" altLang="ru-RU" sz="20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000">
                <a:solidFill>
                  <a:srgbClr val="A50021"/>
                </a:solidFill>
                <a:latin typeface="Times New Roman" pitchFamily="18" charset="0"/>
              </a:rPr>
              <a:t>«свой собственный сюжет, из которого он хотел сделать что-то вроде поэмы и которого, по словам его, он бы не отдал другому никому». 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331913" y="6021388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u="sng">
                <a:solidFill>
                  <a:schemeClr val="hlink"/>
                </a:solidFill>
                <a:latin typeface="Times New Roman" pitchFamily="18" charset="0"/>
              </a:rPr>
              <a:t>Это был сюжет «Мертвых душ».</a:t>
            </a:r>
          </a:p>
        </p:txBody>
      </p:sp>
      <p:pic>
        <p:nvPicPr>
          <p:cNvPr id="1032" name="Picture 8" descr="Пушкин"/>
          <p:cNvPicPr>
            <a:picLocks noChangeAspect="1" noChangeArrowheads="1"/>
          </p:cNvPicPr>
          <p:nvPr/>
        </p:nvPicPr>
        <p:blipFill>
          <a:blip r:embed="rId2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997200"/>
            <a:ext cx="178593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76375" y="90805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Письмо Гоголя  В.А. Жуковскому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19250" y="2636838"/>
            <a:ext cx="6477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solidFill>
                  <a:srgbClr val="A50021"/>
                </a:solidFill>
                <a:latin typeface="Times New Roman" pitchFamily="18" charset="0"/>
              </a:rPr>
              <a:t>«Если совершу это творение так, как нужно его совершить, то…какой огромный, какой оригинальный сюжет. Какая разнообразная куча? Вся Русь явится в нём!»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0" y="9144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В  Е  Р  С  И  Я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66294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i="1">
                <a:solidFill>
                  <a:schemeClr val="hlink"/>
                </a:solidFill>
                <a:latin typeface="Times New Roman" pitchFamily="18" charset="0"/>
              </a:rPr>
              <a:t>Гоголь </a:t>
            </a:r>
            <a:r>
              <a:rPr lang="ru-RU" altLang="ru-RU" sz="2400" i="1" u="sng">
                <a:solidFill>
                  <a:schemeClr val="hlink"/>
                </a:solidFill>
                <a:latin typeface="Times New Roman" pitchFamily="18" charset="0"/>
              </a:rPr>
              <a:t>ориентировал </a:t>
            </a:r>
            <a:r>
              <a:rPr lang="ru-RU" altLang="ru-RU" sz="2400" i="1">
                <a:solidFill>
                  <a:schemeClr val="hlink"/>
                </a:solidFill>
                <a:latin typeface="Times New Roman" pitchFamily="18" charset="0"/>
              </a:rPr>
              <a:t>свое произведение </a:t>
            </a:r>
            <a:r>
              <a:rPr lang="ru-RU" altLang="ru-RU" sz="2400" i="1">
                <a:solidFill>
                  <a:srgbClr val="990000"/>
                </a:solidFill>
                <a:latin typeface="Times New Roman" pitchFamily="18" charset="0"/>
              </a:rPr>
              <a:t>на эпос Гомера и «Божественную комедию» Данте</a:t>
            </a:r>
            <a:r>
              <a:rPr lang="ru-RU" altLang="ru-RU" sz="2400" i="1">
                <a:solidFill>
                  <a:schemeClr val="hlink"/>
                </a:solidFill>
                <a:latin typeface="Times New Roman" pitchFamily="18" charset="0"/>
              </a:rPr>
              <a:t>, что определило трёхчастную структуру поэмы.</a:t>
            </a:r>
            <a:r>
              <a:rPr lang="ru-RU" altLang="ru-RU" sz="2400" i="1" u="sng">
                <a:solidFill>
                  <a:schemeClr val="hlink"/>
                </a:solidFill>
                <a:latin typeface="Times New Roman" pitchFamily="18" charset="0"/>
              </a:rPr>
              <a:t>Первая</a:t>
            </a:r>
            <a:r>
              <a:rPr lang="ru-RU" altLang="ru-RU" sz="2400" i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altLang="ru-RU" sz="2400" i="1" u="sng">
                <a:solidFill>
                  <a:schemeClr val="hlink"/>
                </a:solidFill>
                <a:latin typeface="Times New Roman" pitchFamily="18" charset="0"/>
              </a:rPr>
              <a:t>часть (1-й том)</a:t>
            </a:r>
            <a:r>
              <a:rPr lang="ru-RU" altLang="ru-RU" sz="2400" i="1">
                <a:solidFill>
                  <a:schemeClr val="hlink"/>
                </a:solidFill>
                <a:latin typeface="Times New Roman" pitchFamily="18" charset="0"/>
              </a:rPr>
              <a:t> была задумана как представление и аналитическое осмысление «ада» российской действительности; </a:t>
            </a:r>
            <a:r>
              <a:rPr lang="ru-RU" altLang="ru-RU" sz="2400" i="1" u="sng">
                <a:solidFill>
                  <a:schemeClr val="hlink"/>
                </a:solidFill>
                <a:latin typeface="Times New Roman" pitchFamily="18" charset="0"/>
              </a:rPr>
              <a:t>во второй</a:t>
            </a:r>
            <a:r>
              <a:rPr lang="ru-RU" altLang="ru-RU" sz="2400" i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altLang="ru-RU" sz="2400" i="1" u="sng">
                <a:solidFill>
                  <a:schemeClr val="hlink"/>
                </a:solidFill>
                <a:latin typeface="Times New Roman" pitchFamily="18" charset="0"/>
              </a:rPr>
              <a:t>части (2-й том)</a:t>
            </a:r>
            <a:r>
              <a:rPr lang="ru-RU" altLang="ru-RU" sz="2400" i="1">
                <a:solidFill>
                  <a:schemeClr val="hlink"/>
                </a:solidFill>
                <a:latin typeface="Times New Roman" pitchFamily="18" charset="0"/>
              </a:rPr>
              <a:t> Гоголь намеревался пропустить своих героев через « чистилище», чтобы </a:t>
            </a:r>
            <a:r>
              <a:rPr lang="ru-RU" altLang="ru-RU" sz="2400" i="1" u="sng">
                <a:solidFill>
                  <a:schemeClr val="hlink"/>
                </a:solidFill>
                <a:latin typeface="Times New Roman" pitchFamily="18" charset="0"/>
              </a:rPr>
              <a:t>в третьей (3-й том)</a:t>
            </a:r>
            <a:r>
              <a:rPr lang="ru-RU" altLang="ru-RU" sz="2400" i="1">
                <a:solidFill>
                  <a:schemeClr val="hlink"/>
                </a:solidFill>
                <a:latin typeface="Times New Roman" pitchFamily="18" charset="0"/>
              </a:rPr>
              <a:t> изобразить их в «раю». </a:t>
            </a:r>
            <a:r>
              <a:rPr lang="ru-RU" altLang="ru-RU" sz="2400" i="1" u="sng">
                <a:solidFill>
                  <a:srgbClr val="990000"/>
                </a:solidFill>
                <a:latin typeface="Times New Roman" pitchFamily="18" charset="0"/>
              </a:rPr>
              <a:t>Законченным оказался только 1-й 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95400" y="830263"/>
            <a:ext cx="5867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В основе сюжета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31913" y="2420938"/>
            <a:ext cx="6796087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  <a:latin typeface="Arial" charset="0"/>
              </a:rPr>
              <a:t>Приезд Чичикова в губернский город,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  <a:latin typeface="Arial" charset="0"/>
              </a:rPr>
              <a:t>с целью покупки «мёртвых душ».</a:t>
            </a:r>
            <a:r>
              <a:rPr lang="ru-RU" altLang="ru-RU" sz="2400">
                <a:solidFill>
                  <a:schemeClr val="hlink"/>
                </a:solidFill>
                <a:latin typeface="Times New Roman" pitchFamily="18" charset="0"/>
              </a:rPr>
              <a:t>                                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40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A50021"/>
                </a:solidFill>
                <a:latin typeface="Arial" charset="0"/>
              </a:rPr>
              <a:t>Путешествие его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A50021"/>
                </a:solidFill>
                <a:latin typeface="Arial" charset="0"/>
              </a:rPr>
              <a:t>от одного помещика к другому.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08175" y="620713"/>
            <a:ext cx="533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Смысл названия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1557338"/>
            <a:ext cx="76136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  <a:latin typeface="Arial" charset="0"/>
              </a:rPr>
              <a:t>В прямом плане </a:t>
            </a:r>
            <a:r>
              <a:rPr lang="ru-RU" altLang="ru-RU" sz="2400" u="sng">
                <a:solidFill>
                  <a:schemeClr val="hlink"/>
                </a:solidFill>
                <a:latin typeface="Arial" charset="0"/>
              </a:rPr>
              <a:t>название восходит к сюжету</a:t>
            </a:r>
            <a:r>
              <a:rPr lang="ru-RU" altLang="ru-RU" sz="2400">
                <a:solidFill>
                  <a:schemeClr val="hlink"/>
                </a:solidFill>
                <a:latin typeface="Arial" charset="0"/>
              </a:rPr>
              <a:t>, Чичиков приобретает «мёртвые души» у помещиков Манилова, Ноздрёва, Коробочки, Собакевича, Плюшкина.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14400" y="3200400"/>
            <a:ext cx="7315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u="sng" dirty="0">
                <a:solidFill>
                  <a:schemeClr val="hlink"/>
                </a:solidFill>
                <a:latin typeface="Arial" charset="0"/>
              </a:rPr>
              <a:t>Но </a:t>
            </a:r>
            <a:r>
              <a:rPr lang="ru-RU" altLang="ru-RU" sz="2400" u="sng" dirty="0">
                <a:solidFill>
                  <a:srgbClr val="A50021"/>
                </a:solidFill>
                <a:latin typeface="Arial" charset="0"/>
              </a:rPr>
              <a:t>А. Герцен</a:t>
            </a:r>
            <a:r>
              <a:rPr lang="ru-RU" altLang="ru-RU" sz="2400" u="sng" dirty="0">
                <a:solidFill>
                  <a:schemeClr val="hlink"/>
                </a:solidFill>
                <a:latin typeface="Arial" charset="0"/>
              </a:rPr>
              <a:t> так писал о названии поэмы</a:t>
            </a:r>
            <a:r>
              <a:rPr lang="ru-RU" altLang="ru-RU" sz="2400" b="0" dirty="0">
                <a:solidFill>
                  <a:schemeClr val="hlink"/>
                </a:solidFill>
                <a:latin typeface="Times New Roman" pitchFamily="18" charset="0"/>
              </a:rPr>
              <a:t>:</a:t>
            </a:r>
            <a:r>
              <a:rPr lang="ru-RU" altLang="ru-RU" sz="2400" b="0" dirty="0">
                <a:latin typeface="Times New Roman" pitchFamily="18" charset="0"/>
              </a:rPr>
              <a:t> </a:t>
            </a:r>
            <a:r>
              <a:rPr lang="ru-RU" altLang="ru-RU" sz="2400" i="1" dirty="0">
                <a:solidFill>
                  <a:srgbClr val="A50021"/>
                </a:solidFill>
                <a:latin typeface="Times New Roman" pitchFamily="18" charset="0"/>
              </a:rPr>
              <a:t>«Мёртвые души?» Это заглавие само носит в себе что-то наводящее </a:t>
            </a:r>
            <a:r>
              <a:rPr lang="ru-RU" altLang="ru-RU" sz="2400" i="1" dirty="0" err="1">
                <a:solidFill>
                  <a:srgbClr val="A50021"/>
                </a:solidFill>
                <a:latin typeface="Times New Roman" pitchFamily="18" charset="0"/>
              </a:rPr>
              <a:t>ужас.И</a:t>
            </a:r>
            <a:r>
              <a:rPr lang="ru-RU" altLang="ru-RU" sz="2400" i="1" dirty="0">
                <a:solidFill>
                  <a:srgbClr val="A50021"/>
                </a:solidFill>
                <a:latin typeface="Times New Roman" pitchFamily="18" charset="0"/>
              </a:rPr>
              <a:t> иначе он не мог назвать: не ревизские мертвые души, а все эти </a:t>
            </a:r>
            <a:r>
              <a:rPr lang="ru-RU" altLang="ru-RU" sz="2400" i="1" dirty="0" err="1">
                <a:solidFill>
                  <a:srgbClr val="A50021"/>
                </a:solidFill>
                <a:latin typeface="Times New Roman" pitchFamily="18" charset="0"/>
              </a:rPr>
              <a:t>Ноздрёвы</a:t>
            </a:r>
            <a:r>
              <a:rPr lang="ru-RU" altLang="ru-RU" sz="2400" i="1" dirty="0">
                <a:solidFill>
                  <a:srgbClr val="A50021"/>
                </a:solidFill>
                <a:latin typeface="Times New Roman" pitchFamily="18" charset="0"/>
              </a:rPr>
              <a:t>, Маниловы и все прочие - вот мёртвые души, и мы их встречаем на каждом шагу».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479925" y="5070475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/>
            <a:r>
              <a:rPr lang="ru-RU" altLang="ru-RU" sz="2400" b="0">
                <a:latin typeface="Times New Roman" pitchFamily="18" charset="0"/>
              </a:rPr>
              <a:t>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35150" y="5805488"/>
            <a:ext cx="640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u="sng">
                <a:solidFill>
                  <a:schemeClr val="hlink"/>
                </a:solidFill>
                <a:latin typeface="Arial" charset="0"/>
              </a:rPr>
              <a:t>Обратите внимание на эту точку зрения!</a:t>
            </a:r>
          </a:p>
        </p:txBody>
      </p:sp>
      <p:sp>
        <p:nvSpPr>
          <p:cNvPr id="9" name="Управляющая кнопка: далее 8">
            <a:hlinkClick r:id="rId2" action="ppaction://hlinksldjump" highlightClick="1"/>
          </p:cNvPr>
          <p:cNvSpPr/>
          <p:nvPr/>
        </p:nvSpPr>
        <p:spPr bwMode="auto">
          <a:xfrm>
            <a:off x="1143000" y="6286500"/>
            <a:ext cx="357188" cy="285750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47800" y="982663"/>
            <a:ext cx="617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Конфликт поэмы «Мёртвые души»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03350" y="2708275"/>
            <a:ext cx="6324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u="sng" dirty="0">
                <a:solidFill>
                  <a:schemeClr val="hlink"/>
                </a:solidFill>
                <a:latin typeface="Arial" charset="0"/>
              </a:rPr>
              <a:t>Конфликт </a:t>
            </a:r>
            <a:r>
              <a:rPr lang="ru-RU" altLang="ru-RU" sz="2400" dirty="0">
                <a:solidFill>
                  <a:schemeClr val="hlink"/>
                </a:solidFill>
                <a:latin typeface="Arial" charset="0"/>
              </a:rPr>
              <a:t>поэмы заключён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 dirty="0">
                <a:solidFill>
                  <a:schemeClr val="hlink"/>
                </a:solidFill>
                <a:latin typeface="Arial" charset="0"/>
              </a:rPr>
              <a:t>в противоречии современной Гоголю действительности, духовных сил народа и его </a:t>
            </a:r>
            <a:r>
              <a:rPr lang="ru-RU" altLang="ru-RU" sz="2400" dirty="0" err="1" smtClean="0">
                <a:solidFill>
                  <a:schemeClr val="hlink"/>
                </a:solidFill>
                <a:latin typeface="Arial" charset="0"/>
              </a:rPr>
              <a:t>закабалённости</a:t>
            </a:r>
            <a:endParaRPr lang="ru-RU" altLang="ru-RU" sz="24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 bwMode="auto">
          <a:xfrm>
            <a:off x="1071563" y="6143625"/>
            <a:ext cx="428625" cy="357188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87450" y="549275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9352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Композиция поэмы «Мертвые души»</a:t>
            </a:r>
          </a:p>
        </p:txBody>
      </p:sp>
      <p:sp>
        <p:nvSpPr>
          <p:cNvPr id="11267" name="Text Box 32"/>
          <p:cNvSpPr txBox="1">
            <a:spLocks noChangeArrowheads="1"/>
          </p:cNvSpPr>
          <p:nvPr/>
        </p:nvSpPr>
        <p:spPr bwMode="auto">
          <a:xfrm>
            <a:off x="1143000" y="4038600"/>
            <a:ext cx="1076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algn="ctr" eaLnBrk="1" hangingPunct="1"/>
            <a:r>
              <a:rPr lang="ru-RU" altLang="ru-RU" sz="2000" b="0">
                <a:latin typeface="Times New Roman" pitchFamily="18" charset="0"/>
              </a:rPr>
              <a:t>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555875" y="3933825"/>
            <a:ext cx="6048375" cy="1190625"/>
            <a:chOff x="2555875" y="3933825"/>
            <a:chExt cx="6048375" cy="1190625"/>
          </a:xfrm>
        </p:grpSpPr>
        <p:sp>
          <p:nvSpPr>
            <p:cNvPr id="10307" name="AutoShape 67"/>
            <p:cNvSpPr>
              <a:spLocks noChangeArrowheads="1"/>
            </p:cNvSpPr>
            <p:nvPr/>
          </p:nvSpPr>
          <p:spPr bwMode="auto">
            <a:xfrm flipV="1">
              <a:off x="2555875" y="4508500"/>
              <a:ext cx="503238" cy="144463"/>
            </a:xfrm>
            <a:prstGeom prst="rightArrow">
              <a:avLst>
                <a:gd name="adj1" fmla="val 50000"/>
                <a:gd name="adj2" fmla="val 8708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13" name="Text Box 73"/>
            <p:cNvSpPr txBox="1">
              <a:spLocks noChangeArrowheads="1"/>
            </p:cNvSpPr>
            <p:nvPr/>
          </p:nvSpPr>
          <p:spPr bwMode="auto">
            <a:xfrm>
              <a:off x="3419475" y="3933825"/>
              <a:ext cx="5184775" cy="119062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800" b="0" dirty="0">
                  <a:solidFill>
                    <a:srgbClr val="FFFF00"/>
                  </a:solidFill>
                  <a:latin typeface="Arial" charset="0"/>
                </a:rPr>
                <a:t>Изображение губернского города, в его пределах завершается характеристика владельцев </a:t>
              </a:r>
              <a:r>
                <a:rPr lang="ru-RU" altLang="ru-RU" sz="1800" b="0" dirty="0" err="1">
                  <a:solidFill>
                    <a:srgbClr val="FFFF00"/>
                  </a:solidFill>
                  <a:latin typeface="Arial" charset="0"/>
                </a:rPr>
                <a:t>усадеб,но</a:t>
              </a:r>
              <a:r>
                <a:rPr lang="ru-RU" altLang="ru-RU" sz="1800" b="0" dirty="0">
                  <a:solidFill>
                    <a:srgbClr val="FFFF00"/>
                  </a:solidFill>
                  <a:latin typeface="Arial" charset="0"/>
                </a:rPr>
                <a:t> центральное место отведено изображению мира чиновников. </a:t>
              </a:r>
            </a:p>
          </p:txBody>
        </p:sp>
      </p:grp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1258888" y="4221163"/>
            <a:ext cx="1441450" cy="657225"/>
            <a:chOff x="793" y="2659"/>
            <a:chExt cx="908" cy="414"/>
          </a:xfrm>
        </p:grpSpPr>
        <p:sp>
          <p:nvSpPr>
            <p:cNvPr id="11287" name="Oval 65"/>
            <p:cNvSpPr>
              <a:spLocks noChangeArrowheads="1"/>
            </p:cNvSpPr>
            <p:nvPr/>
          </p:nvSpPr>
          <p:spPr bwMode="auto">
            <a:xfrm>
              <a:off x="793" y="2659"/>
              <a:ext cx="726" cy="41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288" name="Text Box 66"/>
            <p:cNvSpPr txBox="1">
              <a:spLocks noChangeArrowheads="1"/>
            </p:cNvSpPr>
            <p:nvPr/>
          </p:nvSpPr>
          <p:spPr bwMode="auto">
            <a:xfrm>
              <a:off x="793" y="2750"/>
              <a:ext cx="9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/>
              <a:r>
                <a:rPr lang="ru-RU" altLang="ru-RU" sz="1800" b="0" dirty="0">
                  <a:solidFill>
                    <a:srgbClr val="FFFF00"/>
                  </a:solidFill>
                  <a:latin typeface="Times New Roman" pitchFamily="18" charset="0"/>
                </a:rPr>
                <a:t>7-10 главы</a:t>
              </a:r>
            </a:p>
          </p:txBody>
        </p:sp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1116013" y="5229225"/>
            <a:ext cx="1295399" cy="641350"/>
            <a:chOff x="703" y="3294"/>
            <a:chExt cx="816" cy="404"/>
          </a:xfrm>
        </p:grpSpPr>
        <p:sp>
          <p:nvSpPr>
            <p:cNvPr id="11285" name="Oval 76"/>
            <p:cNvSpPr>
              <a:spLocks noChangeArrowheads="1"/>
            </p:cNvSpPr>
            <p:nvPr/>
          </p:nvSpPr>
          <p:spPr bwMode="auto">
            <a:xfrm>
              <a:off x="793" y="3294"/>
              <a:ext cx="726" cy="404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algn="ctr" eaLnBrk="1" hangingPunct="1"/>
              <a:endParaRPr lang="ru-RU" altLang="ru-RU" sz="1800" b="0">
                <a:latin typeface="Times New Roman" pitchFamily="18" charset="0"/>
              </a:endParaRPr>
            </a:p>
          </p:txBody>
        </p:sp>
        <p:sp>
          <p:nvSpPr>
            <p:cNvPr id="11286" name="Text Box 78"/>
            <p:cNvSpPr txBox="1">
              <a:spLocks noChangeArrowheads="1"/>
            </p:cNvSpPr>
            <p:nvPr/>
          </p:nvSpPr>
          <p:spPr bwMode="auto">
            <a:xfrm>
              <a:off x="703" y="3380"/>
              <a:ext cx="7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/>
              <a:r>
                <a:rPr lang="ru-RU" altLang="ru-RU" sz="1800" b="0" dirty="0">
                  <a:latin typeface="Times New Roman" pitchFamily="18" charset="0"/>
                </a:rPr>
                <a:t>   </a:t>
              </a:r>
              <a:r>
                <a:rPr lang="ru-RU" altLang="ru-RU" sz="1800" b="0" dirty="0">
                  <a:solidFill>
                    <a:srgbClr val="FFFF00"/>
                  </a:solidFill>
                  <a:latin typeface="Times New Roman" pitchFamily="18" charset="0"/>
                </a:rPr>
                <a:t>11 глава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555875" y="5300663"/>
            <a:ext cx="6119813" cy="641350"/>
            <a:chOff x="2555875" y="5300663"/>
            <a:chExt cx="6119813" cy="641350"/>
          </a:xfrm>
        </p:grpSpPr>
        <p:sp>
          <p:nvSpPr>
            <p:cNvPr id="10319" name="AutoShape 79"/>
            <p:cNvSpPr>
              <a:spLocks noChangeArrowheads="1"/>
            </p:cNvSpPr>
            <p:nvPr/>
          </p:nvSpPr>
          <p:spPr bwMode="auto">
            <a:xfrm>
              <a:off x="2555875" y="5562600"/>
              <a:ext cx="492125" cy="171450"/>
            </a:xfrm>
            <a:prstGeom prst="rightArrow">
              <a:avLst>
                <a:gd name="adj1" fmla="val 50000"/>
                <a:gd name="adj2" fmla="val 71759"/>
              </a:avLst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20" name="Text Box 80"/>
            <p:cNvSpPr txBox="1">
              <a:spLocks noChangeArrowheads="1"/>
            </p:cNvSpPr>
            <p:nvPr/>
          </p:nvSpPr>
          <p:spPr bwMode="auto">
            <a:xfrm>
              <a:off x="3384550" y="5300663"/>
              <a:ext cx="5291138" cy="641350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800" b="0" dirty="0">
                  <a:solidFill>
                    <a:srgbClr val="FFFF00"/>
                  </a:solidFill>
                  <a:latin typeface="Arial" charset="0"/>
                </a:rPr>
                <a:t>Повествование о жизненной судьбе героя поэмы - Чичикова.</a:t>
              </a:r>
            </a:p>
          </p:txBody>
        </p:sp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1187450" y="1773238"/>
            <a:ext cx="1316038" cy="685800"/>
            <a:chOff x="748" y="1117"/>
            <a:chExt cx="829" cy="432"/>
          </a:xfrm>
        </p:grpSpPr>
        <p:sp>
          <p:nvSpPr>
            <p:cNvPr id="11283" name="Oval 31"/>
            <p:cNvSpPr>
              <a:spLocks noChangeArrowheads="1"/>
            </p:cNvSpPr>
            <p:nvPr/>
          </p:nvSpPr>
          <p:spPr bwMode="auto">
            <a:xfrm>
              <a:off x="748" y="1117"/>
              <a:ext cx="829" cy="432"/>
            </a:xfrm>
            <a:prstGeom prst="ellipse">
              <a:avLst/>
            </a:prstGeom>
            <a:solidFill>
              <a:srgbClr val="91637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algn="ctr" eaLnBrk="1" hangingPunct="1"/>
              <a:endParaRPr lang="ru-RU" altLang="ru-RU" sz="2400" b="0">
                <a:latin typeface="Times New Roman" pitchFamily="18" charset="0"/>
              </a:endParaRPr>
            </a:p>
          </p:txBody>
        </p:sp>
        <p:sp>
          <p:nvSpPr>
            <p:cNvPr id="11284" name="Text Box 34"/>
            <p:cNvSpPr txBox="1">
              <a:spLocks noChangeArrowheads="1"/>
            </p:cNvSpPr>
            <p:nvPr/>
          </p:nvSpPr>
          <p:spPr bwMode="auto">
            <a:xfrm>
              <a:off x="839" y="1207"/>
              <a:ext cx="6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/>
              <a:r>
                <a:rPr lang="ru-RU" altLang="ru-RU" sz="2000" b="0">
                  <a:solidFill>
                    <a:srgbClr val="FFFF00"/>
                  </a:solidFill>
                  <a:latin typeface="Times New Roman" pitchFamily="18" charset="0"/>
                </a:rPr>
                <a:t>1 глава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1258888" y="3068638"/>
            <a:ext cx="1225550" cy="685800"/>
            <a:chOff x="793" y="1933"/>
            <a:chExt cx="772" cy="432"/>
          </a:xfrm>
        </p:grpSpPr>
        <p:sp>
          <p:nvSpPr>
            <p:cNvPr id="11281" name="Oval 54"/>
            <p:cNvSpPr>
              <a:spLocks noChangeArrowheads="1"/>
            </p:cNvSpPr>
            <p:nvPr/>
          </p:nvSpPr>
          <p:spPr bwMode="auto">
            <a:xfrm>
              <a:off x="793" y="1933"/>
              <a:ext cx="766" cy="432"/>
            </a:xfrm>
            <a:prstGeom prst="ellipse">
              <a:avLst/>
            </a:prstGeom>
            <a:solidFill>
              <a:srgbClr val="CA5CA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algn="ctr" eaLnBrk="1" hangingPunct="1"/>
              <a:endParaRPr lang="ru-RU" altLang="ru-RU" sz="2400" b="0">
                <a:latin typeface="Times New Roman" pitchFamily="18" charset="0"/>
              </a:endParaRPr>
            </a:p>
          </p:txBody>
        </p:sp>
        <p:sp>
          <p:nvSpPr>
            <p:cNvPr id="11282" name="Text Box 57"/>
            <p:cNvSpPr txBox="1">
              <a:spLocks noChangeArrowheads="1"/>
            </p:cNvSpPr>
            <p:nvPr/>
          </p:nvSpPr>
          <p:spPr bwMode="auto">
            <a:xfrm>
              <a:off x="797" y="1963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/>
              <a:r>
                <a:rPr lang="ru-RU" altLang="ru-RU" sz="2400" b="0" dirty="0">
                  <a:latin typeface="Times New Roman" pitchFamily="18" charset="0"/>
                </a:rPr>
                <a:t> </a:t>
              </a:r>
              <a:r>
                <a:rPr lang="ru-RU" altLang="ru-RU" sz="1800" b="0" dirty="0">
                  <a:solidFill>
                    <a:srgbClr val="FFFF00"/>
                  </a:solidFill>
                  <a:latin typeface="Times New Roman" pitchFamily="18" charset="0"/>
                </a:rPr>
                <a:t>2-6 главы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627313" y="3213100"/>
            <a:ext cx="6048375" cy="366713"/>
            <a:chOff x="2627313" y="3213100"/>
            <a:chExt cx="6048375" cy="366713"/>
          </a:xfrm>
        </p:grpSpPr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3348038" y="3213100"/>
              <a:ext cx="5327650" cy="366713"/>
            </a:xfrm>
            <a:prstGeom prst="rect">
              <a:avLst/>
            </a:prstGeom>
            <a:solidFill>
              <a:srgbClr val="CA5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800" b="0" dirty="0">
                  <a:solidFill>
                    <a:srgbClr val="FFFF00"/>
                  </a:solidFill>
                  <a:latin typeface="Arial" charset="0"/>
                </a:rPr>
                <a:t>Изображение жизни российских помещиков.</a:t>
              </a:r>
            </a:p>
          </p:txBody>
        </p:sp>
        <p:sp>
          <p:nvSpPr>
            <p:cNvPr id="10321" name="AutoShape 81"/>
            <p:cNvSpPr>
              <a:spLocks noChangeArrowheads="1"/>
            </p:cNvSpPr>
            <p:nvPr/>
          </p:nvSpPr>
          <p:spPr bwMode="auto">
            <a:xfrm>
              <a:off x="2627313" y="3357563"/>
              <a:ext cx="457200" cy="15240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CA5C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1143000" y="6021388"/>
            <a:ext cx="77501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 u="sng">
                <a:solidFill>
                  <a:srgbClr val="D42035"/>
                </a:solidFill>
                <a:latin typeface="Arial" charset="0"/>
              </a:rPr>
              <a:t>Заключительные строки поэмы</a:t>
            </a:r>
            <a:r>
              <a:rPr lang="ru-RU" altLang="ru-RU" sz="1800">
                <a:solidFill>
                  <a:srgbClr val="D42035"/>
                </a:solidFill>
                <a:latin typeface="Arial" charset="0"/>
              </a:rPr>
              <a:t> посвящены горячо любимой родине: Гоголь-патриот воспевает величие и силу России.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700338" y="1628775"/>
            <a:ext cx="5981700" cy="1190625"/>
            <a:chOff x="2700338" y="1628775"/>
            <a:chExt cx="5981700" cy="1190625"/>
          </a:xfrm>
        </p:grpSpPr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3348038" y="1628775"/>
              <a:ext cx="5334000" cy="1190625"/>
            </a:xfrm>
            <a:prstGeom prst="rect">
              <a:avLst/>
            </a:prstGeom>
            <a:solidFill>
              <a:srgbClr val="9163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800" b="0" dirty="0">
                  <a:solidFill>
                    <a:srgbClr val="FFFF00"/>
                  </a:solidFill>
                  <a:latin typeface="Arial" charset="0"/>
                </a:rPr>
                <a:t>«Вступление» в поэму, набросок всего, что впоследствии будет развито автором ( приезд Чичикова в губернский город </a:t>
              </a:r>
              <a:r>
                <a:rPr lang="en-US" altLang="ru-RU" sz="1800" b="0" dirty="0">
                  <a:solidFill>
                    <a:srgbClr val="FFFF00"/>
                  </a:solidFill>
                  <a:latin typeface="Arial" charset="0"/>
                </a:rPr>
                <a:t> N</a:t>
              </a:r>
              <a:r>
                <a:rPr lang="ru-RU" altLang="ru-RU" sz="1800" b="0" dirty="0">
                  <a:solidFill>
                    <a:srgbClr val="FFFF00"/>
                  </a:solidFill>
                  <a:latin typeface="Arial" charset="0"/>
                </a:rPr>
                <a:t>, встреча с чиновниками, подготовка почвы для авантюры).</a:t>
              </a:r>
            </a:p>
          </p:txBody>
        </p:sp>
        <p:sp>
          <p:nvSpPr>
            <p:cNvPr id="10327" name="AutoShape 87"/>
            <p:cNvSpPr>
              <a:spLocks noChangeArrowheads="1"/>
            </p:cNvSpPr>
            <p:nvPr/>
          </p:nvSpPr>
          <p:spPr bwMode="auto">
            <a:xfrm>
              <a:off x="2700338" y="2060575"/>
              <a:ext cx="503237" cy="144463"/>
            </a:xfrm>
            <a:prstGeom prst="rightArrow">
              <a:avLst>
                <a:gd name="adj1" fmla="val 50000"/>
                <a:gd name="adj2" fmla="val 87088"/>
              </a:avLst>
            </a:prstGeom>
            <a:solidFill>
              <a:srgbClr val="91637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Lucida Console" pitchFamily="49" charset="0"/>
                </a:defRPr>
              </a:lvl9pPr>
            </a:lstStyle>
            <a:p>
              <a:pPr algn="ctr" eaLnBrk="1" hangingPunct="1"/>
              <a:endParaRPr lang="ru-RU" altLang="ru-RU" sz="1600" b="0">
                <a:solidFill>
                  <a:srgbClr val="D42035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2" grpId="0"/>
    </p:bld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911</TotalTime>
  <Words>1062</Words>
  <Application>Microsoft Office PowerPoint</Application>
  <PresentationFormat>Экран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Lucida Console</vt:lpstr>
      <vt:lpstr>Arial</vt:lpstr>
      <vt:lpstr>Times New Roman</vt:lpstr>
      <vt:lpstr>Calibri</vt:lpstr>
      <vt:lpstr>Century</vt:lpstr>
      <vt:lpstr>Monotype Corsiva</vt:lpstr>
      <vt:lpstr>Georgia</vt:lpstr>
      <vt:lpstr>PromtImperial</vt:lpstr>
      <vt:lpstr>Тетрадь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Aviator</cp:lastModifiedBy>
  <cp:revision>48</cp:revision>
  <dcterms:created xsi:type="dcterms:W3CDTF">2004-02-27T02:54:31Z</dcterms:created>
  <dcterms:modified xsi:type="dcterms:W3CDTF">2014-01-23T08:18:10Z</dcterms:modified>
</cp:coreProperties>
</file>