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B2EC7-F836-4424-849D-88ABB1A68352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07CF5-A86B-44CD-991C-21682B3178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D1BC-C48C-4A34-9312-B01493B3D664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B4B3C-57BF-40CA-9E75-9209C67C23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Непредельные углеводороды.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Алкины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581128"/>
            <a:ext cx="3168352" cy="105767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Составитель презентации</a:t>
            </a:r>
          </a:p>
          <a:p>
            <a:r>
              <a:rPr lang="ru-RU" dirty="0" smtClean="0"/>
              <a:t>Учитель химии и биологии</a:t>
            </a:r>
          </a:p>
          <a:p>
            <a:r>
              <a:rPr lang="ru-RU" dirty="0" smtClean="0"/>
              <a:t>высшей категории</a:t>
            </a:r>
          </a:p>
          <a:p>
            <a:r>
              <a:rPr lang="ru-RU" dirty="0" smtClean="0"/>
              <a:t>Л. Н. </a:t>
            </a:r>
            <a:r>
              <a:rPr lang="ru-RU" dirty="0" err="1" smtClean="0"/>
              <a:t>Черёмина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Алкины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 </a:t>
            </a:r>
            <a:r>
              <a:rPr lang="ru-RU" dirty="0" smtClean="0"/>
              <a:t>Органические вещества, относящиеся к классу углеводородов, с общей формулой </a:t>
            </a:r>
            <a:r>
              <a:rPr lang="en-US" dirty="0" smtClean="0"/>
              <a:t>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2n</a:t>
            </a:r>
            <a:r>
              <a:rPr lang="ru-RU" baseline="-250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baseline="-250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и одной тройной связью. (</a:t>
            </a:r>
            <a:r>
              <a:rPr lang="ru-RU" dirty="0" err="1" smtClean="0"/>
              <a:t>п</a:t>
            </a:r>
            <a:r>
              <a:rPr lang="ru-RU" dirty="0" smtClean="0"/>
              <a:t> = 2 и больше)</a:t>
            </a:r>
            <a:endParaRPr lang="ru-RU" baseline="-25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4008" y="404666"/>
          <a:ext cx="4104456" cy="5759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</a:tblGrid>
              <a:tr h="7200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</a:t>
                      </a:r>
                      <a:r>
                        <a:rPr lang="ru-RU" baseline="0" dirty="0" smtClean="0"/>
                        <a:t> атомов углерода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Этин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Пропин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Бутин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Пентин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Гексин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Гептин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Октин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Нонин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559989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Декин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43608" y="1772816"/>
            <a:ext cx="720080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467544" y="2492896"/>
            <a:ext cx="2160240" cy="432048"/>
            <a:chOff x="467544" y="2564904"/>
            <a:chExt cx="2160240" cy="432048"/>
          </a:xfrm>
          <a:solidFill>
            <a:schemeClr val="bg1"/>
          </a:solidFill>
        </p:grpSpPr>
        <p:sp>
          <p:nvSpPr>
            <p:cNvPr id="5" name="Овал 4"/>
            <p:cNvSpPr/>
            <p:nvPr/>
          </p:nvSpPr>
          <p:spPr>
            <a:xfrm>
              <a:off x="46754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154766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67544" y="3068960"/>
            <a:ext cx="2160240" cy="432048"/>
            <a:chOff x="467544" y="2564904"/>
            <a:chExt cx="2160240" cy="432048"/>
          </a:xfrm>
          <a:solidFill>
            <a:schemeClr val="bg1"/>
          </a:solidFill>
        </p:grpSpPr>
        <p:sp>
          <p:nvSpPr>
            <p:cNvPr id="9" name="Овал 8"/>
            <p:cNvSpPr/>
            <p:nvPr/>
          </p:nvSpPr>
          <p:spPr>
            <a:xfrm>
              <a:off x="46754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54766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67544" y="3717032"/>
            <a:ext cx="2160240" cy="432048"/>
            <a:chOff x="467544" y="2564904"/>
            <a:chExt cx="2160240" cy="432048"/>
          </a:xfrm>
          <a:solidFill>
            <a:schemeClr val="bg1"/>
          </a:solidFill>
        </p:grpSpPr>
        <p:sp>
          <p:nvSpPr>
            <p:cNvPr id="12" name="Овал 11"/>
            <p:cNvSpPr/>
            <p:nvPr/>
          </p:nvSpPr>
          <p:spPr>
            <a:xfrm>
              <a:off x="46754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54766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Правая фигурная скобка 13"/>
          <p:cNvSpPr/>
          <p:nvPr/>
        </p:nvSpPr>
        <p:spPr>
          <a:xfrm>
            <a:off x="2627784" y="1628800"/>
            <a:ext cx="936104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707904" y="22768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</a:t>
            </a:r>
            <a:r>
              <a:rPr lang="ru-RU" dirty="0" smtClean="0"/>
              <a:t> гибридизация</a:t>
            </a:r>
            <a:r>
              <a:rPr lang="ru-RU" baseline="30000" dirty="0" smtClean="0"/>
              <a:t>   </a:t>
            </a:r>
            <a:r>
              <a:rPr lang="en-US" baseline="30000" dirty="0" smtClean="0"/>
              <a:t> </a:t>
            </a:r>
            <a:endParaRPr lang="ru-RU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3779912" y="2780928"/>
            <a:ext cx="1440160" cy="432048"/>
            <a:chOff x="4139952" y="3789040"/>
            <a:chExt cx="1440160" cy="432048"/>
          </a:xfrm>
          <a:solidFill>
            <a:schemeClr val="bg1"/>
          </a:solidFill>
        </p:grpSpPr>
        <p:sp>
          <p:nvSpPr>
            <p:cNvPr id="16" name="Овал 15"/>
            <p:cNvSpPr/>
            <p:nvPr/>
          </p:nvSpPr>
          <p:spPr>
            <a:xfrm>
              <a:off x="4139952" y="3933056"/>
              <a:ext cx="360040" cy="2160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499992" y="3789040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419872" y="2852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7164288" y="83671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180</a:t>
            </a:r>
            <a:r>
              <a:rPr lang="ru-RU" sz="2800" baseline="30000" dirty="0" smtClean="0"/>
              <a:t>0</a:t>
            </a:r>
            <a:endParaRPr lang="ru-RU" sz="2800" dirty="0"/>
          </a:p>
        </p:txBody>
      </p:sp>
      <p:cxnSp>
        <p:nvCxnSpPr>
          <p:cNvPr id="49" name="Прямая со стрелкой 48"/>
          <p:cNvCxnSpPr/>
          <p:nvPr/>
        </p:nvCxnSpPr>
        <p:spPr>
          <a:xfrm flipH="1">
            <a:off x="7956376" y="1340768"/>
            <a:ext cx="576064" cy="108012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3923928" y="692696"/>
            <a:ext cx="504056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5148064" y="692696"/>
            <a:ext cx="1512168" cy="504056"/>
            <a:chOff x="5148064" y="692696"/>
            <a:chExt cx="1512168" cy="504056"/>
          </a:xfrm>
          <a:solidFill>
            <a:schemeClr val="bg1"/>
          </a:solidFill>
        </p:grpSpPr>
        <p:sp>
          <p:nvSpPr>
            <p:cNvPr id="51" name="Прямоугольник 50"/>
            <p:cNvSpPr/>
            <p:nvPr/>
          </p:nvSpPr>
          <p:spPr>
            <a:xfrm>
              <a:off x="5148064" y="692696"/>
              <a:ext cx="504056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5652120" y="692696"/>
              <a:ext cx="504056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6156176" y="692696"/>
              <a:ext cx="504056" cy="50405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56" name="Прямая со стрелкой 55"/>
          <p:cNvCxnSpPr/>
          <p:nvPr/>
        </p:nvCxnSpPr>
        <p:spPr>
          <a:xfrm>
            <a:off x="4067944" y="76470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4283968" y="692696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364088" y="76470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5940152" y="764704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779912" y="134076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2S                         2p</a:t>
            </a:r>
            <a:endParaRPr lang="ru-RU" sz="2400" dirty="0"/>
          </a:p>
        </p:txBody>
      </p:sp>
      <p:sp>
        <p:nvSpPr>
          <p:cNvPr id="65" name="Выгнутая вверх стрелка 64"/>
          <p:cNvSpPr/>
          <p:nvPr/>
        </p:nvSpPr>
        <p:spPr>
          <a:xfrm>
            <a:off x="4283968" y="188640"/>
            <a:ext cx="2232248" cy="432048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23528" y="5229200"/>
            <a:ext cx="45413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Молекула </a:t>
            </a:r>
            <a:r>
              <a:rPr lang="ru-RU" sz="2400" dirty="0" err="1" smtClean="0"/>
              <a:t>этина</a:t>
            </a:r>
            <a:r>
              <a:rPr lang="ru-RU" sz="2400" dirty="0" smtClean="0"/>
              <a:t> С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Н</a:t>
            </a:r>
            <a:r>
              <a:rPr lang="ru-RU" sz="2400" baseline="-25000" dirty="0" smtClean="0"/>
              <a:t>2</a:t>
            </a:r>
          </a:p>
          <a:p>
            <a:r>
              <a:rPr lang="ru-RU" sz="2400" baseline="-25000" dirty="0" smtClean="0"/>
              <a:t>Связи одинарные по природе сигма,  тройная связь – одна по природе сигма и две - пи связи.</a:t>
            </a:r>
            <a:endParaRPr lang="ru-RU" sz="2400" dirty="0" smtClean="0"/>
          </a:p>
          <a:p>
            <a:endParaRPr lang="ru-RU" sz="2400" dirty="0"/>
          </a:p>
        </p:txBody>
      </p:sp>
      <p:grpSp>
        <p:nvGrpSpPr>
          <p:cNvPr id="74" name="Группа 73"/>
          <p:cNvGrpSpPr/>
          <p:nvPr/>
        </p:nvGrpSpPr>
        <p:grpSpPr>
          <a:xfrm>
            <a:off x="6743987" y="2780928"/>
            <a:ext cx="2148493" cy="475207"/>
            <a:chOff x="6743987" y="2780928"/>
            <a:chExt cx="2148493" cy="475207"/>
          </a:xfrm>
        </p:grpSpPr>
        <p:grpSp>
          <p:nvGrpSpPr>
            <p:cNvPr id="68" name="Группа 67"/>
            <p:cNvGrpSpPr/>
            <p:nvPr/>
          </p:nvGrpSpPr>
          <p:grpSpPr>
            <a:xfrm rot="10800000">
              <a:off x="6743987" y="2824087"/>
              <a:ext cx="1440160" cy="432048"/>
              <a:chOff x="4139952" y="3789040"/>
              <a:chExt cx="1440160" cy="432048"/>
            </a:xfrm>
            <a:solidFill>
              <a:schemeClr val="bg1"/>
            </a:solidFill>
          </p:grpSpPr>
          <p:sp>
            <p:nvSpPr>
              <p:cNvPr id="69" name="Овал 68"/>
              <p:cNvSpPr/>
              <p:nvPr/>
            </p:nvSpPr>
            <p:spPr>
              <a:xfrm>
                <a:off x="4139952" y="3933056"/>
                <a:ext cx="360040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Овал 69"/>
              <p:cNvSpPr/>
              <p:nvPr/>
            </p:nvSpPr>
            <p:spPr>
              <a:xfrm>
                <a:off x="4499992" y="3789040"/>
                <a:ext cx="1080120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1" name="Группа 70"/>
            <p:cNvGrpSpPr/>
            <p:nvPr/>
          </p:nvGrpSpPr>
          <p:grpSpPr>
            <a:xfrm>
              <a:off x="7452320" y="2780928"/>
              <a:ext cx="1440160" cy="432048"/>
              <a:chOff x="4139952" y="3789040"/>
              <a:chExt cx="1440160" cy="432048"/>
            </a:xfrm>
            <a:solidFill>
              <a:schemeClr val="bg1"/>
            </a:solidFill>
          </p:grpSpPr>
          <p:sp>
            <p:nvSpPr>
              <p:cNvPr id="72" name="Овал 71"/>
              <p:cNvSpPr/>
              <p:nvPr/>
            </p:nvSpPr>
            <p:spPr>
              <a:xfrm>
                <a:off x="4139952" y="3933056"/>
                <a:ext cx="360040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Овал 72"/>
              <p:cNvSpPr/>
              <p:nvPr/>
            </p:nvSpPr>
            <p:spPr>
              <a:xfrm>
                <a:off x="4499992" y="3789040"/>
                <a:ext cx="1080120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75" name="Группа 74"/>
          <p:cNvGrpSpPr/>
          <p:nvPr/>
        </p:nvGrpSpPr>
        <p:grpSpPr>
          <a:xfrm>
            <a:off x="6300192" y="5157192"/>
            <a:ext cx="2148493" cy="475207"/>
            <a:chOff x="6743987" y="2780928"/>
            <a:chExt cx="2148493" cy="475207"/>
          </a:xfrm>
        </p:grpSpPr>
        <p:grpSp>
          <p:nvGrpSpPr>
            <p:cNvPr id="76" name="Группа 67"/>
            <p:cNvGrpSpPr/>
            <p:nvPr/>
          </p:nvGrpSpPr>
          <p:grpSpPr>
            <a:xfrm rot="10800000">
              <a:off x="6743987" y="2824087"/>
              <a:ext cx="1440160" cy="432048"/>
              <a:chOff x="4139952" y="3789040"/>
              <a:chExt cx="1440160" cy="432048"/>
            </a:xfrm>
            <a:solidFill>
              <a:schemeClr val="bg1"/>
            </a:solidFill>
          </p:grpSpPr>
          <p:sp>
            <p:nvSpPr>
              <p:cNvPr id="80" name="Овал 79"/>
              <p:cNvSpPr/>
              <p:nvPr/>
            </p:nvSpPr>
            <p:spPr>
              <a:xfrm>
                <a:off x="4139952" y="3933056"/>
                <a:ext cx="360040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1" name="Овал 80"/>
              <p:cNvSpPr/>
              <p:nvPr/>
            </p:nvSpPr>
            <p:spPr>
              <a:xfrm>
                <a:off x="4499992" y="3789040"/>
                <a:ext cx="1080120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7" name="Группа 70"/>
            <p:cNvGrpSpPr/>
            <p:nvPr/>
          </p:nvGrpSpPr>
          <p:grpSpPr>
            <a:xfrm>
              <a:off x="7452320" y="2780928"/>
              <a:ext cx="1440160" cy="432048"/>
              <a:chOff x="4139952" y="3789040"/>
              <a:chExt cx="1440160" cy="432048"/>
            </a:xfrm>
            <a:solidFill>
              <a:schemeClr val="bg1"/>
            </a:solidFill>
          </p:grpSpPr>
          <p:sp>
            <p:nvSpPr>
              <p:cNvPr id="78" name="Овал 77"/>
              <p:cNvSpPr/>
              <p:nvPr/>
            </p:nvSpPr>
            <p:spPr>
              <a:xfrm>
                <a:off x="4139952" y="3933056"/>
                <a:ext cx="360040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9" name="Овал 78"/>
              <p:cNvSpPr/>
              <p:nvPr/>
            </p:nvSpPr>
            <p:spPr>
              <a:xfrm>
                <a:off x="4499992" y="3789040"/>
                <a:ext cx="1080120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82" name="Группа 81"/>
          <p:cNvGrpSpPr/>
          <p:nvPr/>
        </p:nvGrpSpPr>
        <p:grpSpPr>
          <a:xfrm>
            <a:off x="4427984" y="5157192"/>
            <a:ext cx="2148493" cy="475207"/>
            <a:chOff x="6743987" y="2780928"/>
            <a:chExt cx="2148493" cy="475207"/>
          </a:xfrm>
        </p:grpSpPr>
        <p:grpSp>
          <p:nvGrpSpPr>
            <p:cNvPr id="101" name="Группа 67"/>
            <p:cNvGrpSpPr/>
            <p:nvPr/>
          </p:nvGrpSpPr>
          <p:grpSpPr>
            <a:xfrm rot="10800000">
              <a:off x="6743987" y="2824087"/>
              <a:ext cx="1440160" cy="432048"/>
              <a:chOff x="4139952" y="3789040"/>
              <a:chExt cx="1440160" cy="432048"/>
            </a:xfrm>
            <a:solidFill>
              <a:schemeClr val="bg1"/>
            </a:solidFill>
          </p:grpSpPr>
          <p:sp>
            <p:nvSpPr>
              <p:cNvPr id="106" name="Овал 105"/>
              <p:cNvSpPr/>
              <p:nvPr/>
            </p:nvSpPr>
            <p:spPr>
              <a:xfrm>
                <a:off x="4139952" y="3933056"/>
                <a:ext cx="360040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Овал 106"/>
              <p:cNvSpPr/>
              <p:nvPr/>
            </p:nvSpPr>
            <p:spPr>
              <a:xfrm>
                <a:off x="4499992" y="3789040"/>
                <a:ext cx="1080120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2" name="Группа 70"/>
            <p:cNvGrpSpPr/>
            <p:nvPr/>
          </p:nvGrpSpPr>
          <p:grpSpPr>
            <a:xfrm>
              <a:off x="7452320" y="2780928"/>
              <a:ext cx="1440160" cy="432048"/>
              <a:chOff x="4139952" y="3789040"/>
              <a:chExt cx="1440160" cy="432048"/>
            </a:xfrm>
            <a:solidFill>
              <a:schemeClr val="bg1"/>
            </a:solidFill>
          </p:grpSpPr>
          <p:sp>
            <p:nvSpPr>
              <p:cNvPr id="104" name="Овал 103"/>
              <p:cNvSpPr/>
              <p:nvPr/>
            </p:nvSpPr>
            <p:spPr>
              <a:xfrm>
                <a:off x="4139952" y="3933056"/>
                <a:ext cx="360040" cy="216024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Овал 104"/>
              <p:cNvSpPr/>
              <p:nvPr/>
            </p:nvSpPr>
            <p:spPr>
              <a:xfrm>
                <a:off x="4499992" y="3789040"/>
                <a:ext cx="1080120" cy="432048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8" name="Овал 107"/>
          <p:cNvSpPr/>
          <p:nvPr/>
        </p:nvSpPr>
        <p:spPr>
          <a:xfrm>
            <a:off x="8172400" y="508518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Овал 108"/>
          <p:cNvSpPr/>
          <p:nvPr/>
        </p:nvSpPr>
        <p:spPr>
          <a:xfrm>
            <a:off x="4139952" y="508518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2" name="Группа 121"/>
          <p:cNvGrpSpPr/>
          <p:nvPr/>
        </p:nvGrpSpPr>
        <p:grpSpPr>
          <a:xfrm rot="5400000">
            <a:off x="5148064" y="5229200"/>
            <a:ext cx="2160240" cy="432048"/>
            <a:chOff x="467544" y="2564904"/>
            <a:chExt cx="2160240" cy="432048"/>
          </a:xfrm>
          <a:solidFill>
            <a:schemeClr val="bg1"/>
          </a:solidFill>
        </p:grpSpPr>
        <p:sp>
          <p:nvSpPr>
            <p:cNvPr id="123" name="Овал 122"/>
            <p:cNvSpPr/>
            <p:nvPr/>
          </p:nvSpPr>
          <p:spPr>
            <a:xfrm>
              <a:off x="46754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154766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 rot="5400000">
            <a:off x="5580112" y="5229200"/>
            <a:ext cx="2160240" cy="432048"/>
            <a:chOff x="467544" y="2564904"/>
            <a:chExt cx="2160240" cy="432048"/>
          </a:xfrm>
          <a:solidFill>
            <a:schemeClr val="bg1"/>
          </a:solidFill>
        </p:grpSpPr>
        <p:sp>
          <p:nvSpPr>
            <p:cNvPr id="129" name="Овал 128"/>
            <p:cNvSpPr/>
            <p:nvPr/>
          </p:nvSpPr>
          <p:spPr>
            <a:xfrm>
              <a:off x="46754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1547664" y="2564904"/>
              <a:ext cx="1080120" cy="43204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1" name="Прямоугольник 130"/>
          <p:cNvSpPr/>
          <p:nvPr/>
        </p:nvSpPr>
        <p:spPr>
          <a:xfrm>
            <a:off x="6156176" y="378904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2" name="Выгнутая вверх стрелка 61"/>
          <p:cNvSpPr/>
          <p:nvPr/>
        </p:nvSpPr>
        <p:spPr>
          <a:xfrm rot="2132708">
            <a:off x="6588224" y="4005064"/>
            <a:ext cx="1872208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Физические свойства </a:t>
            </a:r>
            <a:r>
              <a:rPr lang="ru-RU" dirty="0" err="1" smtClean="0"/>
              <a:t>этина</a:t>
            </a:r>
            <a:r>
              <a:rPr lang="ru-RU" dirty="0" smtClean="0"/>
              <a:t> (ацетилена).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Агрегатное состояние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газ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Цвет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бесцветный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Запах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Почти отсутствует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Растворимость в воде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малорастворимый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Относительно воздуха</a:t>
                      </a:r>
                      <a:r>
                        <a:rPr lang="en-US" sz="3200" dirty="0" smtClean="0"/>
                        <a:t> </a:t>
                      </a:r>
                      <a:r>
                        <a:rPr lang="ru-RU" sz="3200" dirty="0" smtClean="0"/>
                        <a:t>(</a:t>
                      </a:r>
                      <a:r>
                        <a:rPr lang="en-US" sz="3200" dirty="0" err="1" smtClean="0"/>
                        <a:t>Ar</a:t>
                      </a:r>
                      <a:r>
                        <a:rPr lang="en-US" sz="3200" dirty="0" smtClean="0"/>
                        <a:t>(</a:t>
                      </a:r>
                      <a:r>
                        <a:rPr lang="ru-RU" sz="3200" dirty="0" err="1" smtClean="0"/>
                        <a:t>возд</a:t>
                      </a:r>
                      <a:r>
                        <a:rPr lang="ru-RU" sz="3200" dirty="0" smtClean="0"/>
                        <a:t>.</a:t>
                      </a:r>
                      <a:r>
                        <a:rPr lang="en-US" sz="3200" baseline="0" dirty="0" smtClean="0"/>
                        <a:t>)=</a:t>
                      </a:r>
                      <a:r>
                        <a:rPr lang="ru-RU" sz="3200" baseline="0" dirty="0" smtClean="0"/>
                        <a:t>29</a:t>
                      </a:r>
                      <a:r>
                        <a:rPr lang="ru-RU" sz="3200" dirty="0" smtClean="0"/>
                        <a:t>)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легче 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Получение.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лаборатории:</a:t>
            </a:r>
          </a:p>
          <a:p>
            <a:pPr marL="514350" indent="-514350">
              <a:buNone/>
            </a:pPr>
            <a:r>
              <a:rPr lang="ru-RU" dirty="0" smtClean="0"/>
              <a:t>С</a:t>
            </a:r>
            <a:r>
              <a:rPr lang="en-US" dirty="0" smtClean="0"/>
              <a:t>a</a:t>
            </a:r>
            <a:r>
              <a:rPr lang="ru-RU" dirty="0" smtClean="0"/>
              <a:t>С</a:t>
            </a:r>
            <a:r>
              <a:rPr lang="ru-RU" baseline="-25000" dirty="0" smtClean="0"/>
              <a:t>2</a:t>
            </a:r>
            <a:r>
              <a:rPr lang="en-US" dirty="0" smtClean="0"/>
              <a:t> + </a:t>
            </a:r>
            <a:r>
              <a:rPr lang="ru-RU" dirty="0" smtClean="0"/>
              <a:t>2Н</a:t>
            </a:r>
            <a:r>
              <a:rPr lang="en-US" dirty="0" smtClean="0"/>
              <a:t>OH         C</a:t>
            </a:r>
            <a:r>
              <a:rPr lang="ru-RU" baseline="-25000" dirty="0" smtClean="0"/>
              <a:t>2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en-US" dirty="0" smtClean="0"/>
              <a:t>   + </a:t>
            </a:r>
            <a:r>
              <a:rPr lang="ru-RU" dirty="0" smtClean="0"/>
              <a:t>С</a:t>
            </a:r>
            <a:r>
              <a:rPr lang="en-US" dirty="0" smtClean="0"/>
              <a:t>a</a:t>
            </a:r>
            <a:r>
              <a:rPr lang="ru-RU" dirty="0" smtClean="0"/>
              <a:t>(ОН)</a:t>
            </a:r>
            <a:r>
              <a:rPr lang="ru-RU" baseline="-25000" dirty="0" smtClean="0"/>
              <a:t>2</a:t>
            </a:r>
            <a:endParaRPr lang="ru-RU" dirty="0" smtClean="0"/>
          </a:p>
          <a:p>
            <a:pPr marL="514350" indent="-514350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промышленности:</a:t>
            </a:r>
            <a:endParaRPr lang="ru-RU" dirty="0"/>
          </a:p>
          <a:p>
            <a:pPr marL="514350" indent="-514350">
              <a:buNone/>
            </a:pPr>
            <a:r>
              <a:rPr lang="ru-RU" dirty="0" smtClean="0"/>
              <a:t>1) 2СН</a:t>
            </a:r>
            <a:r>
              <a:rPr lang="ru-RU" baseline="-25000" dirty="0" smtClean="0"/>
              <a:t>4              </a:t>
            </a:r>
            <a:r>
              <a:rPr lang="en-US" dirty="0" smtClean="0"/>
              <a:t>C</a:t>
            </a:r>
            <a:r>
              <a:rPr lang="ru-RU" baseline="-25000" dirty="0" smtClean="0"/>
              <a:t>2</a:t>
            </a:r>
            <a:r>
              <a:rPr lang="ru-RU" dirty="0" smtClean="0"/>
              <a:t>Н</a:t>
            </a:r>
            <a:r>
              <a:rPr lang="ru-RU" baseline="-25000" dirty="0" smtClean="0"/>
              <a:t>2</a:t>
            </a:r>
            <a:r>
              <a:rPr lang="en-US" dirty="0" smtClean="0"/>
              <a:t>   + </a:t>
            </a:r>
            <a:r>
              <a:rPr lang="ru-RU" dirty="0" smtClean="0"/>
              <a:t> Н</a:t>
            </a:r>
            <a:r>
              <a:rPr lang="ru-RU" baseline="-25000" dirty="0" smtClean="0"/>
              <a:t>2</a:t>
            </a:r>
          </a:p>
          <a:p>
            <a:pPr marL="514350" indent="-514350">
              <a:buNone/>
            </a:pPr>
            <a:r>
              <a:rPr lang="ru-RU" sz="4400" baseline="-25000" dirty="0" smtClean="0"/>
              <a:t>2) при пиролизе нефти.</a:t>
            </a:r>
            <a:endParaRPr lang="ru-RU" sz="4400" dirty="0" smtClean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843808" y="2492896"/>
            <a:ext cx="4320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979712" y="3717032"/>
            <a:ext cx="4320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Химические свойства.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139136" cy="485740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Горит с образованием углекислого газа и воды.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Взаимодействует  с бромом. (в две стадии).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Взаимодействует  с водородом. (в две стадии).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Взаимодействует  с </a:t>
            </a:r>
            <a:r>
              <a:rPr lang="ru-RU" dirty="0" err="1" smtClean="0"/>
              <a:t>хлороводородом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Взаимодействует  с водой, образуя ацетальдегид. (реакция </a:t>
            </a:r>
            <a:r>
              <a:rPr lang="ru-RU" dirty="0" err="1" smtClean="0"/>
              <a:t>Кучерова</a:t>
            </a:r>
            <a:r>
              <a:rPr lang="ru-RU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524328" y="2420888"/>
            <a:ext cx="360040" cy="2448272"/>
          </a:xfrm>
          <a:prstGeom prst="righ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028384" y="1484784"/>
            <a:ext cx="553998" cy="352839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2400" dirty="0" smtClean="0"/>
              <a:t>Реакции соединения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резки и сварки металлов.</a:t>
            </a:r>
          </a:p>
          <a:p>
            <a:r>
              <a:rPr lang="ru-RU" dirty="0" smtClean="0"/>
              <a:t>Для получения искусственных волокон, каучука, красителей, лаков, духов, одеколонов.</a:t>
            </a:r>
          </a:p>
          <a:p>
            <a:r>
              <a:rPr lang="ru-RU" dirty="0" smtClean="0"/>
              <a:t>Для получения лекарств.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Найти формулу вещества, если массовые доли элементов: углерода – 92,3 %, водорода – 7,7 %, а плотность по водороду равна 13.</a:t>
            </a:r>
          </a:p>
          <a:p>
            <a:pPr>
              <a:buNone/>
            </a:pPr>
            <a:r>
              <a:rPr lang="ru-RU" dirty="0" smtClean="0"/>
              <a:t>Подсказки:</a:t>
            </a:r>
          </a:p>
          <a:p>
            <a:pPr marL="514350" indent="-514350">
              <a:buAutoNum type="arabicPeriod"/>
            </a:pPr>
            <a:r>
              <a:rPr lang="ru-RU" dirty="0" smtClean="0"/>
              <a:t>Число атомов находят делением массовой доли элемента на относительную атомную массу.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Молекулярная масса искомого вещества находиться умножением  плотности по газу на его молекулярную массу.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Выберите для себя домашнее задание.</a:t>
            </a:r>
          </a:p>
          <a:p>
            <a:r>
              <a:rPr lang="ru-RU" dirty="0" smtClean="0"/>
              <a:t>Стр. 158 п. 52, </a:t>
            </a:r>
          </a:p>
          <a:p>
            <a:r>
              <a:rPr lang="ru-RU" dirty="0" smtClean="0"/>
              <a:t>Стр. 158 п. 52, составить задачу на нахождение объёма воздуха при горении </a:t>
            </a:r>
            <a:r>
              <a:rPr lang="ru-RU" dirty="0" err="1" smtClean="0"/>
              <a:t>пентина</a:t>
            </a:r>
            <a:r>
              <a:rPr lang="ru-RU" dirty="0" smtClean="0"/>
              <a:t> и решить её.</a:t>
            </a:r>
          </a:p>
          <a:p>
            <a:r>
              <a:rPr lang="ru-RU" dirty="0" smtClean="0"/>
              <a:t>Стр. 158 п. 52, составить задачу на нахождение объёма ацетилена, если для его получения взяли определённую массу карбида кальция с массовой долей </a:t>
            </a:r>
            <a:r>
              <a:rPr lang="ru-RU" smtClean="0"/>
              <a:t>примесей </a:t>
            </a:r>
            <a:r>
              <a:rPr lang="ru-RU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350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Непредельные углеводороды. Алкины.</vt:lpstr>
      <vt:lpstr>Алкины</vt:lpstr>
      <vt:lpstr>Слайд 3</vt:lpstr>
      <vt:lpstr>Физические свойства этина (ацетилена).</vt:lpstr>
      <vt:lpstr>Получение.</vt:lpstr>
      <vt:lpstr>Химические свойства.</vt:lpstr>
      <vt:lpstr>Применение.</vt:lpstr>
      <vt:lpstr>Решите задачу.</vt:lpstr>
      <vt:lpstr>Домашнее задание.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Предельные углеводороды. Алканы.</dc:title>
  <dc:creator>123</dc:creator>
  <cp:lastModifiedBy>123</cp:lastModifiedBy>
  <cp:revision>15</cp:revision>
  <dcterms:created xsi:type="dcterms:W3CDTF">2013-04-03T14:38:04Z</dcterms:created>
  <dcterms:modified xsi:type="dcterms:W3CDTF">2014-12-25T18:18:47Z</dcterms:modified>
</cp:coreProperties>
</file>