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67" r:id="rId3"/>
    <p:sldId id="268" r:id="rId4"/>
    <p:sldId id="258" r:id="rId5"/>
    <p:sldId id="260" r:id="rId6"/>
    <p:sldId id="261" r:id="rId7"/>
    <p:sldId id="263" r:id="rId8"/>
    <p:sldId id="266" r:id="rId9"/>
    <p:sldId id="265" r:id="rId10"/>
    <p:sldId id="264" r:id="rId11"/>
    <p:sldId id="262" r:id="rId12"/>
    <p:sldId id="270" r:id="rId1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2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08456-8A6E-4B65-836A-10D7C37FA852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5244D-A777-4C7B-8D9E-A6EB90834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3AA0B-3A59-4A4E-8B31-1E6916321C4E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BDAE9-A6A9-4545-876B-C8E31083A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642918"/>
            <a:ext cx="40719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ТЕМА УРОКА: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857364"/>
            <a:ext cx="7786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Основания </a:t>
            </a:r>
            <a:r>
              <a:rPr lang="ru-RU" sz="4400" dirty="0" smtClean="0"/>
              <a:t>и их свойства</a:t>
            </a:r>
            <a:endParaRPr lang="ru-RU" sz="44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928662" y="798219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1</a:t>
            </a:r>
            <a:r>
              <a:rPr lang="ru-RU" sz="3200" b="1" dirty="0" smtClean="0"/>
              <a:t>.Вещества какого класса мы рассмотрели?</a:t>
            </a:r>
          </a:p>
          <a:p>
            <a:r>
              <a:rPr lang="ru-RU" sz="3200" b="1" dirty="0" smtClean="0"/>
              <a:t>2. Дать определение данного класса веществ.</a:t>
            </a:r>
          </a:p>
          <a:p>
            <a:r>
              <a:rPr lang="ru-RU" sz="3200" b="1" dirty="0" smtClean="0"/>
              <a:t>3. Какими свойствами обладают вещества данного класса?</a:t>
            </a:r>
            <a:endParaRPr lang="ru-RU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714356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ЗАПОМНИТЕ: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ОСНОВАНИЯ ─ сложные вещества, состоящие из атома металла и одной или нескольких </a:t>
            </a:r>
            <a:r>
              <a:rPr lang="ru-RU" sz="2800" b="1" dirty="0" err="1" smtClean="0"/>
              <a:t>гидроксогрупп</a:t>
            </a:r>
            <a:r>
              <a:rPr lang="ru-RU" sz="2800" b="1" dirty="0" smtClean="0"/>
              <a:t>.</a:t>
            </a:r>
          </a:p>
          <a:p>
            <a:r>
              <a:rPr lang="ru-RU" sz="2800" b="1" dirty="0" err="1" smtClean="0"/>
              <a:t>Гидроксогруппа</a:t>
            </a:r>
            <a:r>
              <a:rPr lang="ru-RU" sz="2800" b="1" dirty="0" smtClean="0"/>
              <a:t> ─ ОН</a:t>
            </a:r>
            <a:r>
              <a:rPr lang="ru-RU" sz="2800" b="1" baseline="30000" dirty="0" smtClean="0"/>
              <a:t>-</a:t>
            </a:r>
          </a:p>
          <a:p>
            <a:r>
              <a:rPr lang="ru-RU" sz="2400" b="1" dirty="0" smtClean="0"/>
              <a:t>Растворимые в воде основания ─ щелочи.</a:t>
            </a:r>
          </a:p>
          <a:p>
            <a:r>
              <a:rPr lang="ru-RU" sz="2400" b="1" dirty="0" smtClean="0"/>
              <a:t>Щелочи ─ это электролиты, при диссоциации которых образуются катион металла и </a:t>
            </a:r>
            <a:r>
              <a:rPr lang="ru-RU" sz="2400" b="1" dirty="0" err="1" smtClean="0"/>
              <a:t>гидроксид-анионы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При контакте со щелочами фенолфталеин окрашивается в малиновый цвет, метилоранж ─ в желтый, а универсальный индикатор и лакмус ─ в синий.</a:t>
            </a:r>
            <a:endParaRPr lang="ru-RU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857232"/>
            <a:ext cx="657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Задание на дом:§39; упражнение 3 стр.162.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2691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ЦЕЛЬ УРОКА: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14290"/>
            <a:ext cx="250033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71472" y="2071678"/>
            <a:ext cx="721523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1.Сформировать понятия об основаниях как классе  электролитов.</a:t>
            </a:r>
          </a:p>
          <a:p>
            <a:r>
              <a:rPr lang="ru-RU" sz="2000" dirty="0" smtClean="0"/>
              <a:t>2. Рассмотреть классификацию оснований по различным признакам.</a:t>
            </a:r>
          </a:p>
          <a:p>
            <a:r>
              <a:rPr lang="ru-RU" sz="2000" dirty="0" smtClean="0"/>
              <a:t>3. Познакомить практически с химическими свойствами оснований в свете теории электролитической диссоциации. </a:t>
            </a:r>
          </a:p>
          <a:p>
            <a:r>
              <a:rPr lang="ru-RU" sz="2000" dirty="0" smtClean="0"/>
              <a:t>4. Развивать умения и навыки работы с химическими реактивами и химическим оборудованием.</a:t>
            </a:r>
          </a:p>
          <a:p>
            <a:r>
              <a:rPr lang="ru-RU" sz="2000" dirty="0" smtClean="0"/>
              <a:t>5. Учить сравнивать, анализировать, делать выводы.</a:t>
            </a:r>
          </a:p>
          <a:p>
            <a:r>
              <a:rPr lang="ru-RU" sz="2000" dirty="0" smtClean="0"/>
              <a:t>6. Совершенствовать умения и навыки в написании формул веществ и уравнений химических реакций.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85794"/>
            <a:ext cx="5357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ЗАДАЧИ УРОКА: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2571744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Учиться проводить химические реакции и записывать уравнения химических реакций в молекулярной, полной и сокращенной ионной формах;</a:t>
            </a:r>
          </a:p>
          <a:p>
            <a:r>
              <a:rPr lang="ru-RU" sz="2400" b="1" dirty="0" smtClean="0"/>
              <a:t>различать свойства растворимых и нерастворимых оснований.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7"/>
            <a:ext cx="321471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57167"/>
            <a:ext cx="821537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Основания</a:t>
            </a:r>
            <a:r>
              <a:rPr lang="ru-RU" sz="2400" b="1" dirty="0" smtClean="0"/>
              <a:t> </a:t>
            </a:r>
            <a:r>
              <a:rPr lang="ru-RU" sz="2400" b="1" dirty="0" smtClean="0"/>
              <a:t>- </a:t>
            </a:r>
            <a:r>
              <a:rPr lang="ru-RU" sz="2400" dirty="0" smtClean="0"/>
              <a:t>это </a:t>
            </a:r>
            <a:r>
              <a:rPr lang="ru-RU" sz="2400" dirty="0" smtClean="0"/>
              <a:t>сложные вещества, в которых  атом металла связан</a:t>
            </a:r>
          </a:p>
          <a:p>
            <a:r>
              <a:rPr lang="ru-RU" sz="2400" dirty="0" smtClean="0"/>
              <a:t> с одной или несколькими </a:t>
            </a:r>
            <a:r>
              <a:rPr lang="ru-RU" sz="2400" dirty="0" err="1" smtClean="0"/>
              <a:t>гидроксогруппами</a:t>
            </a:r>
            <a:r>
              <a:rPr lang="ru-RU" sz="2400" dirty="0" smtClean="0"/>
              <a:t> </a:t>
            </a:r>
            <a:r>
              <a:rPr lang="ru-RU" sz="2400" b="1" dirty="0" smtClean="0"/>
              <a:t>(ОН).</a:t>
            </a:r>
          </a:p>
          <a:p>
            <a:endParaRPr lang="ru-RU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0034" y="1500174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Названия оснований состоят из двух слов:</a:t>
            </a:r>
          </a:p>
          <a:p>
            <a:pPr algn="ctr"/>
            <a:r>
              <a:rPr lang="ru-RU" sz="2400" b="1" dirty="0" smtClean="0"/>
              <a:t>   </a:t>
            </a:r>
            <a:r>
              <a:rPr lang="ru-RU" sz="2400" b="1" dirty="0" err="1" smtClean="0">
                <a:solidFill>
                  <a:srgbClr val="7030A0"/>
                </a:solidFill>
              </a:rPr>
              <a:t>гидроксид</a:t>
            </a:r>
            <a:r>
              <a:rPr lang="ru-RU" sz="2400" b="1" dirty="0" smtClean="0"/>
              <a:t> </a:t>
            </a:r>
            <a:r>
              <a:rPr lang="ru-RU" sz="2400" b="1" dirty="0" smtClean="0"/>
              <a:t>+ </a:t>
            </a:r>
            <a:r>
              <a:rPr lang="ru-RU" sz="2400" b="1" dirty="0" smtClean="0">
                <a:solidFill>
                  <a:srgbClr val="7030A0"/>
                </a:solidFill>
              </a:rPr>
              <a:t>название металла </a:t>
            </a:r>
            <a:r>
              <a:rPr lang="ru-RU" sz="2400" b="1" dirty="0" smtClean="0"/>
              <a:t>в родительном падеже.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3143248"/>
            <a:ext cx="80010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Если металл образует соединения с разными степенями окисления, то степень окисления указывается после названия металла в скобках римской  цифрой:</a:t>
            </a:r>
          </a:p>
          <a:p>
            <a:pPr algn="ctr"/>
            <a:endParaRPr lang="ru-RU" sz="2400" dirty="0" smtClean="0"/>
          </a:p>
          <a:p>
            <a:pPr algn="ctr"/>
            <a:r>
              <a:rPr lang="en-US" sz="3200" b="1" dirty="0" smtClean="0"/>
              <a:t>Fe(OH)</a:t>
            </a:r>
            <a:r>
              <a:rPr lang="en-US" sz="3200" b="1" baseline="-25000" dirty="0" smtClean="0"/>
              <a:t>2</a:t>
            </a:r>
            <a:r>
              <a:rPr lang="en-US" sz="3200" b="1" baseline="30000" dirty="0" smtClean="0"/>
              <a:t>___</a:t>
            </a:r>
            <a:r>
              <a:rPr lang="ru-RU" sz="3200" b="1" dirty="0" err="1" smtClean="0"/>
              <a:t>гидроксид</a:t>
            </a:r>
            <a:r>
              <a:rPr lang="ru-RU" sz="3200" b="1" dirty="0" smtClean="0"/>
              <a:t> железа(</a:t>
            </a:r>
            <a:r>
              <a:rPr lang="en-US" sz="3200" b="1" dirty="0" smtClean="0"/>
              <a:t>II)</a:t>
            </a:r>
            <a:r>
              <a:rPr lang="ru-RU" sz="32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80010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СОСТАВИТЬ ФОРМУЛЫ ОСНОВАНИЙ, ОБРАЗОВАННЫХ СЛЕДУЮЩИМИ МЕТАЛЛАМИ И НАЗВАТЬ ИХ:</a:t>
            </a:r>
          </a:p>
          <a:p>
            <a:endParaRPr lang="ru-RU" sz="2000" b="1" dirty="0" smtClean="0"/>
          </a:p>
          <a:p>
            <a:r>
              <a:rPr lang="en-US" sz="3200" b="1" dirty="0" smtClean="0"/>
              <a:t>1) Cu(II)</a:t>
            </a:r>
          </a:p>
          <a:p>
            <a:r>
              <a:rPr lang="en-US" sz="3200" b="1" dirty="0" smtClean="0"/>
              <a:t>2) Na</a:t>
            </a:r>
          </a:p>
          <a:p>
            <a:r>
              <a:rPr lang="en-US" sz="3200" b="1" dirty="0" smtClean="0"/>
              <a:t>3) Cr(III)</a:t>
            </a:r>
          </a:p>
          <a:p>
            <a:r>
              <a:rPr lang="en-US" sz="3200" b="1" dirty="0" smtClean="0"/>
              <a:t>4) Ca</a:t>
            </a:r>
          </a:p>
          <a:p>
            <a:r>
              <a:rPr lang="en-US" sz="3200" b="1" dirty="0" smtClean="0"/>
              <a:t>5)</a:t>
            </a:r>
            <a:r>
              <a:rPr lang="en-US" sz="3200" b="1" dirty="0" err="1" smtClean="0"/>
              <a:t>Ba</a:t>
            </a:r>
            <a:endParaRPr lang="en-US" sz="3200" b="1" dirty="0" smtClean="0"/>
          </a:p>
          <a:p>
            <a:r>
              <a:rPr lang="en-US" sz="3200" b="1" dirty="0" smtClean="0"/>
              <a:t>6) Al</a:t>
            </a:r>
            <a:endParaRPr lang="ru-RU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1928802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NaOH↔Na</a:t>
            </a:r>
            <a:r>
              <a:rPr lang="ru-RU" sz="2800" b="1" baseline="30000" dirty="0" smtClean="0"/>
              <a:t>+</a:t>
            </a:r>
            <a:r>
              <a:rPr lang="ru-RU" sz="2800" b="1" dirty="0" smtClean="0"/>
              <a:t>+</a:t>
            </a:r>
            <a:r>
              <a:rPr lang="en-US" sz="2800" b="1" dirty="0" smtClean="0"/>
              <a:t>OH</a:t>
            </a:r>
            <a:r>
              <a:rPr lang="en-US" sz="3200" baseline="30000" dirty="0" smtClean="0"/>
              <a:t>-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6000760" y="2071678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aseline="30000" dirty="0" smtClean="0"/>
              <a:t>+</a:t>
            </a:r>
            <a:endParaRPr lang="ru-RU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2214546" y="3214686"/>
            <a:ext cx="3724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Ca(OH)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↔Ca</a:t>
            </a:r>
            <a:r>
              <a:rPr lang="en-US" sz="2800" b="1" baseline="30000" dirty="0" smtClean="0"/>
              <a:t>2+</a:t>
            </a:r>
            <a:r>
              <a:rPr lang="en-US" sz="2800" b="1" dirty="0" smtClean="0"/>
              <a:t>+2OH</a:t>
            </a:r>
            <a:r>
              <a:rPr lang="en-US" sz="2800" b="1" baseline="30000" dirty="0" smtClean="0"/>
              <a:t>-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4286256"/>
            <a:ext cx="3682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Ba</a:t>
            </a:r>
            <a:r>
              <a:rPr lang="en-US" sz="2800" b="1" dirty="0" smtClean="0"/>
              <a:t>(OH)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↔Ba</a:t>
            </a:r>
            <a:r>
              <a:rPr lang="en-US" sz="2800" b="1" baseline="30000" dirty="0" smtClean="0"/>
              <a:t>2+</a:t>
            </a:r>
            <a:r>
              <a:rPr lang="en-US" sz="2800" b="1" dirty="0" smtClean="0"/>
              <a:t>+2OH</a:t>
            </a:r>
            <a:r>
              <a:rPr lang="en-US" sz="2800" b="1" baseline="30000" dirty="0" smtClean="0"/>
              <a:t>-</a:t>
            </a:r>
            <a:endParaRPr lang="ru-RU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8"/>
          <p:cNvSpPr>
            <a:spLocks noChangeArrowheads="1" noChangeShapeType="1" noTextEdit="1"/>
          </p:cNvSpPr>
          <p:nvPr/>
        </p:nvSpPr>
        <p:spPr bwMode="auto">
          <a:xfrm>
            <a:off x="2428860" y="214290"/>
            <a:ext cx="4000528" cy="78583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Классификация</a:t>
            </a:r>
            <a:endParaRPr lang="ru-RU" sz="8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pic>
        <p:nvPicPr>
          <p:cNvPr id="7171" name="Picture 9" descr="12_1_2"/>
          <p:cNvPicPr>
            <a:picLocks noChangeAspect="1" noChangeArrowheads="1"/>
          </p:cNvPicPr>
          <p:nvPr/>
        </p:nvPicPr>
        <p:blipFill>
          <a:blip r:embed="rId2"/>
          <a:srcRect l="6230" t="46335" r="37532" b="12445"/>
          <a:stretch>
            <a:fillRect/>
          </a:stretch>
        </p:blipFill>
        <p:spPr bwMode="auto">
          <a:xfrm>
            <a:off x="1187450" y="2420938"/>
            <a:ext cx="6913563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0"/>
          <p:cNvSpPr>
            <a:spLocks noChangeArrowheads="1"/>
          </p:cNvSpPr>
          <p:nvPr/>
        </p:nvSpPr>
        <p:spPr bwMode="auto">
          <a:xfrm>
            <a:off x="2700338" y="1700213"/>
            <a:ext cx="4032250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 rot="10800000" flipV="1">
            <a:off x="2916238" y="1562861"/>
            <a:ext cx="3600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/>
              <a:t>Основания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инд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88913"/>
            <a:ext cx="8424862" cy="62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211638" y="6454775"/>
            <a:ext cx="792162" cy="287338"/>
          </a:xfrm>
          <a:prstGeom prst="actionButtonBackPrevious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6" name="Picture 2" descr="инд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8424863" cy="62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 descr="инди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" y="366713"/>
            <a:ext cx="8424863" cy="62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12_1_4"/>
          <p:cNvPicPr>
            <a:picLocks noChangeAspect="1" noChangeArrowheads="1"/>
          </p:cNvPicPr>
          <p:nvPr/>
        </p:nvPicPr>
        <p:blipFill>
          <a:blip r:embed="rId2"/>
          <a:srcRect l="8873" t="14928" r="6331" b="18069"/>
          <a:stretch>
            <a:fillRect/>
          </a:stretch>
        </p:blipFill>
        <p:spPr bwMode="auto">
          <a:xfrm>
            <a:off x="357158" y="1714488"/>
            <a:ext cx="8424862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1500166" y="428604"/>
            <a:ext cx="6143668" cy="7159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Химические свойства</a:t>
            </a:r>
            <a:endParaRPr lang="ru-RU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322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User</cp:lastModifiedBy>
  <cp:revision>31</cp:revision>
  <dcterms:created xsi:type="dcterms:W3CDTF">2008-05-12T16:25:12Z</dcterms:created>
  <dcterms:modified xsi:type="dcterms:W3CDTF">2014-12-15T18:35:42Z</dcterms:modified>
</cp:coreProperties>
</file>