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sldIdLst>
    <p:sldId id="269" r:id="rId2"/>
    <p:sldId id="285" r:id="rId3"/>
    <p:sldId id="304" r:id="rId4"/>
    <p:sldId id="305" r:id="rId5"/>
    <p:sldId id="306" r:id="rId6"/>
    <p:sldId id="293" r:id="rId7"/>
    <p:sldId id="286" r:id="rId8"/>
    <p:sldId id="287" r:id="rId9"/>
    <p:sldId id="289" r:id="rId10"/>
    <p:sldId id="288" r:id="rId11"/>
    <p:sldId id="298" r:id="rId12"/>
    <p:sldId id="299" r:id="rId13"/>
    <p:sldId id="333" r:id="rId14"/>
    <p:sldId id="334" r:id="rId15"/>
    <p:sldId id="321" r:id="rId16"/>
    <p:sldId id="326" r:id="rId17"/>
    <p:sldId id="325" r:id="rId18"/>
    <p:sldId id="324" r:id="rId19"/>
    <p:sldId id="302" r:id="rId20"/>
    <p:sldId id="327" r:id="rId21"/>
    <p:sldId id="328" r:id="rId22"/>
    <p:sldId id="303" r:id="rId23"/>
    <p:sldId id="317" r:id="rId24"/>
    <p:sldId id="332" r:id="rId25"/>
    <p:sldId id="329" r:id="rId26"/>
    <p:sldId id="330" r:id="rId27"/>
    <p:sldId id="319" r:id="rId28"/>
    <p:sldId id="331" r:id="rId29"/>
    <p:sldId id="320" r:id="rId30"/>
    <p:sldId id="32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</p:showPr>
  <p:clrMru>
    <a:srgbClr val="FFCCCC"/>
    <a:srgbClr val="FFCCFF"/>
    <a:srgbClr val="FF3300"/>
    <a:srgbClr val="28641E"/>
    <a:srgbClr val="2F7723"/>
    <a:srgbClr val="006600"/>
    <a:srgbClr val="E6B332"/>
    <a:srgbClr val="FFC82D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2" autoAdjust="0"/>
    <p:restoredTop sz="86392" autoAdjust="0"/>
  </p:normalViewPr>
  <p:slideViewPr>
    <p:cSldViewPr>
      <p:cViewPr>
        <p:scale>
          <a:sx n="80" d="100"/>
          <a:sy n="80" d="100"/>
        </p:scale>
        <p:origin x="-1476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6697-27D8-45BD-9DAC-4F239FB5A6D8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0E127-49F8-4DE2-9DAF-D7DCFD74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000108"/>
            <a:ext cx="5072098" cy="1470025"/>
          </a:xfrm>
        </p:spPr>
        <p:txBody>
          <a:bodyPr/>
          <a:lstStyle>
            <a:lvl1pPr>
              <a:defRPr>
                <a:solidFill>
                  <a:srgbClr val="7006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571744"/>
            <a:ext cx="4614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3CCE0-337D-4677-9813-69527A1C6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B3CE-37F8-431F-87DB-50BB0B1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5991-0074-491F-8A23-7628EFD0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0355-F236-4921-B590-AF91E877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B830-F735-4593-8F40-5E43B13E4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EBE9D-A2FF-4584-845A-1C79523C8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4C013-DEB9-4DFC-9942-B68037BB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6EC41-8F43-4FCD-841A-F0526211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DCEFF-FCF7-4FC0-8112-7F15C7C0A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65FC-A527-43D8-A72E-58329895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5BEE-D55A-45C4-9799-43A1EBB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072437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129B9D9-C0DD-4487-9C6F-1306264E8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50800"/>
          <a:solidFill>
            <a:srgbClr val="BCBCBC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947729" cy="1357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3928" y="3429000"/>
            <a:ext cx="302433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i="1" dirty="0" smtClean="0">
                <a:solidFill>
                  <a:srgbClr val="FF3300"/>
                </a:solidFill>
              </a:rPr>
              <a:t>«Кислоты»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i="1" dirty="0" smtClean="0">
                <a:solidFill>
                  <a:srgbClr val="FF3300"/>
                </a:solidFill>
              </a:rPr>
              <a:t>   </a:t>
            </a:r>
            <a:r>
              <a:rPr lang="ru-RU" sz="2000" b="1" i="1" dirty="0" smtClean="0">
                <a:solidFill>
                  <a:schemeClr val="bg1"/>
                </a:solidFill>
              </a:rPr>
              <a:t>(8 класс)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20688"/>
            <a:ext cx="4788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Тест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 «с подсказками»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 для закрепления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знаний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  теме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5013176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Составитель:</a:t>
            </a:r>
          </a:p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Анна Валерьевна </a:t>
            </a:r>
            <a:r>
              <a:rPr lang="ru-RU" sz="1600" dirty="0" err="1" smtClean="0">
                <a:solidFill>
                  <a:schemeClr val="bg1"/>
                </a:solidFill>
              </a:rPr>
              <a:t>Дзенис</a:t>
            </a:r>
            <a:r>
              <a:rPr lang="ru-RU" sz="1600" dirty="0" smtClean="0">
                <a:solidFill>
                  <a:schemeClr val="bg1"/>
                </a:solidFill>
              </a:rPr>
              <a:t>,  учитель химии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«Школа № 109»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Подразделение  в ФНКЦ ДГОИ  им. Д.Рогачева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99592" y="2996952"/>
            <a:ext cx="1800200" cy="1008112"/>
            <a:chOff x="6300192" y="2924944"/>
            <a:chExt cx="1800200" cy="1008112"/>
          </a:xfrm>
        </p:grpSpPr>
        <p:sp>
          <p:nvSpPr>
            <p:cNvPr id="12" name="Овал 11"/>
            <p:cNvSpPr/>
            <p:nvPr/>
          </p:nvSpPr>
          <p:spPr>
            <a:xfrm>
              <a:off x="6300192" y="2924944"/>
              <a:ext cx="1800200" cy="1008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WikiMobile: &amp;Scy;&amp;iecy;&amp;rcy;&amp;ncy;&amp;acy;&amp;yacy; &amp;kcy;&amp;icy;&amp;scy;&amp;lcy;&amp;ocy;&amp;tcy;&amp;acy; Mobis.name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2996952"/>
              <a:ext cx="121114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9" descr="Bart and Sulfuric Aci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2784307" cy="2088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788024" y="4653136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755576" y="1628800"/>
            <a:ext cx="7632848" cy="936104"/>
            <a:chOff x="1619672" y="980728"/>
            <a:chExt cx="4752528" cy="87222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64507" y="1052736"/>
              <a:ext cx="453650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/>
                <a:t>Осадок образуется при взаимодействии ортофосфорной кислоты с: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740018" y="3212976"/>
            <a:ext cx="172819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раствором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нитрата серебра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212976"/>
            <a:ext cx="165618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раствором сульфата натрия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03781" y="3212976"/>
            <a:ext cx="180020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раствором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гидроксида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калия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04248" y="3212976"/>
            <a:ext cx="165618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азотом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8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36096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733256"/>
            <a:ext cx="316835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Таблица растворимости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4653136"/>
            <a:ext cx="158417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725144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Напишите уравнение этой реакции и определите растворимость продуктов реакции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827584" y="486916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755576" y="1412776"/>
            <a:ext cx="7632848" cy="1152128"/>
            <a:chOff x="431540" y="692696"/>
            <a:chExt cx="7408352" cy="115212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1540" y="692696"/>
              <a:ext cx="7408352" cy="11521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320" y="836712"/>
              <a:ext cx="7128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/>
                <a:t>Какие из веществ –</a:t>
              </a:r>
              <a:r>
                <a:rPr lang="en-US" sz="2300" b="1" dirty="0" smtClean="0"/>
                <a:t>Ni, AgNO</a:t>
              </a:r>
              <a:r>
                <a:rPr lang="en-US" sz="2300" b="1" baseline="-25000" dirty="0" smtClean="0"/>
                <a:t>3</a:t>
              </a:r>
              <a:r>
                <a:rPr lang="en-US" sz="2300" b="1" dirty="0" smtClean="0"/>
                <a:t>, Cr(OH)</a:t>
              </a:r>
              <a:r>
                <a:rPr lang="en-US" sz="2300" b="1" baseline="-25000" dirty="0" smtClean="0"/>
                <a:t>3</a:t>
              </a:r>
              <a:r>
                <a:rPr lang="en-US" sz="2300" b="1" dirty="0" smtClean="0"/>
                <a:t>, SiO</a:t>
              </a:r>
              <a:r>
                <a:rPr lang="en-US" sz="2300" b="1" baseline="-25000" dirty="0" smtClean="0"/>
                <a:t>2</a:t>
              </a:r>
              <a:r>
                <a:rPr lang="en-US" sz="2300" b="1" dirty="0" smtClean="0"/>
                <a:t>,</a:t>
              </a:r>
              <a:r>
                <a:rPr lang="en-US" sz="2300" b="1" baseline="-25000" dirty="0" smtClean="0"/>
                <a:t> </a:t>
              </a:r>
              <a:r>
                <a:rPr lang="en-US" sz="2300" b="1" dirty="0" smtClean="0"/>
                <a:t>Cu </a:t>
              </a:r>
              <a:r>
                <a:rPr lang="ru-RU" sz="2300" b="1" dirty="0" smtClean="0"/>
                <a:t>- могут реагировать с соляной кислотой: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755576" y="3068960"/>
            <a:ext cx="1440160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99792" y="3068960"/>
            <a:ext cx="158417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3068960"/>
            <a:ext cx="1512168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04248" y="3068960"/>
            <a:ext cx="158417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 AgNO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9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endCxn id="23" idx="0"/>
          </p:cNvCxnSpPr>
          <p:nvPr/>
        </p:nvCxnSpPr>
        <p:spPr>
          <a:xfrm>
            <a:off x="1475656" y="2564904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1720" y="5805264"/>
            <a:ext cx="46085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свойства кислот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87824" y="4941168"/>
            <a:ext cx="50405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Проверьте </a:t>
            </a:r>
            <a:r>
              <a:rPr lang="ru-RU" sz="16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каждое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 данных веществ на возможность взаимодействия с кислотой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1" grpId="1" animBg="1"/>
      <p:bldP spid="35" grpId="0" animBg="1"/>
      <p:bldP spid="29" grpId="0" animBg="1"/>
      <p:bldP spid="29" grpId="1" animBg="1"/>
      <p:bldP spid="29" grpId="2" animBg="1"/>
      <p:bldP spid="33" grpId="0" animBg="1"/>
      <p:bldP spid="33" grpId="1" animBg="1"/>
      <p:bldP spid="3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55576" y="4797152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83568" y="1412777"/>
            <a:ext cx="7704856" cy="1080120"/>
            <a:chOff x="1664088" y="980728"/>
            <a:chExt cx="4752528" cy="101650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64088" y="980728"/>
              <a:ext cx="4752528" cy="10165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920" y="1116261"/>
              <a:ext cx="4536504" cy="651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/>
                <a:t>Азотную кислоту можно получить при взаимодействии: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755576" y="3068960"/>
            <a:ext cx="144016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47797" y="3068960"/>
            <a:ext cx="1368152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68010" y="3068960"/>
            <a:ext cx="180020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p-p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20272" y="2996952"/>
            <a:ext cx="136815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sz="24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Далее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10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475656" y="2492896"/>
            <a:ext cx="0" cy="5760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4797152"/>
            <a:ext cx="158417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797152"/>
            <a:ext cx="158417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797152"/>
            <a:ext cx="158417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верх 6"/>
          <p:cNvSpPr/>
          <p:nvPr/>
        </p:nvSpPr>
        <p:spPr>
          <a:xfrm>
            <a:off x="1835696" y="3501008"/>
            <a:ext cx="5357850" cy="1214446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Молодец!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702606" cy="228601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72305" cy="8461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 создании презентации были использованы: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20888"/>
            <a:ext cx="4512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http://pedsovet.su/load/321-1-0-14033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4783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1) шаблон «Школьная доска»  с сайта 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3212976"/>
            <a:ext cx="720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2"/>
            </a:pPr>
            <a:r>
              <a:rPr lang="ru-RU" sz="2000" dirty="0" smtClean="0">
                <a:solidFill>
                  <a:schemeClr val="bg1"/>
                </a:solidFill>
              </a:rPr>
              <a:t>В.В.Еремин, </a:t>
            </a:r>
            <a:r>
              <a:rPr lang="ru-RU" sz="2000" dirty="0" err="1" smtClean="0">
                <a:solidFill>
                  <a:schemeClr val="bg1"/>
                </a:solidFill>
              </a:rPr>
              <a:t>Н.Е.Кузьменко</a:t>
            </a:r>
            <a:r>
              <a:rPr lang="ru-RU" sz="2000" dirty="0" smtClean="0">
                <a:solidFill>
                  <a:schemeClr val="bg1"/>
                </a:solidFill>
              </a:rPr>
              <a:t>,  А.А.Дроздов, В.В.Лунин «Химия. 8 класс»  М.: Дрофа, 2012, стр.82-83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39552" y="476672"/>
            <a:ext cx="7992888" cy="151216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Кислоты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сложные вещества, которые состоят из атомов водорода,  способных замещаться на  атомы металлов, и кислотных остатков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1988840"/>
          <a:ext cx="6230897" cy="4276515"/>
        </p:xfrm>
        <a:graphic>
          <a:graphicData uri="http://schemas.openxmlformats.org/drawingml/2006/table">
            <a:tbl>
              <a:tblPr/>
              <a:tblGrid>
                <a:gridCol w="2078357"/>
                <a:gridCol w="1293414"/>
                <a:gridCol w="1497638"/>
                <a:gridCol w="1361488"/>
              </a:tblGrid>
              <a:tr h="2997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название кислоты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кислотный 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остаток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соляная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сероводородная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карбонат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кремниевая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_II_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силикат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ортофосфорная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80312" y="1988840"/>
            <a:ext cx="12241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1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39552" y="476672"/>
            <a:ext cx="7992888" cy="151216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Кислоты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сложные вещества, которые состоят из атомов водорода,  способных замещаться на  атомы металлов, и кислотных остатков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1988840"/>
          <a:ext cx="6230897" cy="4276515"/>
        </p:xfrm>
        <a:graphic>
          <a:graphicData uri="http://schemas.openxmlformats.org/drawingml/2006/table">
            <a:tbl>
              <a:tblPr/>
              <a:tblGrid>
                <a:gridCol w="2078357"/>
                <a:gridCol w="1293414"/>
                <a:gridCol w="1497638"/>
                <a:gridCol w="1361488"/>
              </a:tblGrid>
              <a:tr h="2997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название кислоты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кислотный 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остаток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соляная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сероводородная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карбонат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кремниевая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_II_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силикат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ортофосфорная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80312" y="2780928"/>
            <a:ext cx="12241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2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39552" y="476672"/>
            <a:ext cx="7992888" cy="151216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Кислоты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сложные вещества, которые состоят из атомов водорода,  способных замещаться на  атомы металлов, и кислотных остатков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1988840"/>
          <a:ext cx="6230897" cy="4276515"/>
        </p:xfrm>
        <a:graphic>
          <a:graphicData uri="http://schemas.openxmlformats.org/drawingml/2006/table">
            <a:tbl>
              <a:tblPr/>
              <a:tblGrid>
                <a:gridCol w="2078357"/>
                <a:gridCol w="1293414"/>
                <a:gridCol w="1497638"/>
                <a:gridCol w="1361488"/>
              </a:tblGrid>
              <a:tr h="2997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название кислоты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кислотный 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остаток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соляная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сероводородная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карбонат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кремниевая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_II_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силикат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ортофосфорная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3573016"/>
            <a:ext cx="12241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3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39552" y="476672"/>
            <a:ext cx="7992888" cy="151216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Кислоты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сложные вещества, которые состоят из атомов водорода,  способных замещаться на  атомы металлов, и кислотных остатков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1988840"/>
          <a:ext cx="6230897" cy="4276515"/>
        </p:xfrm>
        <a:graphic>
          <a:graphicData uri="http://schemas.openxmlformats.org/drawingml/2006/table">
            <a:tbl>
              <a:tblPr/>
              <a:tblGrid>
                <a:gridCol w="2078357"/>
                <a:gridCol w="1293414"/>
                <a:gridCol w="1497638"/>
                <a:gridCol w="1361488"/>
              </a:tblGrid>
              <a:tr h="2997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название кислоты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кислотный  </a:t>
                      </a: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остаток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название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соляная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бромид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иодоводородная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иодид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сероводородная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en-US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ид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сернистая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en-US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сульф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азотистая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</a:t>
                      </a: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нитр</a:t>
                      </a:r>
                      <a:r>
                        <a:rPr lang="ru-RU" sz="12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угольная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карбонат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кремниевая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_II_</a:t>
                      </a:r>
                      <a:endParaRPr lang="ru-RU" sz="9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силикат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ортофосфорная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РO</a:t>
                      </a:r>
                      <a:r>
                        <a:rPr lang="ru-RU" sz="1200" b="1" i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ортофосфат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380312" y="4437112"/>
            <a:ext cx="122413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7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916832"/>
            <a:ext cx="7776864" cy="324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arenR"/>
            </a:pP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u="sng" dirty="0" smtClean="0">
                <a:solidFill>
                  <a:schemeClr val="bg1"/>
                </a:solidFill>
              </a:rPr>
              <a:t>числу атомов водорода </a:t>
            </a:r>
            <a:r>
              <a:rPr lang="ru-RU" sz="2000" b="1" dirty="0" smtClean="0">
                <a:solidFill>
                  <a:schemeClr val="bg1"/>
                </a:solidFill>
              </a:rPr>
              <a:t>в составе молекулы: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одноосновные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dirty="0" smtClean="0">
                <a:solidFill>
                  <a:schemeClr val="bg1"/>
                </a:solidFill>
              </a:rPr>
              <a:t>MnO</a:t>
            </a:r>
            <a:r>
              <a:rPr lang="en-US" b="1" i="1" baseline="-25000" dirty="0" smtClean="0">
                <a:solidFill>
                  <a:schemeClr val="bg1"/>
                </a:solidFill>
              </a:rPr>
              <a:t>4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i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двухосновные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u="sng" baseline="-25000" dirty="0" smtClean="0">
                <a:solidFill>
                  <a:srgbClr val="FF3300"/>
                </a:solidFill>
              </a:rPr>
              <a:t>2</a:t>
            </a:r>
            <a:r>
              <a:rPr lang="en-US" b="1" i="1" dirty="0" smtClean="0">
                <a:solidFill>
                  <a:schemeClr val="bg1"/>
                </a:solidFill>
              </a:rPr>
              <a:t>SO</a:t>
            </a:r>
            <a:r>
              <a:rPr lang="en-US" b="1" i="1" baseline="-25000" dirty="0" smtClean="0">
                <a:solidFill>
                  <a:schemeClr val="bg1"/>
                </a:solidFill>
              </a:rPr>
              <a:t>3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</a:t>
            </a:r>
            <a:r>
              <a:rPr lang="ru-RU" sz="2000" b="1" dirty="0" err="1" smtClean="0">
                <a:solidFill>
                  <a:schemeClr val="bg1"/>
                </a:solidFill>
              </a:rPr>
              <a:t>трехосновные</a:t>
            </a: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u="sng" baseline="-25000" dirty="0" smtClean="0">
                <a:solidFill>
                  <a:srgbClr val="FF3300"/>
                </a:solidFill>
              </a:rPr>
              <a:t>3</a:t>
            </a:r>
            <a:r>
              <a:rPr lang="en-US" b="1" i="1" dirty="0" smtClean="0">
                <a:solidFill>
                  <a:schemeClr val="bg1"/>
                </a:solidFill>
              </a:rPr>
              <a:t>PO</a:t>
            </a:r>
            <a:r>
              <a:rPr lang="en-US" b="1" i="1" baseline="-25000" dirty="0" smtClean="0">
                <a:solidFill>
                  <a:schemeClr val="bg1"/>
                </a:solidFill>
              </a:rPr>
              <a:t>4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arenR" startAt="2"/>
            </a:pP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u="sng" dirty="0" smtClean="0">
                <a:solidFill>
                  <a:schemeClr val="bg1"/>
                </a:solidFill>
              </a:rPr>
              <a:t>наличию атомов кислорода </a:t>
            </a:r>
            <a:r>
              <a:rPr lang="ru-RU" sz="2000" b="1" dirty="0" smtClean="0">
                <a:solidFill>
                  <a:schemeClr val="bg1"/>
                </a:solidFill>
              </a:rPr>
              <a:t>в составе молекулы: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кислородсодержащие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dirty="0" smtClean="0">
                <a:solidFill>
                  <a:schemeClr val="bg1"/>
                </a:solidFill>
              </a:rPr>
              <a:t>H</a:t>
            </a:r>
            <a:r>
              <a:rPr lang="ru-RU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b="1" i="1" dirty="0" smtClean="0">
                <a:solidFill>
                  <a:schemeClr val="bg1"/>
                </a:solidFill>
              </a:rPr>
              <a:t>С</a:t>
            </a:r>
            <a:r>
              <a:rPr lang="en-US" b="1" i="1" dirty="0" smtClean="0">
                <a:solidFill>
                  <a:schemeClr val="bg1"/>
                </a:solidFill>
              </a:rPr>
              <a:t>r</a:t>
            </a:r>
            <a:r>
              <a:rPr lang="ru-RU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b="1" i="1" dirty="0" smtClean="0">
                <a:solidFill>
                  <a:srgbClr val="FF3300"/>
                </a:solidFill>
              </a:rPr>
              <a:t>O</a:t>
            </a:r>
            <a:r>
              <a:rPr lang="ru-RU" b="1" i="1" baseline="-25000" dirty="0" smtClean="0">
                <a:solidFill>
                  <a:schemeClr val="bg1"/>
                </a:solidFill>
              </a:rPr>
              <a:t>7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</a:t>
            </a:r>
            <a:r>
              <a:rPr lang="ru-RU" sz="2000" b="1" dirty="0" err="1" smtClean="0">
                <a:solidFill>
                  <a:schemeClr val="bg1"/>
                </a:solidFill>
              </a:rPr>
              <a:t>бескислородные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dirty="0" smtClean="0">
                <a:solidFill>
                  <a:schemeClr val="bg1"/>
                </a:solidFill>
              </a:rPr>
              <a:t>HCN – </a:t>
            </a:r>
            <a:r>
              <a:rPr lang="ru-RU" b="1" i="1" dirty="0" smtClean="0">
                <a:solidFill>
                  <a:schemeClr val="bg1"/>
                </a:solidFill>
              </a:rPr>
              <a:t>синильная кислота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5589240"/>
            <a:ext cx="129614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2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619672" y="620688"/>
            <a:ext cx="5666928" cy="936104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724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Уважаемые восьмиклассники!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  Предлагаемая презентация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поможет вам  потренироваться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выполнении  заданий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теме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«Свойства кислот».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u="sng" dirty="0" smtClean="0">
                <a:solidFill>
                  <a:schemeClr val="bg1"/>
                </a:solidFill>
              </a:rPr>
              <a:t>Презентация содержит:</a:t>
            </a:r>
          </a:p>
          <a:p>
            <a:pPr algn="ctr"/>
            <a:endParaRPr lang="ru-RU" sz="2000" u="sng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</a:rPr>
              <a:t> задания в форме теста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</a:p>
          <a:p>
            <a:pPr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i="1" dirty="0" smtClean="0">
                <a:solidFill>
                  <a:schemeClr val="bg1"/>
                </a:solidFill>
              </a:rPr>
              <a:t>справочный материал</a:t>
            </a:r>
            <a:r>
              <a:rPr lang="ru-RU" sz="2000" dirty="0" smtClean="0">
                <a:solidFill>
                  <a:schemeClr val="bg1"/>
                </a:solidFill>
              </a:rPr>
              <a:t>,  который может  понадобиться при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выполнении упражнения.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УСПЕХОВ!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916832"/>
            <a:ext cx="7776864" cy="324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arenR"/>
            </a:pP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u="sng" dirty="0" smtClean="0">
                <a:solidFill>
                  <a:schemeClr val="bg1"/>
                </a:solidFill>
              </a:rPr>
              <a:t>числу атомов водорода </a:t>
            </a:r>
            <a:r>
              <a:rPr lang="ru-RU" sz="2000" b="1" dirty="0" smtClean="0">
                <a:solidFill>
                  <a:schemeClr val="bg1"/>
                </a:solidFill>
              </a:rPr>
              <a:t>в составе молекулы: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одноосновные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dirty="0" smtClean="0">
                <a:solidFill>
                  <a:schemeClr val="bg1"/>
                </a:solidFill>
              </a:rPr>
              <a:t>MnO</a:t>
            </a:r>
            <a:r>
              <a:rPr lang="en-US" b="1" i="1" baseline="-25000" dirty="0" smtClean="0">
                <a:solidFill>
                  <a:schemeClr val="bg1"/>
                </a:solidFill>
              </a:rPr>
              <a:t>4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i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двухосновные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u="sng" baseline="-25000" dirty="0" smtClean="0">
                <a:solidFill>
                  <a:srgbClr val="FF3300"/>
                </a:solidFill>
              </a:rPr>
              <a:t>2</a:t>
            </a:r>
            <a:r>
              <a:rPr lang="en-US" b="1" i="1" dirty="0" smtClean="0">
                <a:solidFill>
                  <a:schemeClr val="bg1"/>
                </a:solidFill>
              </a:rPr>
              <a:t>SO</a:t>
            </a:r>
            <a:r>
              <a:rPr lang="en-US" b="1" i="1" baseline="-25000" dirty="0" smtClean="0">
                <a:solidFill>
                  <a:schemeClr val="bg1"/>
                </a:solidFill>
              </a:rPr>
              <a:t>3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</a:t>
            </a:r>
            <a:r>
              <a:rPr lang="ru-RU" sz="2000" b="1" dirty="0" err="1" smtClean="0">
                <a:solidFill>
                  <a:schemeClr val="bg1"/>
                </a:solidFill>
              </a:rPr>
              <a:t>трехосновные</a:t>
            </a: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u="sng" baseline="-25000" dirty="0" smtClean="0">
                <a:solidFill>
                  <a:srgbClr val="FF3300"/>
                </a:solidFill>
              </a:rPr>
              <a:t>3</a:t>
            </a:r>
            <a:r>
              <a:rPr lang="en-US" b="1" i="1" dirty="0" smtClean="0">
                <a:solidFill>
                  <a:schemeClr val="bg1"/>
                </a:solidFill>
              </a:rPr>
              <a:t>PO</a:t>
            </a:r>
            <a:r>
              <a:rPr lang="en-US" b="1" i="1" baseline="-25000" dirty="0" smtClean="0">
                <a:solidFill>
                  <a:schemeClr val="bg1"/>
                </a:solidFill>
              </a:rPr>
              <a:t>4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arenR" startAt="2"/>
            </a:pP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u="sng" dirty="0" smtClean="0">
                <a:solidFill>
                  <a:schemeClr val="bg1"/>
                </a:solidFill>
              </a:rPr>
              <a:t>наличию атомов кислорода </a:t>
            </a:r>
            <a:r>
              <a:rPr lang="ru-RU" sz="2000" b="1" dirty="0" smtClean="0">
                <a:solidFill>
                  <a:schemeClr val="bg1"/>
                </a:solidFill>
              </a:rPr>
              <a:t>в составе молекулы: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кислородсодержащие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dirty="0" smtClean="0">
                <a:solidFill>
                  <a:schemeClr val="bg1"/>
                </a:solidFill>
              </a:rPr>
              <a:t>H</a:t>
            </a:r>
            <a:r>
              <a:rPr lang="ru-RU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b="1" i="1" dirty="0" smtClean="0">
                <a:solidFill>
                  <a:schemeClr val="bg1"/>
                </a:solidFill>
              </a:rPr>
              <a:t>С</a:t>
            </a:r>
            <a:r>
              <a:rPr lang="en-US" b="1" i="1" dirty="0" smtClean="0">
                <a:solidFill>
                  <a:schemeClr val="bg1"/>
                </a:solidFill>
              </a:rPr>
              <a:t>r</a:t>
            </a:r>
            <a:r>
              <a:rPr lang="ru-RU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b="1" i="1" dirty="0" smtClean="0">
                <a:solidFill>
                  <a:srgbClr val="FF3300"/>
                </a:solidFill>
              </a:rPr>
              <a:t>O</a:t>
            </a:r>
            <a:r>
              <a:rPr lang="ru-RU" b="1" i="1" baseline="-25000" dirty="0" smtClean="0">
                <a:solidFill>
                  <a:schemeClr val="bg1"/>
                </a:solidFill>
              </a:rPr>
              <a:t>7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</a:t>
            </a:r>
            <a:r>
              <a:rPr lang="ru-RU" sz="2000" b="1" dirty="0" err="1" smtClean="0">
                <a:solidFill>
                  <a:schemeClr val="bg1"/>
                </a:solidFill>
              </a:rPr>
              <a:t>бескислородные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dirty="0" smtClean="0">
                <a:solidFill>
                  <a:schemeClr val="bg1"/>
                </a:solidFill>
              </a:rPr>
              <a:t>HCN – </a:t>
            </a:r>
            <a:r>
              <a:rPr lang="ru-RU" b="1" i="1" dirty="0" smtClean="0">
                <a:solidFill>
                  <a:schemeClr val="bg1"/>
                </a:solidFill>
              </a:rPr>
              <a:t>синильная кислота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619672" y="620688"/>
            <a:ext cx="5666928" cy="936104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5589240"/>
            <a:ext cx="129614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3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916832"/>
            <a:ext cx="7776864" cy="324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arenR"/>
            </a:pP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u="sng" dirty="0" smtClean="0">
                <a:solidFill>
                  <a:schemeClr val="bg1"/>
                </a:solidFill>
              </a:rPr>
              <a:t>числу атомов водорода </a:t>
            </a:r>
            <a:r>
              <a:rPr lang="ru-RU" sz="2000" b="1" dirty="0" smtClean="0">
                <a:solidFill>
                  <a:schemeClr val="bg1"/>
                </a:solidFill>
              </a:rPr>
              <a:t>в составе молекулы: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одноосновные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dirty="0" smtClean="0">
                <a:solidFill>
                  <a:schemeClr val="bg1"/>
                </a:solidFill>
              </a:rPr>
              <a:t>MnO</a:t>
            </a:r>
            <a:r>
              <a:rPr lang="en-US" b="1" i="1" baseline="-25000" dirty="0" smtClean="0">
                <a:solidFill>
                  <a:schemeClr val="bg1"/>
                </a:solidFill>
              </a:rPr>
              <a:t>4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i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двухосновные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u="sng" baseline="-25000" dirty="0" smtClean="0">
                <a:solidFill>
                  <a:srgbClr val="FF3300"/>
                </a:solidFill>
              </a:rPr>
              <a:t>2</a:t>
            </a:r>
            <a:r>
              <a:rPr lang="en-US" b="1" i="1" dirty="0" smtClean="0">
                <a:solidFill>
                  <a:schemeClr val="bg1"/>
                </a:solidFill>
              </a:rPr>
              <a:t>SO</a:t>
            </a:r>
            <a:r>
              <a:rPr lang="en-US" b="1" i="1" baseline="-25000" dirty="0" smtClean="0">
                <a:solidFill>
                  <a:schemeClr val="bg1"/>
                </a:solidFill>
              </a:rPr>
              <a:t>3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</a:t>
            </a:r>
            <a:r>
              <a:rPr lang="ru-RU" sz="2000" b="1" dirty="0" err="1" smtClean="0">
                <a:solidFill>
                  <a:schemeClr val="bg1"/>
                </a:solidFill>
              </a:rPr>
              <a:t>трехосновные</a:t>
            </a: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u="sng" dirty="0" smtClean="0">
                <a:solidFill>
                  <a:schemeClr val="bg1"/>
                </a:solidFill>
              </a:rPr>
              <a:t>H</a:t>
            </a:r>
            <a:r>
              <a:rPr lang="en-US" b="1" i="1" u="sng" baseline="-25000" dirty="0" smtClean="0">
                <a:solidFill>
                  <a:srgbClr val="FF3300"/>
                </a:solidFill>
              </a:rPr>
              <a:t>3</a:t>
            </a:r>
            <a:r>
              <a:rPr lang="en-US" b="1" i="1" dirty="0" smtClean="0">
                <a:solidFill>
                  <a:schemeClr val="bg1"/>
                </a:solidFill>
              </a:rPr>
              <a:t>PO</a:t>
            </a:r>
            <a:r>
              <a:rPr lang="en-US" b="1" i="1" baseline="-25000" dirty="0" smtClean="0">
                <a:solidFill>
                  <a:schemeClr val="bg1"/>
                </a:solidFill>
              </a:rPr>
              <a:t>4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AutoNum type="arabicParenR" startAt="2"/>
            </a:pP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u="sng" dirty="0" smtClean="0">
                <a:solidFill>
                  <a:schemeClr val="bg1"/>
                </a:solidFill>
              </a:rPr>
              <a:t>наличию атомов кислорода </a:t>
            </a:r>
            <a:r>
              <a:rPr lang="ru-RU" sz="2000" b="1" dirty="0" smtClean="0">
                <a:solidFill>
                  <a:schemeClr val="bg1"/>
                </a:solidFill>
              </a:rPr>
              <a:t>в составе молекулы: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кислородсодержащие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dirty="0" smtClean="0">
                <a:solidFill>
                  <a:schemeClr val="bg1"/>
                </a:solidFill>
              </a:rPr>
              <a:t>H</a:t>
            </a:r>
            <a:r>
              <a:rPr lang="ru-RU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b="1" i="1" dirty="0" smtClean="0">
                <a:solidFill>
                  <a:schemeClr val="bg1"/>
                </a:solidFill>
              </a:rPr>
              <a:t>С</a:t>
            </a:r>
            <a:r>
              <a:rPr lang="en-US" b="1" i="1" dirty="0" smtClean="0">
                <a:solidFill>
                  <a:schemeClr val="bg1"/>
                </a:solidFill>
              </a:rPr>
              <a:t>r</a:t>
            </a:r>
            <a:r>
              <a:rPr lang="ru-RU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b="1" i="1" dirty="0" smtClean="0">
                <a:solidFill>
                  <a:srgbClr val="FF3300"/>
                </a:solidFill>
              </a:rPr>
              <a:t>O</a:t>
            </a:r>
            <a:r>
              <a:rPr lang="ru-RU" b="1" i="1" baseline="-25000" dirty="0" smtClean="0">
                <a:solidFill>
                  <a:schemeClr val="bg1"/>
                </a:solidFill>
              </a:rPr>
              <a:t>7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3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       - </a:t>
            </a:r>
            <a:r>
              <a:rPr lang="ru-RU" sz="2000" b="1" dirty="0" err="1" smtClean="0">
                <a:solidFill>
                  <a:schemeClr val="bg1"/>
                </a:solidFill>
              </a:rPr>
              <a:t>бескислородные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ru-RU" b="1" i="1" dirty="0" smtClean="0">
                <a:solidFill>
                  <a:schemeClr val="bg1"/>
                </a:solidFill>
              </a:rPr>
              <a:t>(например,  </a:t>
            </a:r>
            <a:r>
              <a:rPr lang="en-US" b="1" i="1" dirty="0" smtClean="0">
                <a:solidFill>
                  <a:schemeClr val="bg1"/>
                </a:solidFill>
              </a:rPr>
              <a:t>HCN – </a:t>
            </a:r>
            <a:r>
              <a:rPr lang="ru-RU" b="1" i="1" dirty="0" smtClean="0">
                <a:solidFill>
                  <a:schemeClr val="bg1"/>
                </a:solidFill>
              </a:rPr>
              <a:t>синильная кислота</a:t>
            </a:r>
            <a:r>
              <a:rPr lang="en-US" b="1" i="1" dirty="0" smtClean="0">
                <a:solidFill>
                  <a:schemeClr val="bg1"/>
                </a:solidFill>
              </a:rPr>
              <a:t>)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589240"/>
            <a:ext cx="129614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4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619672" y="620688"/>
            <a:ext cx="5666928" cy="936104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Классификация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724" b="25511"/>
          <a:stretch>
            <a:fillRect/>
          </a:stretch>
        </p:blipFill>
        <p:spPr bwMode="auto">
          <a:xfrm>
            <a:off x="1187624" y="3573016"/>
            <a:ext cx="65156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5536" y="155679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«По химической активности в водных растворах металлы можно расположить в ряд, который называют рядом активности.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       В ряд активности наряду с металлами включен водород. Металлы, которые расположены в этом ряду до водорода, вытесняют его из кислот…  Металлы, стоящие в ряду активности после водорода, не вытесняют его из кислот.»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5229200"/>
            <a:ext cx="8069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(Учебник «Химия. 8 класс» В.В.Еремин, </a:t>
            </a:r>
            <a:r>
              <a:rPr lang="ru-RU" sz="1200" dirty="0" err="1" smtClean="0">
                <a:solidFill>
                  <a:schemeClr val="bg1"/>
                </a:solidFill>
              </a:rPr>
              <a:t>Н.Е.Кузьменко</a:t>
            </a:r>
            <a:r>
              <a:rPr lang="ru-RU" sz="1200" dirty="0" smtClean="0">
                <a:solidFill>
                  <a:schemeClr val="bg1"/>
                </a:solidFill>
              </a:rPr>
              <a:t>,  А.А.Дроздов, В.В.Лунин, М.: Дрофа, 2012, стр.82-83)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5877272"/>
            <a:ext cx="237626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примеру 5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1835696" y="476672"/>
            <a:ext cx="5450904" cy="936104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Взаимодействие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  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металлами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733256"/>
            <a:ext cx="14401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6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187624" y="1628800"/>
            <a:ext cx="6912768" cy="3646110"/>
            <a:chOff x="1187624" y="1982619"/>
            <a:chExt cx="6912768" cy="3646110"/>
          </a:xfrm>
        </p:grpSpPr>
        <p:sp>
          <p:nvSpPr>
            <p:cNvPr id="30" name="Скругленный прямоугольник 5"/>
            <p:cNvSpPr/>
            <p:nvPr/>
          </p:nvSpPr>
          <p:spPr>
            <a:xfrm>
              <a:off x="4860032" y="4077072"/>
              <a:ext cx="3240360" cy="7200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кислота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+    соль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Скругленный прямоугольник 6"/>
            <p:cNvSpPr/>
            <p:nvPr/>
          </p:nvSpPr>
          <p:spPr>
            <a:xfrm>
              <a:off x="4860032" y="5085184"/>
              <a:ext cx="2160240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красный цвет </a:t>
              </a:r>
              <a:endParaRPr lang="ru-RU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187624" y="1982619"/>
              <a:ext cx="3744416" cy="3646110"/>
              <a:chOff x="1187624" y="1982619"/>
              <a:chExt cx="3744416" cy="3646110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1187624" y="2014601"/>
                <a:ext cx="3744416" cy="3502631"/>
                <a:chOff x="1187624" y="2014601"/>
                <a:chExt cx="3744416" cy="3502631"/>
              </a:xfrm>
            </p:grpSpPr>
            <p:sp>
              <p:nvSpPr>
                <p:cNvPr id="33" name="Овал 32"/>
                <p:cNvSpPr/>
                <p:nvPr/>
              </p:nvSpPr>
              <p:spPr>
                <a:xfrm>
                  <a:off x="1187624" y="2014601"/>
                  <a:ext cx="936104" cy="35026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 defTabSz="720000"/>
                  <a:r>
                    <a:rPr lang="ru-RU" sz="2000" b="1" i="1" dirty="0" smtClean="0">
                      <a:solidFill>
                        <a:srgbClr val="FF3300"/>
                      </a:solidFill>
                      <a:latin typeface="Arial" pitchFamily="34" charset="0"/>
                      <a:cs typeface="Arial" pitchFamily="34" charset="0"/>
                    </a:rPr>
                    <a:t>КИСЛОТА</a:t>
                  </a:r>
                  <a:endParaRPr lang="ru-RU" sz="2000" b="1" i="1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1907704" y="2348880"/>
                  <a:ext cx="3024336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1763688" y="5373216"/>
                  <a:ext cx="309634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2051720" y="3140968"/>
                  <a:ext cx="2880320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2195736" y="371703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2123728" y="443711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2195736" y="5013176"/>
                <a:ext cx="2192519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универсальный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    индикатор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2051720" y="1982619"/>
                <a:ext cx="2592288" cy="659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+  </a:t>
                </a:r>
                <a:r>
                  <a:rPr kumimoji="0" lang="ru-RU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                      </a:t>
                </a:r>
                <a:r>
                  <a:rPr kumimoji="0" lang="ru-RU" sz="16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(ряд активности металлов)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987824" y="4077072"/>
                <a:ext cx="1512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р-р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соли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987824" y="3356992"/>
                <a:ext cx="136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(ОН)</a:t>
                </a:r>
                <a:r>
                  <a:rPr lang="ru-RU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987824" y="2780928"/>
                <a:ext cx="11979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у</a:t>
                </a:r>
                <a:endPara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Скругленный прямоугольник 49"/>
            <p:cNvSpPr/>
            <p:nvPr/>
          </p:nvSpPr>
          <p:spPr>
            <a:xfrm>
              <a:off x="4932040" y="1988840"/>
              <a:ext cx="1512168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+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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Скругленный прямоугольник 4"/>
            <p:cNvSpPr/>
            <p:nvPr/>
          </p:nvSpPr>
          <p:spPr>
            <a:xfrm>
              <a:off x="4932040" y="3068960"/>
              <a:ext cx="1872208" cy="6480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 + 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Облако 56"/>
          <p:cNvSpPr/>
          <p:nvPr/>
        </p:nvSpPr>
        <p:spPr>
          <a:xfrm>
            <a:off x="1907704" y="476672"/>
            <a:ext cx="6098976" cy="864096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Общие химические свойства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12-конечная звезда 61">
            <a:hlinkClick r:id="rId3" action="ppaction://hlinksldjump"/>
          </p:cNvPr>
          <p:cNvSpPr/>
          <p:nvPr/>
        </p:nvSpPr>
        <p:spPr>
          <a:xfrm>
            <a:off x="8172400" y="3933056"/>
            <a:ext cx="360040" cy="360040"/>
          </a:xfrm>
          <a:prstGeom prst="star12">
            <a:avLst/>
          </a:prstGeom>
          <a:solidFill>
            <a:srgbClr val="E6B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733256"/>
            <a:ext cx="14401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7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1187624" y="1628800"/>
            <a:ext cx="6912768" cy="3646110"/>
            <a:chOff x="1187624" y="1982619"/>
            <a:chExt cx="6912768" cy="3646110"/>
          </a:xfrm>
        </p:grpSpPr>
        <p:sp>
          <p:nvSpPr>
            <p:cNvPr id="30" name="Скругленный прямоугольник 5"/>
            <p:cNvSpPr/>
            <p:nvPr/>
          </p:nvSpPr>
          <p:spPr>
            <a:xfrm>
              <a:off x="4860032" y="4077072"/>
              <a:ext cx="3240360" cy="7200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кислота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+    соль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Скругленный прямоугольник 6"/>
            <p:cNvSpPr/>
            <p:nvPr/>
          </p:nvSpPr>
          <p:spPr>
            <a:xfrm>
              <a:off x="4860032" y="5085184"/>
              <a:ext cx="2160240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красный цвет </a:t>
              </a:r>
              <a:endParaRPr lang="ru-RU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52"/>
            <p:cNvGrpSpPr/>
            <p:nvPr/>
          </p:nvGrpSpPr>
          <p:grpSpPr>
            <a:xfrm>
              <a:off x="1187624" y="1982619"/>
              <a:ext cx="3744416" cy="3646110"/>
              <a:chOff x="1187624" y="1982619"/>
              <a:chExt cx="3744416" cy="3646110"/>
            </a:xfrm>
          </p:grpSpPr>
          <p:grpSp>
            <p:nvGrpSpPr>
              <p:cNvPr id="5" name="Группа 51"/>
              <p:cNvGrpSpPr/>
              <p:nvPr/>
            </p:nvGrpSpPr>
            <p:grpSpPr>
              <a:xfrm>
                <a:off x="1187624" y="2014601"/>
                <a:ext cx="3744416" cy="3502631"/>
                <a:chOff x="1187624" y="2014601"/>
                <a:chExt cx="3744416" cy="3502631"/>
              </a:xfrm>
            </p:grpSpPr>
            <p:sp>
              <p:nvSpPr>
                <p:cNvPr id="33" name="Овал 32"/>
                <p:cNvSpPr/>
                <p:nvPr/>
              </p:nvSpPr>
              <p:spPr>
                <a:xfrm>
                  <a:off x="1187624" y="2014601"/>
                  <a:ext cx="936104" cy="35026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 defTabSz="720000"/>
                  <a:r>
                    <a:rPr lang="ru-RU" sz="2000" b="1" i="1" dirty="0" smtClean="0">
                      <a:solidFill>
                        <a:srgbClr val="FF3300"/>
                      </a:solidFill>
                      <a:latin typeface="Arial" pitchFamily="34" charset="0"/>
                      <a:cs typeface="Arial" pitchFamily="34" charset="0"/>
                    </a:rPr>
                    <a:t>КИСЛОТА</a:t>
                  </a:r>
                  <a:endParaRPr lang="ru-RU" sz="2000" b="1" i="1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1907704" y="2348880"/>
                  <a:ext cx="3024336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1763688" y="5373216"/>
                  <a:ext cx="309634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2051720" y="3140968"/>
                  <a:ext cx="2880320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2195736" y="371703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2123728" y="443711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2195736" y="5013176"/>
                <a:ext cx="2192519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универсальный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    индикатор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2051720" y="1982619"/>
                <a:ext cx="2592288" cy="659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+  </a:t>
                </a:r>
                <a:r>
                  <a:rPr kumimoji="0" lang="ru-RU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                      </a:t>
                </a:r>
                <a:r>
                  <a:rPr kumimoji="0" lang="ru-RU" sz="16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(ряд активности металлов)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987824" y="4077072"/>
                <a:ext cx="1512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р-р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соли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987824" y="3356992"/>
                <a:ext cx="136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(ОН)</a:t>
                </a:r>
                <a:r>
                  <a:rPr lang="ru-RU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987824" y="2780928"/>
                <a:ext cx="11979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у</a:t>
                </a:r>
                <a:endPara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Скругленный прямоугольник 49"/>
            <p:cNvSpPr/>
            <p:nvPr/>
          </p:nvSpPr>
          <p:spPr>
            <a:xfrm>
              <a:off x="4932040" y="1988840"/>
              <a:ext cx="1512168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+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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Скругленный прямоугольник 4"/>
            <p:cNvSpPr/>
            <p:nvPr/>
          </p:nvSpPr>
          <p:spPr>
            <a:xfrm>
              <a:off x="4932040" y="3068960"/>
              <a:ext cx="1872208" cy="6480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 + 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Облако 56"/>
          <p:cNvSpPr/>
          <p:nvPr/>
        </p:nvSpPr>
        <p:spPr>
          <a:xfrm>
            <a:off x="1907704" y="476672"/>
            <a:ext cx="6098976" cy="864096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Общие химические свойства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12-конечная звезда 61">
            <a:hlinkClick r:id="rId3" action="ppaction://hlinksldjump"/>
          </p:cNvPr>
          <p:cNvSpPr/>
          <p:nvPr/>
        </p:nvSpPr>
        <p:spPr>
          <a:xfrm>
            <a:off x="8172400" y="3933056"/>
            <a:ext cx="360040" cy="360040"/>
          </a:xfrm>
          <a:prstGeom prst="star12">
            <a:avLst/>
          </a:prstGeom>
          <a:solidFill>
            <a:srgbClr val="E6B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grpSp>
        <p:nvGrpSpPr>
          <p:cNvPr id="2" name="Группа 53"/>
          <p:cNvGrpSpPr/>
          <p:nvPr/>
        </p:nvGrpSpPr>
        <p:grpSpPr>
          <a:xfrm>
            <a:off x="1187624" y="1628800"/>
            <a:ext cx="6912768" cy="3646110"/>
            <a:chOff x="1187624" y="1982619"/>
            <a:chExt cx="6912768" cy="3646110"/>
          </a:xfrm>
        </p:grpSpPr>
        <p:sp>
          <p:nvSpPr>
            <p:cNvPr id="30" name="Скругленный прямоугольник 5"/>
            <p:cNvSpPr/>
            <p:nvPr/>
          </p:nvSpPr>
          <p:spPr>
            <a:xfrm>
              <a:off x="4860032" y="4077072"/>
              <a:ext cx="3240360" cy="7200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кислота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+    соль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Скругленный прямоугольник 6"/>
            <p:cNvSpPr/>
            <p:nvPr/>
          </p:nvSpPr>
          <p:spPr>
            <a:xfrm>
              <a:off x="4860032" y="5085184"/>
              <a:ext cx="2160240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красный цвет </a:t>
              </a:r>
              <a:endParaRPr lang="ru-RU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52"/>
            <p:cNvGrpSpPr/>
            <p:nvPr/>
          </p:nvGrpSpPr>
          <p:grpSpPr>
            <a:xfrm>
              <a:off x="1187624" y="1982619"/>
              <a:ext cx="3744416" cy="3646110"/>
              <a:chOff x="1187624" y="1982619"/>
              <a:chExt cx="3744416" cy="3646110"/>
            </a:xfrm>
          </p:grpSpPr>
          <p:grpSp>
            <p:nvGrpSpPr>
              <p:cNvPr id="5" name="Группа 51"/>
              <p:cNvGrpSpPr/>
              <p:nvPr/>
            </p:nvGrpSpPr>
            <p:grpSpPr>
              <a:xfrm>
                <a:off x="1187624" y="2014601"/>
                <a:ext cx="3744416" cy="3502631"/>
                <a:chOff x="1187624" y="2014601"/>
                <a:chExt cx="3744416" cy="3502631"/>
              </a:xfrm>
            </p:grpSpPr>
            <p:sp>
              <p:nvSpPr>
                <p:cNvPr id="33" name="Овал 32"/>
                <p:cNvSpPr/>
                <p:nvPr/>
              </p:nvSpPr>
              <p:spPr>
                <a:xfrm>
                  <a:off x="1187624" y="2014601"/>
                  <a:ext cx="936104" cy="35026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 defTabSz="720000"/>
                  <a:r>
                    <a:rPr lang="ru-RU" sz="2000" b="1" i="1" dirty="0" smtClean="0">
                      <a:solidFill>
                        <a:srgbClr val="FF3300"/>
                      </a:solidFill>
                      <a:latin typeface="Arial" pitchFamily="34" charset="0"/>
                      <a:cs typeface="Arial" pitchFamily="34" charset="0"/>
                    </a:rPr>
                    <a:t>КИСЛОТА</a:t>
                  </a:r>
                  <a:endParaRPr lang="ru-RU" sz="2000" b="1" i="1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1907704" y="2348880"/>
                  <a:ext cx="3024336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1763688" y="5373216"/>
                  <a:ext cx="309634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2051720" y="3140968"/>
                  <a:ext cx="2880320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2195736" y="371703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2123728" y="443711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2195736" y="5013176"/>
                <a:ext cx="2192519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универсальный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    индикатор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2051720" y="1982619"/>
                <a:ext cx="2592288" cy="659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+  </a:t>
                </a:r>
                <a:r>
                  <a:rPr kumimoji="0" lang="ru-RU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                      </a:t>
                </a:r>
                <a:r>
                  <a:rPr kumimoji="0" lang="ru-RU" sz="16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(ряд активности металлов)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987824" y="4077072"/>
                <a:ext cx="1512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р-р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соли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987824" y="3356992"/>
                <a:ext cx="136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(ОН)</a:t>
                </a:r>
                <a:r>
                  <a:rPr lang="ru-RU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987824" y="2780928"/>
                <a:ext cx="11979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у</a:t>
                </a:r>
                <a:endPara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Скругленный прямоугольник 49"/>
            <p:cNvSpPr/>
            <p:nvPr/>
          </p:nvSpPr>
          <p:spPr>
            <a:xfrm>
              <a:off x="4932040" y="1988840"/>
              <a:ext cx="1512168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+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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Скругленный прямоугольник 4"/>
            <p:cNvSpPr/>
            <p:nvPr/>
          </p:nvSpPr>
          <p:spPr>
            <a:xfrm>
              <a:off x="4932040" y="3068960"/>
              <a:ext cx="1872208" cy="6480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 + 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Облако 56"/>
          <p:cNvSpPr/>
          <p:nvPr/>
        </p:nvSpPr>
        <p:spPr>
          <a:xfrm>
            <a:off x="1907704" y="476672"/>
            <a:ext cx="6098976" cy="864096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Общие химические свойства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12-конечная звезда 61">
            <a:hlinkClick r:id="rId2" action="ppaction://hlinksldjump"/>
          </p:cNvPr>
          <p:cNvSpPr/>
          <p:nvPr/>
        </p:nvSpPr>
        <p:spPr>
          <a:xfrm>
            <a:off x="8172400" y="3933056"/>
            <a:ext cx="360040" cy="360040"/>
          </a:xfrm>
          <a:prstGeom prst="star12">
            <a:avLst/>
          </a:prstGeom>
          <a:solidFill>
            <a:srgbClr val="E6B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5733256"/>
            <a:ext cx="180020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Таблица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растворимости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5733256"/>
            <a:ext cx="14401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примеру 8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grpSp>
        <p:nvGrpSpPr>
          <p:cNvPr id="2" name="Группа 53"/>
          <p:cNvGrpSpPr/>
          <p:nvPr/>
        </p:nvGrpSpPr>
        <p:grpSpPr>
          <a:xfrm>
            <a:off x="1187624" y="1628800"/>
            <a:ext cx="6912768" cy="3646110"/>
            <a:chOff x="1187624" y="1982619"/>
            <a:chExt cx="6912768" cy="3646110"/>
          </a:xfrm>
        </p:grpSpPr>
        <p:sp>
          <p:nvSpPr>
            <p:cNvPr id="30" name="Скругленный прямоугольник 5"/>
            <p:cNvSpPr/>
            <p:nvPr/>
          </p:nvSpPr>
          <p:spPr>
            <a:xfrm>
              <a:off x="4860032" y="4077072"/>
              <a:ext cx="3240360" cy="72008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новая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кислота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+    соль (</a:t>
              </a:r>
              <a:r>
                <a:rPr lang="ru-RU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↑↓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Скругленный прямоугольник 6"/>
            <p:cNvSpPr/>
            <p:nvPr/>
          </p:nvSpPr>
          <p:spPr>
            <a:xfrm>
              <a:off x="4860032" y="5085184"/>
              <a:ext cx="2160240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красный цвет </a:t>
              </a:r>
              <a:endParaRPr lang="ru-RU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52"/>
            <p:cNvGrpSpPr/>
            <p:nvPr/>
          </p:nvGrpSpPr>
          <p:grpSpPr>
            <a:xfrm>
              <a:off x="1187624" y="1982619"/>
              <a:ext cx="3744416" cy="3646110"/>
              <a:chOff x="1187624" y="1982619"/>
              <a:chExt cx="3744416" cy="3646110"/>
            </a:xfrm>
          </p:grpSpPr>
          <p:grpSp>
            <p:nvGrpSpPr>
              <p:cNvPr id="5" name="Группа 51"/>
              <p:cNvGrpSpPr/>
              <p:nvPr/>
            </p:nvGrpSpPr>
            <p:grpSpPr>
              <a:xfrm>
                <a:off x="1187624" y="2014601"/>
                <a:ext cx="3744416" cy="3502631"/>
                <a:chOff x="1187624" y="2014601"/>
                <a:chExt cx="3744416" cy="3502631"/>
              </a:xfrm>
            </p:grpSpPr>
            <p:sp>
              <p:nvSpPr>
                <p:cNvPr id="33" name="Овал 32"/>
                <p:cNvSpPr/>
                <p:nvPr/>
              </p:nvSpPr>
              <p:spPr>
                <a:xfrm>
                  <a:off x="1187624" y="2014601"/>
                  <a:ext cx="936104" cy="35026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/>
                <a:lstStyle/>
                <a:p>
                  <a:pPr algn="ctr" defTabSz="720000"/>
                  <a:r>
                    <a:rPr lang="ru-RU" sz="2000" b="1" i="1" dirty="0" smtClean="0">
                      <a:solidFill>
                        <a:srgbClr val="FF3300"/>
                      </a:solidFill>
                      <a:latin typeface="Arial" pitchFamily="34" charset="0"/>
                      <a:cs typeface="Arial" pitchFamily="34" charset="0"/>
                    </a:rPr>
                    <a:t>КИСЛОТА</a:t>
                  </a:r>
                  <a:endParaRPr lang="ru-RU" sz="2000" b="1" i="1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1907704" y="2348880"/>
                  <a:ext cx="3024336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1763688" y="5373216"/>
                  <a:ext cx="309634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39"/>
                <p:cNvCxnSpPr/>
                <p:nvPr/>
              </p:nvCxnSpPr>
              <p:spPr>
                <a:xfrm>
                  <a:off x="2051720" y="3140968"/>
                  <a:ext cx="2880320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>
                  <a:off x="2195736" y="371703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41"/>
                <p:cNvCxnSpPr/>
                <p:nvPr/>
              </p:nvCxnSpPr>
              <p:spPr>
                <a:xfrm>
                  <a:off x="2123728" y="4437112"/>
                  <a:ext cx="2736304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2195736" y="5013176"/>
                <a:ext cx="2192519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универсальный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    индикатор</a:t>
                </a:r>
                <a:endPara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2051720" y="1982619"/>
                <a:ext cx="2592288" cy="659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+  </a:t>
                </a:r>
                <a:r>
                  <a:rPr kumimoji="0" lang="ru-RU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                      </a:t>
                </a:r>
                <a:r>
                  <a:rPr kumimoji="0" lang="ru-RU" sz="16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(ряд активности металлов)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987824" y="4077072"/>
                <a:ext cx="1512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р-р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соли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987824" y="3356992"/>
                <a:ext cx="136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(ОН)</a:t>
                </a:r>
                <a:r>
                  <a:rPr lang="ru-RU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987824" y="2780928"/>
                <a:ext cx="11979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+ 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1600" b="1" baseline="-250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у</a:t>
                </a:r>
                <a:endPara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Скругленный прямоугольник 49"/>
            <p:cNvSpPr/>
            <p:nvPr/>
          </p:nvSpPr>
          <p:spPr>
            <a:xfrm>
              <a:off x="4932040" y="1988840"/>
              <a:ext cx="1512168" cy="51274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+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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Скругленный прямоугольник 4"/>
            <p:cNvSpPr/>
            <p:nvPr/>
          </p:nvSpPr>
          <p:spPr>
            <a:xfrm>
              <a:off x="4932040" y="3068960"/>
              <a:ext cx="1872208" cy="64807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Соль  +  Н</a:t>
              </a:r>
              <a:r>
                <a:rPr lang="ru-RU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  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Облако 56"/>
          <p:cNvSpPr/>
          <p:nvPr/>
        </p:nvSpPr>
        <p:spPr>
          <a:xfrm>
            <a:off x="1907704" y="476672"/>
            <a:ext cx="6098976" cy="864096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Общие химические свойства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12-конечная звезда 61">
            <a:hlinkClick r:id="rId2" action="ppaction://hlinksldjump"/>
          </p:cNvPr>
          <p:cNvSpPr/>
          <p:nvPr/>
        </p:nvSpPr>
        <p:spPr>
          <a:xfrm>
            <a:off x="8172400" y="3933056"/>
            <a:ext cx="360040" cy="360040"/>
          </a:xfrm>
          <a:prstGeom prst="star12">
            <a:avLst/>
          </a:prstGeom>
          <a:solidFill>
            <a:srgbClr val="E6B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092280" y="5733256"/>
            <a:ext cx="14401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примеру 9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907704" y="548680"/>
            <a:ext cx="6192688" cy="936104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Общие химические свойства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 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611560" y="1484784"/>
            <a:ext cx="504056" cy="432048"/>
          </a:xfrm>
          <a:prstGeom prst="star12">
            <a:avLst/>
          </a:prstGeom>
          <a:solidFill>
            <a:srgbClr val="E6B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5"/>
          <p:cNvSpPr/>
          <p:nvPr/>
        </p:nvSpPr>
        <p:spPr>
          <a:xfrm>
            <a:off x="5148064" y="1916832"/>
            <a:ext cx="3240360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новая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↑↓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 +    соль (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↑↓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9552" y="1988840"/>
            <a:ext cx="2232248" cy="69431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720000"/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КИСЛОТА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13285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р-р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соли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27984" y="2348880"/>
            <a:ext cx="57606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259632" y="5301208"/>
            <a:ext cx="237626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7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11560" y="3429000"/>
            <a:ext cx="7848872" cy="1392833"/>
            <a:chOff x="683568" y="3068960"/>
            <a:chExt cx="7848872" cy="139283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755576" y="4077072"/>
              <a:ext cx="7200800" cy="384721"/>
              <a:chOff x="755576" y="4077072"/>
              <a:chExt cx="7200800" cy="384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755576" y="4077072"/>
                <a:ext cx="7200800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сульф</a:t>
                </a:r>
                <a:r>
                  <a:rPr kumimoji="0" lang="ru-RU" sz="19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ид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+   кислота                    Н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en-US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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+   новая соль</a:t>
                </a:r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>
                <a:off x="3779912" y="4293096"/>
                <a:ext cx="57606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683568" y="3573016"/>
              <a:ext cx="7848872" cy="569387"/>
              <a:chOff x="683568" y="3573016"/>
              <a:chExt cx="7848872" cy="569387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683568" y="3573016"/>
                <a:ext cx="7848872" cy="56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сульф</a:t>
                </a:r>
                <a:r>
                  <a:rPr kumimoji="0" lang="ru-RU" sz="19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ит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+   кислота                   </a:t>
                </a:r>
                <a:r>
                  <a:rPr kumimoji="0" lang="en-US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О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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+   Н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2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О   +   новая соль</a:t>
                </a:r>
                <a:endPara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779912" y="3717032"/>
                <a:ext cx="57606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755576" y="3068960"/>
              <a:ext cx="7776864" cy="661720"/>
              <a:chOff x="755576" y="3068960"/>
              <a:chExt cx="7776864" cy="661720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755576" y="3068960"/>
                <a:ext cx="7776864" cy="66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карбонат   +   кислота                   СО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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+   Н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2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О   +   новая соль</a:t>
                </a:r>
                <a:endPara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779912" y="3284984"/>
                <a:ext cx="57606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2627784" y="28529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</a:rPr>
              <a:t>Частные  случаи:</a:t>
            </a:r>
            <a:endParaRPr lang="ru-RU" sz="2000" b="1" i="1" u="sng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92080" y="5229200"/>
            <a:ext cx="280831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Общие свойства кислот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92080" y="5733256"/>
            <a:ext cx="280831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Таблица кислот и кислотных остатков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907704" y="548680"/>
            <a:ext cx="6192688" cy="936104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Общие химические свойства  </a:t>
            </a:r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 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611560" y="1484784"/>
            <a:ext cx="504056" cy="432048"/>
          </a:xfrm>
          <a:prstGeom prst="star12">
            <a:avLst/>
          </a:prstGeom>
          <a:solidFill>
            <a:srgbClr val="E6B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5"/>
          <p:cNvSpPr/>
          <p:nvPr/>
        </p:nvSpPr>
        <p:spPr>
          <a:xfrm>
            <a:off x="5148064" y="1916832"/>
            <a:ext cx="3240360" cy="72008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новая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новая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↑↓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 +    соль (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↑↓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9552" y="1988840"/>
            <a:ext cx="2232248" cy="69431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720000"/>
            <a:r>
              <a:rPr lang="ru-RU" sz="20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КИСЛОТА</a:t>
            </a:r>
            <a:endParaRPr lang="ru-RU" sz="20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13285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р-р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соли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27984" y="2348880"/>
            <a:ext cx="576064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59632" y="5877272"/>
            <a:ext cx="2376264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8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611560" y="3429000"/>
            <a:ext cx="7848872" cy="1392833"/>
            <a:chOff x="683568" y="3068960"/>
            <a:chExt cx="7848872" cy="1392833"/>
          </a:xfrm>
        </p:grpSpPr>
        <p:grpSp>
          <p:nvGrpSpPr>
            <p:cNvPr id="3" name="Группа 33"/>
            <p:cNvGrpSpPr/>
            <p:nvPr/>
          </p:nvGrpSpPr>
          <p:grpSpPr>
            <a:xfrm>
              <a:off x="755576" y="4077072"/>
              <a:ext cx="7200800" cy="384721"/>
              <a:chOff x="755576" y="4077072"/>
              <a:chExt cx="7200800" cy="384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755576" y="4077072"/>
                <a:ext cx="7200800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сульф</a:t>
                </a:r>
                <a:r>
                  <a:rPr kumimoji="0" lang="ru-RU" sz="19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ид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+   кислота                    Н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en-US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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+   новая соль</a:t>
                </a:r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>
                <a:off x="3779912" y="4293096"/>
                <a:ext cx="57606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32"/>
            <p:cNvGrpSpPr/>
            <p:nvPr/>
          </p:nvGrpSpPr>
          <p:grpSpPr>
            <a:xfrm>
              <a:off x="683568" y="3573016"/>
              <a:ext cx="7848872" cy="569387"/>
              <a:chOff x="683568" y="3573016"/>
              <a:chExt cx="7848872" cy="569387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683568" y="3573016"/>
                <a:ext cx="7848872" cy="569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сульф</a:t>
                </a:r>
                <a:r>
                  <a:rPr kumimoji="0" lang="ru-RU" sz="19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ит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+   кислота                   </a:t>
                </a:r>
                <a:r>
                  <a:rPr kumimoji="0" lang="en-US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О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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+   Н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2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О   +   новая соль</a:t>
                </a:r>
                <a:endPara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779912" y="3717032"/>
                <a:ext cx="57606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31"/>
            <p:cNvGrpSpPr/>
            <p:nvPr/>
          </p:nvGrpSpPr>
          <p:grpSpPr>
            <a:xfrm>
              <a:off x="755576" y="3068960"/>
              <a:ext cx="7776864" cy="661720"/>
              <a:chOff x="755576" y="3068960"/>
              <a:chExt cx="7776864" cy="661720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755576" y="3068960"/>
                <a:ext cx="7776864" cy="66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карбонат   +   кислота                   СО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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+   Н</a:t>
                </a:r>
                <a:r>
                  <a:rPr kumimoji="0" lang="ru-RU" sz="1900" b="1" i="0" u="none" strike="noStrike" cap="none" normalizeH="0" baseline="-30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2</a:t>
                </a:r>
                <a:r>
                  <a:rPr kumimoji="0" lang="ru-RU" sz="1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О   +   новая соль</a:t>
                </a:r>
                <a:endPara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779912" y="3284984"/>
                <a:ext cx="57606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2627784" y="28529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</a:rPr>
              <a:t>Частные  случаи:</a:t>
            </a:r>
            <a:endParaRPr lang="ru-RU" sz="2000" b="1" i="1" u="sng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92080" y="5805264"/>
            <a:ext cx="280831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Общие свойства кислот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5877272"/>
            <a:ext cx="2376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примеру 8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  <p:pic>
        <p:nvPicPr>
          <p:cNvPr id="5" name="Рисунок 4" descr="http://gendocs.ru/gendocs/docs/36/35535/conv_1/file1.jpg"/>
          <p:cNvPicPr/>
          <p:nvPr/>
        </p:nvPicPr>
        <p:blipFill>
          <a:blip r:embed="rId3" cstate="print"/>
          <a:srcRect r="3344" b="18472"/>
          <a:stretch>
            <a:fillRect/>
          </a:stretch>
        </p:blipFill>
        <p:spPr bwMode="auto">
          <a:xfrm>
            <a:off x="323528" y="332656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5877272"/>
            <a:ext cx="360040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свойствам кислот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860032" y="450912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755576" y="1700808"/>
            <a:ext cx="7560840" cy="864096"/>
            <a:chOff x="1619672" y="980728"/>
            <a:chExt cx="619268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619268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7188" y="1196752"/>
              <a:ext cx="4147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Выберите формулу кислоты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860032" y="3284984"/>
            <a:ext cx="151216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5576" y="3284984"/>
            <a:ext cx="136815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99792" y="3284984"/>
            <a:ext cx="151216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76256" y="3284984"/>
            <a:ext cx="1440160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LiH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692696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</a:t>
            </a:r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509120"/>
            <a:ext cx="13681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Вспомните определение кислот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509120"/>
            <a:ext cx="1296144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Вспомните определение кислот</a:t>
            </a: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580112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03648" y="5733256"/>
            <a:ext cx="511256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забыли, какие вещества называют кислотами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48264" y="4509120"/>
            <a:ext cx="13681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Вспомните определение кислот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2" grpId="0" animBg="1"/>
      <p:bldP spid="13" grpId="0" animBg="1"/>
      <p:bldP spid="18" grpId="0" animBg="1"/>
      <p:bldP spid="18" grpId="1" animBg="1"/>
      <p:bldP spid="18" grpId="2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1907704" y="620688"/>
            <a:ext cx="5832648" cy="129614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Химические свойства  воды </a:t>
            </a:r>
            <a:endParaRPr lang="ru-RU" sz="24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5661248"/>
            <a:ext cx="252370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10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7"/>
          <p:cNvGrpSpPr/>
          <p:nvPr/>
        </p:nvGrpSpPr>
        <p:grpSpPr>
          <a:xfrm>
            <a:off x="971600" y="2204864"/>
            <a:ext cx="7215238" cy="2928958"/>
            <a:chOff x="1331640" y="2376264"/>
            <a:chExt cx="7215238" cy="2928958"/>
          </a:xfrm>
        </p:grpSpPr>
        <p:grpSp>
          <p:nvGrpSpPr>
            <p:cNvPr id="3" name="Группа 31"/>
            <p:cNvGrpSpPr/>
            <p:nvPr/>
          </p:nvGrpSpPr>
          <p:grpSpPr>
            <a:xfrm>
              <a:off x="1331640" y="2376264"/>
              <a:ext cx="7215238" cy="2928958"/>
              <a:chOff x="1574454" y="4574858"/>
              <a:chExt cx="7215238" cy="292895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574454" y="4574858"/>
                <a:ext cx="7215238" cy="292895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76"/>
              <p:cNvGrpSpPr/>
              <p:nvPr/>
            </p:nvGrpSpPr>
            <p:grpSpPr>
              <a:xfrm>
                <a:off x="1718470" y="4718874"/>
                <a:ext cx="6613336" cy="2683460"/>
                <a:chOff x="1718470" y="4718874"/>
                <a:chExt cx="6613336" cy="2683460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6903046" y="6159034"/>
                  <a:ext cx="1428760" cy="57606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rgbClr val="0070C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Щелочь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Группа 75"/>
                <p:cNvGrpSpPr/>
                <p:nvPr/>
              </p:nvGrpSpPr>
              <p:grpSpPr>
                <a:xfrm>
                  <a:off x="1718470" y="4718874"/>
                  <a:ext cx="4248472" cy="2683460"/>
                  <a:chOff x="1718470" y="4718874"/>
                  <a:chExt cx="4248472" cy="2683460"/>
                </a:xfrm>
              </p:grpSpPr>
              <p:sp>
                <p:nvSpPr>
                  <p:cNvPr id="13" name="Скругленный прямоугольник 12"/>
                  <p:cNvSpPr/>
                  <p:nvPr/>
                </p:nvSpPr>
                <p:spPr>
                  <a:xfrm>
                    <a:off x="4166742" y="4718874"/>
                    <a:ext cx="1785950" cy="10801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b="1" i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Кислотный оксид </a:t>
                    </a:r>
                    <a:endParaRPr lang="ru-RU" b="1" i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Скругленный прямоугольник 23"/>
                  <p:cNvSpPr/>
                  <p:nvPr/>
                </p:nvSpPr>
                <p:spPr>
                  <a:xfrm>
                    <a:off x="1718470" y="5582970"/>
                    <a:ext cx="1785950" cy="64294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28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Вода</a:t>
                    </a:r>
                    <a:endParaRPr lang="ru-RU" sz="2800" b="1" dirty="0" smtClean="0">
                      <a:solidFill>
                        <a:srgbClr val="7030A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4094734" y="6879114"/>
                    <a:ext cx="1872208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just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200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(для оксидов  </a:t>
                    </a:r>
                    <a:r>
                      <a:rPr lang="ru-RU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Ме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</a:t>
                    </a:r>
                    <a:r>
                      <a:rPr lang="en-US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IA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</a:t>
                    </a:r>
                  </a:p>
                  <a:p>
                    <a:pPr lvl="0" algn="just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и </a:t>
                    </a:r>
                    <a:r>
                      <a:rPr lang="en-US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CaO</a:t>
                    </a:r>
                    <a:r>
                      <a:rPr lang="en-US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, </a:t>
                    </a:r>
                    <a:r>
                      <a:rPr lang="en-US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SrO</a:t>
                    </a:r>
                    <a:r>
                      <a:rPr lang="en-US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, 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В</a:t>
                    </a:r>
                    <a:r>
                      <a:rPr lang="en-US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aO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)    </a:t>
                    </a:r>
                    <a:endParaRPr lang="ru-RU" sz="14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" name="Группа 74"/>
                  <p:cNvGrpSpPr/>
                  <p:nvPr/>
                </p:nvGrpSpPr>
                <p:grpSpPr>
                  <a:xfrm>
                    <a:off x="3662686" y="5123538"/>
                    <a:ext cx="2304256" cy="1683568"/>
                    <a:chOff x="3662686" y="5123538"/>
                    <a:chExt cx="2304256" cy="1683568"/>
                  </a:xfrm>
                </p:grpSpPr>
                <p:sp>
                  <p:nvSpPr>
                    <p:cNvPr id="26" name="Скругленный прямоугольник 25"/>
                    <p:cNvSpPr/>
                    <p:nvPr/>
                  </p:nvSpPr>
                  <p:spPr>
                    <a:xfrm>
                      <a:off x="4166742" y="6015018"/>
                      <a:ext cx="1800200" cy="792088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Основный оксид </a:t>
                      </a:r>
                      <a:endParaRPr lang="ru-RU" b="1" i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3662686" y="5123538"/>
                      <a:ext cx="3571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662686" y="6231042"/>
                      <a:ext cx="3571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p:txBody>
                </p:sp>
              </p:grpSp>
            </p:grpSp>
            <p:cxnSp>
              <p:nvCxnSpPr>
                <p:cNvPr id="33" name="Прямая со стрелкой 32"/>
                <p:cNvCxnSpPr/>
                <p:nvPr/>
              </p:nvCxnSpPr>
              <p:spPr>
                <a:xfrm flipV="1">
                  <a:off x="6038950" y="5195546"/>
                  <a:ext cx="71438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6038950" y="6447066"/>
                  <a:ext cx="786958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6660232" y="2636912"/>
              <a:ext cx="1500768" cy="6480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кислота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779912" y="3140968"/>
            <a:ext cx="1357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(кроме </a:t>
            </a:r>
            <a:r>
              <a:rPr lang="en-US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SiO</a:t>
            </a:r>
            <a:r>
              <a:rPr lang="en-US" sz="1400" i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  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843808" y="450912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83568" y="1700808"/>
            <a:ext cx="7632848" cy="864096"/>
            <a:chOff x="-138523" y="980728"/>
            <a:chExt cx="8189409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38523" y="980728"/>
              <a:ext cx="8189409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95" y="1196752"/>
              <a:ext cx="7871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Выберите формулу двухосновной кислоты: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843808" y="3284984"/>
            <a:ext cx="136815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5576" y="3284984"/>
            <a:ext cx="1512168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(ОН)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32040" y="3284984"/>
            <a:ext cx="136815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76256" y="3284984"/>
            <a:ext cx="136815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509120"/>
            <a:ext cx="136815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Вспомните определение кислот</a:t>
            </a:r>
            <a:endParaRPr lang="ru-RU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4509120"/>
            <a:ext cx="1368152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Подсказка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4509120"/>
            <a:ext cx="136815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Вспомните определение кислот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491880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1" animBg="1"/>
      <p:bldP spid="31" grpId="2" animBg="1"/>
      <p:bldP spid="3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876256" y="4437112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539552" y="1556792"/>
            <a:ext cx="8064896" cy="864096"/>
            <a:chOff x="39460" y="980728"/>
            <a:chExt cx="7842926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9460" y="980728"/>
              <a:ext cx="7842926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512" y="1196752"/>
              <a:ext cx="763284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smtClean="0"/>
                <a:t>Выберите формулу кислородсодержащей кислоты: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948264" y="3140968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3140968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32040" y="3140968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9592" y="3140968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5805264"/>
            <a:ext cx="42484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кислот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4437112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Вспомните определение кислот</a:t>
            </a:r>
            <a:endParaRPr lang="ru-RU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437112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Содержатся ли в составе данной кислоты атомы кислорода </a:t>
            </a:r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437112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Вспомните определение кислот</a:t>
            </a:r>
            <a:endParaRPr lang="ru-RU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596336" y="2420888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8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2" grpId="1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843808" y="5013176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827584" y="1556792"/>
            <a:ext cx="7632848" cy="1152128"/>
            <a:chOff x="1619672" y="980728"/>
            <a:chExt cx="475252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00721" y="1088740"/>
              <a:ext cx="453650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В каком столбике записаны формулы только </a:t>
              </a:r>
              <a:r>
                <a:rPr lang="ru-RU" sz="2400" b="1" dirty="0" err="1" smtClean="0"/>
                <a:t>бескислородных</a:t>
              </a:r>
              <a:r>
                <a:rPr lang="ru-RU" sz="2400" b="1" dirty="0" smtClean="0"/>
                <a:t> одноосновных кислот: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915816" y="3284984"/>
            <a:ext cx="12961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</a:p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9592" y="3284984"/>
            <a:ext cx="1224136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HF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32040" y="3284984"/>
            <a:ext cx="12961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HBr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48264" y="3284984"/>
            <a:ext cx="12961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4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35896" y="2708920"/>
            <a:ext cx="0" cy="5760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5805264"/>
            <a:ext cx="42484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кислот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55576" y="450912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899592" y="1772816"/>
            <a:ext cx="7272808" cy="864096"/>
            <a:chOff x="705725" y="1052736"/>
            <a:chExt cx="6153914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05725" y="1052736"/>
              <a:ext cx="6153914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8515" y="1268760"/>
              <a:ext cx="578833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smtClean="0"/>
                <a:t>Ортофосфорная кислота взаимодействует с: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83568" y="3284984"/>
            <a:ext cx="158417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магнием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27784" y="3284984"/>
            <a:ext cx="1800200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серебром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88024" y="3284984"/>
            <a:ext cx="158417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медью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32240" y="3284984"/>
            <a:ext cx="172819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платиной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5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75656" y="2636912"/>
            <a:ext cx="720080" cy="64807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509120"/>
            <a:ext cx="136815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4509120"/>
            <a:ext cx="136815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4509120"/>
            <a:ext cx="136815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876256" y="5013176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755576" y="1556792"/>
            <a:ext cx="7560840" cy="1008112"/>
            <a:chOff x="1619672" y="980728"/>
            <a:chExt cx="475252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0196" y="1042449"/>
              <a:ext cx="4536504" cy="69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 </a:t>
              </a:r>
              <a:r>
                <a:rPr lang="ru-RU" sz="2300" b="1" dirty="0" err="1" smtClean="0"/>
                <a:t>Бромоводородная</a:t>
              </a:r>
              <a:r>
                <a:rPr lang="ru-RU" sz="2300" b="1" dirty="0" smtClean="0"/>
                <a:t> кислота может реагировать с каждым из двух веществ: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948264" y="3212976"/>
            <a:ext cx="129614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LiOH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5576" y="3212976"/>
            <a:ext cx="122413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68010" y="3212976"/>
            <a:ext cx="1584176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75789" y="3212976"/>
            <a:ext cx="129614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MgO</a:t>
            </a:r>
          </a:p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6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endCxn id="23" idx="0"/>
          </p:cNvCxnSpPr>
          <p:nvPr/>
        </p:nvCxnSpPr>
        <p:spPr>
          <a:xfrm>
            <a:off x="6228184" y="2492896"/>
            <a:ext cx="1368152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5805264"/>
            <a:ext cx="460851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свойства кислот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725144"/>
            <a:ext cx="540060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 какому классу относится каждое из этих веществ?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Проверьте возможность взаимодействия кислоты с веществами этих классов.</a:t>
            </a:r>
            <a:endParaRPr lang="ru-RU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860032" y="4653136"/>
            <a:ext cx="136815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827584" y="1628800"/>
            <a:ext cx="7488832" cy="936104"/>
            <a:chOff x="1619672" y="980728"/>
            <a:chExt cx="4752528" cy="93610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6764" y="1052736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/>
                <a:t>Какое вещество реагирует с соляной кислотой с образованием газа:</a:t>
              </a:r>
              <a:endParaRPr lang="ru-RU" sz="23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788024" y="3284984"/>
            <a:ext cx="144016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SrCO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584" y="3284984"/>
            <a:ext cx="136815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71800" y="3284984"/>
            <a:ext cx="144016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CsOH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04248" y="3284984"/>
            <a:ext cx="144016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7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08104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653136"/>
            <a:ext cx="136815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4653136"/>
            <a:ext cx="136815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4653136"/>
            <a:ext cx="1368152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rgbClr val="28641E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Подсказка</a:t>
            </a:r>
            <a:endParaRPr lang="ru-RU" b="1" i="1" dirty="0" smtClean="0">
              <a:solidFill>
                <a:srgbClr val="28641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Презентация c дос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</Template>
  <TotalTime>2436</TotalTime>
  <Words>1671</Words>
  <Application>Microsoft Office PowerPoint</Application>
  <PresentationFormat>Экран (4:3)</PresentationFormat>
  <Paragraphs>606</Paragraphs>
  <Slides>30</Slides>
  <Notes>0</Notes>
  <HiddenSlides>16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Презентация c доской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 создании презентации были использованы: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Rei</dc:creator>
  <cp:lastModifiedBy>Rei</cp:lastModifiedBy>
  <cp:revision>247</cp:revision>
  <dcterms:created xsi:type="dcterms:W3CDTF">2013-03-31T18:23:29Z</dcterms:created>
  <dcterms:modified xsi:type="dcterms:W3CDTF">2014-12-15T21:37:00Z</dcterms:modified>
</cp:coreProperties>
</file>