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59" r:id="rId4"/>
    <p:sldId id="268" r:id="rId5"/>
    <p:sldId id="260" r:id="rId6"/>
    <p:sldId id="269" r:id="rId7"/>
    <p:sldId id="261" r:id="rId8"/>
    <p:sldId id="270" r:id="rId9"/>
    <p:sldId id="262" r:id="rId10"/>
    <p:sldId id="264" r:id="rId11"/>
    <p:sldId id="266" r:id="rId12"/>
    <p:sldId id="273" r:id="rId13"/>
    <p:sldId id="265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shinikiev.com.ua/ru/news/zimnie_shini_i_peavilnui_shinomonag" TargetMode="External"/><Relationship Id="rId3" Type="http://schemas.openxmlformats.org/officeDocument/2006/relationships/hyperlink" Target="http://www.liveinternet.ru/users/ludmiiila/post193611597/" TargetMode="External"/><Relationship Id="rId7" Type="http://schemas.openxmlformats.org/officeDocument/2006/relationships/hyperlink" Target="http://3675.kz.all.biz/bumaga-afishnaya-g42972" TargetMode="External"/><Relationship Id="rId2" Type="http://schemas.openxmlformats.org/officeDocument/2006/relationships/hyperlink" Target="http://kzgov.docdat.com/docs/80/index-679457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4248621/post159978920/" TargetMode="External"/><Relationship Id="rId11" Type="http://schemas.openxmlformats.org/officeDocument/2006/relationships/hyperlink" Target="http://primeinfo.com.ua/sulphur.html" TargetMode="External"/><Relationship Id="rId5" Type="http://schemas.openxmlformats.org/officeDocument/2006/relationships/hyperlink" Target="http://tutknow.ru/beauty/872-sernaya-maz-ot-pryschey.html" TargetMode="External"/><Relationship Id="rId10" Type="http://schemas.openxmlformats.org/officeDocument/2006/relationships/hyperlink" Target="http://megainfo.com.ua/notes/poroshkovie-kraski.html" TargetMode="External"/><Relationship Id="rId4" Type="http://schemas.openxmlformats.org/officeDocument/2006/relationships/hyperlink" Target="http://scorcher.ru/art/chemistry/chemistry_cristalls.php?printing=1" TargetMode="External"/><Relationship Id="rId9" Type="http://schemas.openxmlformats.org/officeDocument/2006/relationships/hyperlink" Target="http://www.evpatori.ru/kosmetika-v-drevnem-egipt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72;&#1076;&#1077;&#1088;&#1083;&#1077;&#1077;&#1074;&#1072;%20&#1047;&#1086;&#1103;\Desktop\&#1093;&#1080;&#1084;&#1080;&#1103;%20&#1074;&#1080;&#1076;&#1077;&#1086;\&#1089;&#1077;&#1088;&#1072;\1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72;&#1076;&#1077;&#1088;&#1083;&#1077;&#1077;&#1074;&#1072;%20&#1047;&#1086;&#1103;\Desktop\&#1093;&#1080;&#1084;&#1080;&#1103;%20&#1074;&#1080;&#1076;&#1077;&#1086;\&#1089;&#1077;&#1088;&#1072;\2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0;&#1072;&#1076;&#1077;&#1088;&#1083;&#1077;&#1077;&#1074;&#1072;%20&#1047;&#1086;&#1103;\Desktop\&#1093;&#1080;&#1084;&#1080;&#1103;%20&#1074;&#1080;&#1076;&#1077;&#1086;\&#1089;&#1077;&#1088;&#1072;\3.mp4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_2_232_6212.jpg"/>
          <p:cNvPicPr/>
          <p:nvPr/>
        </p:nvPicPr>
        <p:blipFill>
          <a:blip r:embed="rId2" cstate="screen"/>
          <a:stretch>
            <a:fillRect/>
          </a:stretch>
        </p:blipFill>
        <p:spPr>
          <a:xfrm>
            <a:off x="0" y="836712"/>
            <a:ext cx="2143108" cy="1663594"/>
          </a:xfrm>
          <a:prstGeom prst="rect">
            <a:avLst/>
          </a:prstGeom>
        </p:spPr>
      </p:pic>
      <p:pic>
        <p:nvPicPr>
          <p:cNvPr id="3" name="Рисунок 2" descr="9b5beb884249d0246772d5dbc20.jpg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228184" y="260648"/>
            <a:ext cx="2664296" cy="2592288"/>
          </a:xfrm>
          <a:prstGeom prst="rect">
            <a:avLst/>
          </a:prstGeom>
        </p:spPr>
      </p:pic>
      <p:pic>
        <p:nvPicPr>
          <p:cNvPr id="4" name="Рисунок 3" descr="79273.jpeg"/>
          <p:cNvPicPr/>
          <p:nvPr/>
        </p:nvPicPr>
        <p:blipFill>
          <a:blip r:embed="rId4" cstate="screen"/>
          <a:stretch>
            <a:fillRect/>
          </a:stretch>
        </p:blipFill>
        <p:spPr>
          <a:xfrm>
            <a:off x="0" y="3357562"/>
            <a:ext cx="2592288" cy="3068960"/>
          </a:xfrm>
          <a:prstGeom prst="rect">
            <a:avLst/>
          </a:prstGeom>
        </p:spPr>
      </p:pic>
      <p:pic>
        <p:nvPicPr>
          <p:cNvPr id="5" name="Рисунок 4" descr="tires_shiikiev.com.jpg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2714612" y="4580012"/>
            <a:ext cx="2160240" cy="2277988"/>
          </a:xfrm>
          <a:prstGeom prst="rect">
            <a:avLst/>
          </a:prstGeom>
        </p:spPr>
      </p:pic>
      <p:pic>
        <p:nvPicPr>
          <p:cNvPr id="6" name="Рисунок 5" descr="0_97ea_9f897ef6_L.jpg"/>
          <p:cNvPicPr/>
          <p:nvPr/>
        </p:nvPicPr>
        <p:blipFill>
          <a:blip r:embed="rId6" cstate="screen"/>
          <a:stretch>
            <a:fillRect/>
          </a:stretch>
        </p:blipFill>
        <p:spPr>
          <a:xfrm>
            <a:off x="2143108" y="285728"/>
            <a:ext cx="1495425" cy="1866900"/>
          </a:xfrm>
          <a:prstGeom prst="rect">
            <a:avLst/>
          </a:prstGeom>
        </p:spPr>
      </p:pic>
      <p:pic>
        <p:nvPicPr>
          <p:cNvPr id="7" name="Рисунок 6" descr="img3.jpg"/>
          <p:cNvPicPr/>
          <p:nvPr/>
        </p:nvPicPr>
        <p:blipFill>
          <a:blip r:embed="rId7" cstate="screen"/>
          <a:stretch>
            <a:fillRect/>
          </a:stretch>
        </p:blipFill>
        <p:spPr>
          <a:xfrm>
            <a:off x="5286380" y="2500306"/>
            <a:ext cx="2232248" cy="2370956"/>
          </a:xfrm>
          <a:prstGeom prst="rect">
            <a:avLst/>
          </a:prstGeom>
        </p:spPr>
      </p:pic>
      <p:pic>
        <p:nvPicPr>
          <p:cNvPr id="8" name="Рисунок 7" descr="египтянка.jpg"/>
          <p:cNvPicPr/>
          <p:nvPr/>
        </p:nvPicPr>
        <p:blipFill>
          <a:blip r:embed="rId8" cstate="screen"/>
          <a:stretch>
            <a:fillRect/>
          </a:stretch>
        </p:blipFill>
        <p:spPr>
          <a:xfrm>
            <a:off x="4071934" y="214290"/>
            <a:ext cx="2068438" cy="2370956"/>
          </a:xfrm>
          <a:prstGeom prst="rect">
            <a:avLst/>
          </a:prstGeom>
        </p:spPr>
      </p:pic>
      <p:pic>
        <p:nvPicPr>
          <p:cNvPr id="9" name="Рисунок 8" descr="1370190153_sernaya-maz2.jpg"/>
          <p:cNvPicPr/>
          <p:nvPr/>
        </p:nvPicPr>
        <p:blipFill>
          <a:blip r:embed="rId9" cstate="screen"/>
          <a:stretch>
            <a:fillRect/>
          </a:stretch>
        </p:blipFill>
        <p:spPr>
          <a:xfrm>
            <a:off x="2627784" y="2276872"/>
            <a:ext cx="1800200" cy="20109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929190" y="4857760"/>
            <a:ext cx="421481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МБОУ «Средняя общеобразовательная школа №9  с углубленным изучением отдельных предметов» 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err="1" smtClean="0">
                <a:solidFill>
                  <a:srgbClr val="002060"/>
                </a:solidFill>
              </a:rPr>
              <a:t>Елабужского</a:t>
            </a:r>
            <a:r>
              <a:rPr lang="ru-RU" sz="1600" dirty="0" smtClean="0">
                <a:solidFill>
                  <a:srgbClr val="002060"/>
                </a:solidFill>
              </a:rPr>
              <a:t> муниципального района Республики Татарстан.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Автор:  учитель химии  Леонтьева Наталия Викторовна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pl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7620" y="2357430"/>
            <a:ext cx="5000659" cy="428628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Расскажите о биологической роли серы в природе.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Человек содержит примерно 2 г серы на 1 кг своего веса.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Кстати:  </a:t>
            </a:r>
            <a:r>
              <a:rPr lang="ru-RU" dirty="0" smtClean="0">
                <a:solidFill>
                  <a:srgbClr val="002060"/>
                </a:solidFill>
              </a:rPr>
              <a:t>Сера является необходимым для организма микроэлементом, без которого невозможен нормальный рост ногтей, волос и кожи. Поэтому за серой закрепилось меткое прозвище - «минерал красоты».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Биологическая роль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Составьте предложения, используя слова по теме.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96752"/>
            <a:ext cx="8472518" cy="544695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97000"/>
          <a:ext cx="9144000" cy="5460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2169"/>
                <a:gridCol w="2867186"/>
                <a:gridCol w="3254645"/>
              </a:tblGrid>
              <a:tr h="1820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Сера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/>
                        <a:t>Демеркури</a:t>
                      </a:r>
                      <a:r>
                        <a:rPr lang="ru-RU" sz="3200" dirty="0" smtClean="0"/>
                        <a:t> -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err="1" smtClean="0"/>
                        <a:t>зация</a:t>
                      </a:r>
                      <a:endParaRPr lang="ru-RU" sz="3200" dirty="0" smtClean="0"/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Ромбическая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  <a:tr h="1820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Пластическая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Окислитель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Аллотропия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  <a:tr h="1820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Сульфиды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Сернистый 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Восстановитель</a:t>
                      </a:r>
                    </a:p>
                    <a:p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Давайте поразмышляем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5805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Какие отличия и сходства между кислородом и серой вы можете отметить? Четные столы- сходство, нечетные – различия.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5" y="2420887"/>
          <a:ext cx="8208912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820891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Признаки сходства/различия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кислород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сера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20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Строение атома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Физические свойства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Аллотропия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0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Химические свойства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Домашнее задание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3200" dirty="0" smtClean="0"/>
              <a:t>П. </a:t>
            </a:r>
            <a:r>
              <a:rPr lang="ru-RU" sz="3600" dirty="0" smtClean="0"/>
              <a:t>22</a:t>
            </a:r>
            <a:r>
              <a:rPr lang="ru-RU" sz="3200" dirty="0" smtClean="0"/>
              <a:t>, пересказ. Упр.3 стр.134 письменно. Составить опорный конспект по теме в тетради.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Интернет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472518" cy="5214974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hlinkClick r:id="rId2"/>
              </a:rPr>
              <a:t>http://kzgov.docdat.com/docs/80/index-679457.html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http://www.liveinternet.ru/users/ludmiiila/post193611597/</a:t>
            </a:r>
            <a:endParaRPr lang="ru-RU" dirty="0" smtClean="0"/>
          </a:p>
          <a:p>
            <a:r>
              <a:rPr lang="ru-RU" u="sng" dirty="0" smtClean="0">
                <a:hlinkClick r:id="rId4"/>
              </a:rPr>
              <a:t>http://scorcher.ru/art/chemistry/chemistry_cristalls.php?printing=1</a:t>
            </a:r>
            <a:endParaRPr lang="ru-RU" dirty="0" smtClean="0"/>
          </a:p>
          <a:p>
            <a:r>
              <a:rPr lang="ru-RU" u="sng" dirty="0" smtClean="0">
                <a:hlinkClick r:id="rId5"/>
              </a:rPr>
              <a:t>http://tutknow.ru/beauty/872-sernaya-maz-ot-pryschey.html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http://www.liveinternet.ru/users/4248621/post159978920/</a:t>
            </a:r>
            <a:endParaRPr lang="ru-RU" dirty="0" smtClean="0"/>
          </a:p>
          <a:p>
            <a:r>
              <a:rPr lang="ru-RU" u="sng" dirty="0" smtClean="0">
                <a:hlinkClick r:id="rId7"/>
              </a:rPr>
              <a:t>http://3675.kz.all.biz/bumaga-afishnaya-g42972</a:t>
            </a:r>
            <a:endParaRPr lang="ru-RU" dirty="0" smtClean="0"/>
          </a:p>
          <a:p>
            <a:r>
              <a:rPr lang="ru-RU" u="sng" dirty="0" smtClean="0">
                <a:hlinkClick r:id="rId8"/>
              </a:rPr>
              <a:t>http://shinikiev.com.ua/ru/news/zimnie_shini_i_peavilnui_shinomonag</a:t>
            </a:r>
            <a:endParaRPr lang="ru-RU" dirty="0" smtClean="0"/>
          </a:p>
          <a:p>
            <a:r>
              <a:rPr lang="ru-RU" u="sng" dirty="0" smtClean="0">
                <a:hlinkClick r:id="rId9"/>
              </a:rPr>
              <a:t>http://www.evpatori.ru/kosmetika-v-drevnem-egipte.html</a:t>
            </a:r>
            <a:endParaRPr lang="ru-RU" dirty="0" smtClean="0"/>
          </a:p>
          <a:p>
            <a:r>
              <a:rPr lang="ru-RU" u="sng" dirty="0" smtClean="0">
                <a:hlinkClick r:id="rId10"/>
              </a:rPr>
              <a:t>http://megainfo.com.ua/notes/poroshkovie-kraski.html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http://primeinfo.com.ua/sulphur.html#ixzz3LXeWCmXN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ристаллы серы среди арагонит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5656" y="4365104"/>
            <a:ext cx="4096469" cy="1872208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     СЕРА.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Посмотрите  видеофрагмент  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42928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ru-RU" sz="4000" dirty="0" smtClean="0"/>
              <a:t>Расскажите о применении серы в древности.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4000" smtClean="0"/>
              <a:t>Почему </a:t>
            </a:r>
            <a:r>
              <a:rPr lang="ru-RU" sz="4000" dirty="0" smtClean="0"/>
              <a:t>выражение «посыпать серой« было равнозначно выражению « посыпать солью», т.е. предать забвению: «жилище его посыпано будет серою... Память о нем исчезнет с земли»  </a:t>
            </a:r>
          </a:p>
          <a:p>
            <a:pPr marL="514350" indent="-514350">
              <a:buNone/>
            </a:pPr>
            <a:r>
              <a:rPr lang="ru-RU" sz="4000" dirty="0" smtClean="0"/>
              <a:t>       </a:t>
            </a:r>
          </a:p>
          <a:p>
            <a:pPr marL="514350" lvl="0" indent="-514350">
              <a:buFont typeface="Wingdings 2"/>
              <a:buAutoNum type="arabicParenR"/>
            </a:pPr>
            <a:endParaRPr lang="ru-RU" sz="4000" dirty="0" smtClean="0"/>
          </a:p>
          <a:p>
            <a:pPr marL="514350" indent="-514350">
              <a:buAutoNum type="arabicParenR"/>
            </a:pPr>
            <a:endParaRPr lang="ru-RU" sz="4000" dirty="0" smtClean="0"/>
          </a:p>
          <a:p>
            <a:pPr marL="514350" indent="-514350">
              <a:buAutoNum type="arabicParenR"/>
            </a:pPr>
            <a:endParaRPr lang="ru-RU" sz="4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1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Посмотри видеофрагмент 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5040560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4000" dirty="0" smtClean="0"/>
              <a:t>Запиши названия соединений серы.</a:t>
            </a:r>
          </a:p>
          <a:p>
            <a:pPr marL="742950" indent="-742950">
              <a:buAutoNum type="arabicPeriod"/>
            </a:pPr>
            <a:r>
              <a:rPr lang="ru-RU" sz="4000" dirty="0" smtClean="0"/>
              <a:t>Рассмотрите природные соединения серы.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  <p:pic>
        <p:nvPicPr>
          <p:cNvPr id="5" name="Рисунок 4" descr="природный сросток серы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786190"/>
            <a:ext cx="3773760" cy="3071810"/>
          </a:xfrm>
          <a:prstGeom prst="rect">
            <a:avLst/>
          </a:prstGeom>
        </p:spPr>
      </p:pic>
      <p:pic>
        <p:nvPicPr>
          <p:cNvPr id="6" name="Рисунок 5" descr="кристаллы серы среди арагонит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3786190"/>
            <a:ext cx="3857620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2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анулированная сер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69000" y="4581128"/>
            <a:ext cx="3175000" cy="22768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 просмотра видеофрагмента обсудите в группе и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Запишите строение атома серы и предположите степени окисления у нее.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Запишите физические свойства серы. Рассмотрите образцы серы в пробирке.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 счет чего проявляется аллотропия у серы?  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Назовите аллотропные модификации серы.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px-Burning-sulfur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79704" y="3113584"/>
            <a:ext cx="2664296" cy="3744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Химические свойства серы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6500826" cy="343871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400" dirty="0" smtClean="0"/>
              <a:t>Запишите реакции серы увиденные в видеофрагменте.</a:t>
            </a:r>
          </a:p>
          <a:p>
            <a:pPr>
              <a:buNone/>
            </a:pPr>
            <a:r>
              <a:rPr lang="ru-RU" sz="2400" dirty="0" smtClean="0"/>
              <a:t>2. Какие свойства проявляет сера в реакциях с металлами? Запишите реакции с медью и ртутью.</a:t>
            </a:r>
          </a:p>
          <a:p>
            <a:pPr>
              <a:buNone/>
            </a:pPr>
            <a:r>
              <a:rPr lang="ru-RU" sz="2400" dirty="0" smtClean="0"/>
              <a:t>3. Запишите реакции серы с неметаллами: водородом,  кислородом,. Какие свойства проявляет сера в этих реакциях?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204864"/>
          <a:ext cx="6444208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44208"/>
              </a:tblGrid>
              <a:tr h="446449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 + Cu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sz="3200" baseline="0" dirty="0" err="1" smtClean="0">
                          <a:sym typeface="Wingdings" pitchFamily="2" charset="2"/>
                        </a:rPr>
                        <a:t>CuS</a:t>
                      </a:r>
                      <a:r>
                        <a:rPr lang="en-US" sz="3200" baseline="0" dirty="0" smtClean="0">
                          <a:sym typeface="Wingdings" pitchFamily="2" charset="2"/>
                        </a:rPr>
                        <a:t> </a:t>
                      </a:r>
                      <a:r>
                        <a:rPr lang="ru-RU" sz="3200" baseline="0" dirty="0" smtClean="0">
                          <a:sym typeface="Wingdings" pitchFamily="2" charset="2"/>
                        </a:rPr>
                        <a:t> сера окислитель</a:t>
                      </a:r>
                      <a:endParaRPr lang="en-US" sz="3200" baseline="0" dirty="0" smtClean="0">
                        <a:sym typeface="Wingdings" pitchFamily="2" charset="2"/>
                      </a:endParaRPr>
                    </a:p>
                    <a:p>
                      <a:r>
                        <a:rPr lang="en-US" sz="3200" baseline="0" dirty="0" smtClean="0">
                          <a:sym typeface="Wingdings" pitchFamily="2" charset="2"/>
                        </a:rPr>
                        <a:t>S + Hg  </a:t>
                      </a:r>
                      <a:r>
                        <a:rPr lang="en-US" sz="3200" baseline="0" dirty="0" err="1" smtClean="0">
                          <a:sym typeface="Wingdings" pitchFamily="2" charset="2"/>
                        </a:rPr>
                        <a:t>HgS</a:t>
                      </a:r>
                      <a:r>
                        <a:rPr lang="ru-RU" sz="3200" baseline="0" dirty="0" smtClean="0">
                          <a:sym typeface="Wingdings" pitchFamily="2" charset="2"/>
                        </a:rPr>
                        <a:t> сера окислитель</a:t>
                      </a:r>
                      <a:endParaRPr lang="en-US" sz="3200" baseline="0" dirty="0" smtClean="0">
                        <a:sym typeface="Wingdings" pitchFamily="2" charset="2"/>
                      </a:endParaRPr>
                    </a:p>
                    <a:p>
                      <a:endParaRPr lang="en-US" sz="3200" baseline="0" dirty="0" smtClean="0">
                        <a:sym typeface="Wingdings" pitchFamily="2" charset="2"/>
                      </a:endParaRPr>
                    </a:p>
                    <a:p>
                      <a:endParaRPr lang="en-US" sz="3200" baseline="0" dirty="0" smtClean="0">
                        <a:sym typeface="Wingdings" pitchFamily="2" charset="2"/>
                      </a:endParaRPr>
                    </a:p>
                    <a:p>
                      <a:r>
                        <a:rPr lang="en-US" sz="3200" baseline="0" dirty="0" smtClean="0">
                          <a:sym typeface="Wingdings" pitchFamily="2" charset="2"/>
                        </a:rPr>
                        <a:t>S + H2  H2S</a:t>
                      </a:r>
                      <a:r>
                        <a:rPr lang="ru-RU" sz="3200" baseline="0" dirty="0" smtClean="0">
                          <a:sym typeface="Wingdings" pitchFamily="2" charset="2"/>
                        </a:rPr>
                        <a:t> сера окислитель</a:t>
                      </a:r>
                      <a:endParaRPr lang="en-US" sz="3200" baseline="0" dirty="0" smtClean="0">
                        <a:sym typeface="Wingdings" pitchFamily="2" charset="2"/>
                      </a:endParaRPr>
                    </a:p>
                    <a:p>
                      <a:r>
                        <a:rPr lang="en-US" sz="3200" baseline="0" dirty="0" smtClean="0">
                          <a:sym typeface="Wingdings" pitchFamily="2" charset="2"/>
                        </a:rPr>
                        <a:t>S + O2 SO2</a:t>
                      </a:r>
                      <a:r>
                        <a:rPr lang="ru-RU" sz="3200" baseline="0" dirty="0" smtClean="0">
                          <a:sym typeface="Wingdings" pitchFamily="2" charset="2"/>
                        </a:rPr>
                        <a:t>сера восстановитель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319</Words>
  <Application>Microsoft Office PowerPoint</Application>
  <PresentationFormat>Экран (4:3)</PresentationFormat>
  <Paragraphs>67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     СЕРА.</vt:lpstr>
      <vt:lpstr>Посмотрите  видеофрагмент  и…</vt:lpstr>
      <vt:lpstr>Слайд 4</vt:lpstr>
      <vt:lpstr>Посмотри видеофрагмент и…</vt:lpstr>
      <vt:lpstr>Слайд 6</vt:lpstr>
      <vt:lpstr>После просмотра видеофрагмента обсудите в группе и …</vt:lpstr>
      <vt:lpstr>Слайд 8</vt:lpstr>
      <vt:lpstr>Химические свойства серы</vt:lpstr>
      <vt:lpstr> Биологическая роль</vt:lpstr>
      <vt:lpstr>Составьте предложения, используя слова по теме.</vt:lpstr>
      <vt:lpstr>Давайте поразмышляем</vt:lpstr>
      <vt:lpstr>Домашнее задание</vt:lpstr>
      <vt:lpstr>Интернет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СЕРА.</dc:title>
  <dc:creator>Пользователь</dc:creator>
  <cp:lastModifiedBy>Пользователь</cp:lastModifiedBy>
  <cp:revision>80</cp:revision>
  <dcterms:created xsi:type="dcterms:W3CDTF">2014-12-10T23:16:47Z</dcterms:created>
  <dcterms:modified xsi:type="dcterms:W3CDTF">2014-12-20T01:18:35Z</dcterms:modified>
</cp:coreProperties>
</file>