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7" autoAdjust="0"/>
    <p:restoredTop sz="94660"/>
  </p:normalViewPr>
  <p:slideViewPr>
    <p:cSldViewPr>
      <p:cViewPr varScale="1">
        <p:scale>
          <a:sx n="106" d="100"/>
          <a:sy n="106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7D44-3756-4757-8631-07641E8FD86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E491F2B-40DC-4B42-8760-091073B7F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7D44-3756-4757-8631-07641E8FD86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1F2B-40DC-4B42-8760-091073B7F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7D44-3756-4757-8631-07641E8FD86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1F2B-40DC-4B42-8760-091073B7F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7D44-3756-4757-8631-07641E8FD86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1F2B-40DC-4B42-8760-091073B7F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7D44-3756-4757-8631-07641E8FD86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E491F2B-40DC-4B42-8760-091073B7F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7D44-3756-4757-8631-07641E8FD86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1F2B-40DC-4B42-8760-091073B7F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7D44-3756-4757-8631-07641E8FD86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1F2B-40DC-4B42-8760-091073B7F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7D44-3756-4757-8631-07641E8FD86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1F2B-40DC-4B42-8760-091073B7F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7D44-3756-4757-8631-07641E8FD86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1F2B-40DC-4B42-8760-091073B7F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7D44-3756-4757-8631-07641E8FD86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1F2B-40DC-4B42-8760-091073B7F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7D44-3756-4757-8631-07641E8FD86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E491F2B-40DC-4B42-8760-091073B7F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5C7D44-3756-4757-8631-07641E8FD86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E491F2B-40DC-4B42-8760-091073B7F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Грудинина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Т.В.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СПб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ГБ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ПОУ «МРЦПК «ТЭ и 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Алюминий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357166"/>
            <a:ext cx="7772400" cy="6143668"/>
          </a:xfrm>
        </p:spPr>
        <p:txBody>
          <a:bodyPr>
            <a:normAutofit/>
          </a:bodyPr>
          <a:lstStyle/>
          <a:p>
            <a:pPr marL="0" indent="358775">
              <a:buNone/>
            </a:pPr>
            <a:r>
              <a:rPr lang="ru-RU" sz="2800" dirty="0" smtClean="0"/>
              <a:t>Для получения 1000 кг алюминия, требуется 1920 кг глинозема, 65 кг криолита, 35 кг фторида калия, 600 кг анодной массы и 17 тыс. кВт</a:t>
            </a:r>
            <a:r>
              <a:rPr lang="ru-RU" sz="2800" dirty="0" smtClean="0">
                <a:latin typeface="Times New Roman"/>
                <a:cs typeface="Times New Roman"/>
              </a:rPr>
              <a:t>∙г электроэнергии.</a:t>
            </a:r>
          </a:p>
          <a:p>
            <a:pPr marL="0" indent="358775">
              <a:buNone/>
            </a:pPr>
            <a:endParaRPr lang="ru-RU" sz="2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Лабораторный способ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/>
                <a:cs typeface="Times New Roman"/>
              </a:rPr>
              <a:t>предложил Фридрих </a:t>
            </a:r>
            <a:r>
              <a:rPr lang="ru-RU" sz="2800" dirty="0" err="1" smtClean="0">
                <a:latin typeface="Times New Roman"/>
                <a:cs typeface="Times New Roman"/>
              </a:rPr>
              <a:t>Велер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/>
                <a:cs typeface="Times New Roman"/>
              </a:rPr>
              <a:t>в 1827 году.</a:t>
            </a:r>
          </a:p>
          <a:p>
            <a:pPr marL="0" indent="358775">
              <a:buNone/>
            </a:pPr>
            <a:r>
              <a:rPr lang="ru-RU" sz="2800" dirty="0" smtClean="0">
                <a:latin typeface="Times New Roman"/>
                <a:cs typeface="Times New Roman"/>
              </a:rPr>
              <a:t>				</a:t>
            </a:r>
          </a:p>
          <a:p>
            <a:pPr marL="0" indent="358775">
              <a:buNone/>
            </a:pPr>
            <a:r>
              <a:rPr lang="ru-RU" sz="2800" dirty="0" smtClean="0">
                <a:latin typeface="Times New Roman"/>
                <a:cs typeface="Times New Roman"/>
              </a:rPr>
              <a:t>	(при нагревании)</a:t>
            </a:r>
          </a:p>
          <a:p>
            <a:pPr marL="0" indent="358775"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000100" y="4214818"/>
          <a:ext cx="4214843" cy="642942"/>
        </p:xfrm>
        <a:graphic>
          <a:graphicData uri="http://schemas.openxmlformats.org/presentationml/2006/ole">
            <p:oleObj spid="_x0000_s2050" name="Equation" r:id="rId3" imgW="1498320" imgH="228600" progId="Equation.DSMT4">
              <p:embed/>
            </p:oleObj>
          </a:graphicData>
        </a:graphic>
      </p:graphicFrame>
      <p:pic>
        <p:nvPicPr>
          <p:cNvPr id="6" name="Рисунок 5" descr="19038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214554"/>
            <a:ext cx="2676525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Физические свойства.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7772400" cy="5072098"/>
          </a:xfrm>
        </p:spPr>
        <p:txBody>
          <a:bodyPr>
            <a:normAutofit/>
          </a:bodyPr>
          <a:lstStyle/>
          <a:p>
            <a:pPr marL="0" indent="358775">
              <a:buNone/>
            </a:pPr>
            <a:r>
              <a:rPr lang="ru-RU" sz="2800" dirty="0" smtClean="0"/>
              <a:t>Металл серебристо-белого цвета, очень пластичный. Обладает </a:t>
            </a:r>
            <a:r>
              <a:rPr lang="ru-RU" sz="2800" smtClean="0"/>
              <a:t>высокой тепло- </a:t>
            </a:r>
            <a:r>
              <a:rPr lang="ru-RU" sz="2800" dirty="0" smtClean="0"/>
              <a:t>и электропроводностью, стойкостью к коррозии (оксидные пленки).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Плотность 2,7 кг/см</a:t>
            </a:r>
            <a:r>
              <a:rPr lang="ru-RU" sz="2800" baseline="30000" dirty="0" smtClean="0"/>
              <a:t>3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Температура плавления 660</a:t>
            </a:r>
            <a:r>
              <a:rPr lang="ru-RU" sz="2800" baseline="30000" dirty="0" smtClean="0"/>
              <a:t>0</a:t>
            </a:r>
            <a:r>
              <a:rPr lang="ru-RU" sz="2800" dirty="0" smtClean="0"/>
              <a:t>С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Температура кипения 2500</a:t>
            </a:r>
            <a:r>
              <a:rPr lang="ru-RU" sz="2800" baseline="30000" dirty="0" smtClean="0"/>
              <a:t>0</a:t>
            </a:r>
            <a:r>
              <a:rPr lang="ru-RU" sz="2800" dirty="0" smtClean="0"/>
              <a:t>С</a:t>
            </a:r>
            <a:endParaRPr lang="ru-RU" sz="2800" dirty="0"/>
          </a:p>
        </p:txBody>
      </p:sp>
      <p:pic>
        <p:nvPicPr>
          <p:cNvPr id="26626" name="Picture 2" descr="Aluminum Foil - Zouping Qixing Industrial Aluminum Co., Ltd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786190"/>
            <a:ext cx="3428984" cy="2571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Химические свойства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358775">
              <a:buNone/>
            </a:pPr>
            <a:r>
              <a:rPr lang="ru-RU" sz="2800" dirty="0" smtClean="0"/>
              <a:t>Он химически активен.</a:t>
            </a:r>
          </a:p>
          <a:p>
            <a:pPr marL="0" indent="358775">
              <a:buNone/>
            </a:pPr>
            <a:r>
              <a:rPr lang="ru-RU" sz="2800" dirty="0" smtClean="0"/>
              <a:t>Легко окисляется </a:t>
            </a:r>
            <a:r>
              <a:rPr lang="ru-RU" sz="2800" dirty="0" smtClean="0">
                <a:solidFill>
                  <a:srgbClr val="C00000"/>
                </a:solidFill>
              </a:rPr>
              <a:t>кислородом</a:t>
            </a:r>
            <a:r>
              <a:rPr lang="ru-RU" sz="2800" dirty="0" smtClean="0"/>
              <a:t> воздуха.</a:t>
            </a:r>
          </a:p>
          <a:p>
            <a:pPr marL="0" indent="358775">
              <a:buNone/>
            </a:pPr>
            <a:endParaRPr lang="ru-RU" sz="2800" dirty="0" smtClean="0"/>
          </a:p>
          <a:p>
            <a:pPr marL="0" indent="358775">
              <a:buNone/>
            </a:pPr>
            <a:endParaRPr lang="ru-RU" sz="2800" dirty="0" smtClean="0"/>
          </a:p>
          <a:p>
            <a:pPr marL="0" indent="358775">
              <a:buNone/>
            </a:pPr>
            <a:endParaRPr lang="ru-RU" sz="2800" dirty="0" smtClean="0"/>
          </a:p>
          <a:p>
            <a:pPr marL="0" indent="358775">
              <a:buNone/>
            </a:pPr>
            <a:r>
              <a:rPr lang="ru-RU" sz="2800" dirty="0" smtClean="0"/>
              <a:t>При обычной температуре реагирует с </a:t>
            </a:r>
            <a:r>
              <a:rPr lang="ru-RU" sz="2800" dirty="0" smtClean="0">
                <a:solidFill>
                  <a:srgbClr val="C00000"/>
                </a:solidFill>
              </a:rPr>
              <a:t>хлором </a:t>
            </a:r>
            <a:r>
              <a:rPr lang="ru-RU" sz="2800" dirty="0" smtClean="0"/>
              <a:t>и бромом, с фтором при нагревании: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500166" y="2786058"/>
          <a:ext cx="2139172" cy="785818"/>
        </p:xfrm>
        <a:graphic>
          <a:graphicData uri="http://schemas.openxmlformats.org/presentationml/2006/ole">
            <p:oleObj spid="_x0000_s22530" name="Equation" r:id="rId3" imgW="622080" imgH="228600" progId="Equation.DSMT4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357290" y="5214950"/>
          <a:ext cx="2270140" cy="785818"/>
        </p:xfrm>
        <a:graphic>
          <a:graphicData uri="http://schemas.openxmlformats.org/presentationml/2006/ole">
            <p:oleObj spid="_x0000_s22531" name="Equation" r:id="rId4" imgW="6602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428604"/>
            <a:ext cx="7772400" cy="5857916"/>
          </a:xfrm>
        </p:spPr>
        <p:txBody>
          <a:bodyPr>
            <a:normAutofit/>
          </a:bodyPr>
          <a:lstStyle/>
          <a:p>
            <a:pPr marL="0" indent="358775">
              <a:buNone/>
            </a:pPr>
            <a:r>
              <a:rPr lang="ru-RU" sz="2800" dirty="0" smtClean="0"/>
              <a:t>При нагревании реагирует с неметаллами: </a:t>
            </a:r>
          </a:p>
          <a:p>
            <a:pPr marL="0" indent="358775">
              <a:buNone/>
            </a:pPr>
            <a:endParaRPr lang="ru-RU" sz="2800" dirty="0" smtClean="0"/>
          </a:p>
          <a:p>
            <a:pPr marL="0" indent="358775">
              <a:buNone/>
            </a:pPr>
            <a:r>
              <a:rPr lang="ru-RU" sz="2800" dirty="0" smtClean="0"/>
              <a:t>С </a:t>
            </a:r>
            <a:r>
              <a:rPr lang="ru-RU" sz="2800" dirty="0" smtClean="0">
                <a:solidFill>
                  <a:srgbClr val="C00000"/>
                </a:solidFill>
              </a:rPr>
              <a:t>серой</a:t>
            </a:r>
            <a:r>
              <a:rPr lang="ru-RU" sz="2800" dirty="0" smtClean="0"/>
              <a:t>, образуя </a:t>
            </a:r>
            <a:r>
              <a:rPr lang="ru-RU" sz="2800" dirty="0" smtClean="0">
                <a:solidFill>
                  <a:srgbClr val="C00000"/>
                </a:solidFill>
              </a:rPr>
              <a:t>сульфид</a:t>
            </a:r>
            <a:r>
              <a:rPr lang="ru-RU" sz="2800" dirty="0" smtClean="0"/>
              <a:t> алюминия</a:t>
            </a:r>
          </a:p>
          <a:p>
            <a:pPr marL="0" indent="358775">
              <a:buNone/>
            </a:pPr>
            <a:endParaRPr lang="ru-RU" sz="2800" dirty="0" smtClean="0"/>
          </a:p>
          <a:p>
            <a:pPr marL="0" indent="358775">
              <a:buNone/>
            </a:pPr>
            <a:endParaRPr lang="ru-RU" sz="2800" dirty="0" smtClean="0"/>
          </a:p>
          <a:p>
            <a:pPr marL="0" indent="358775">
              <a:buNone/>
            </a:pPr>
            <a:r>
              <a:rPr lang="ru-RU" sz="2800" dirty="0" smtClean="0"/>
              <a:t>С </a:t>
            </a:r>
            <a:r>
              <a:rPr lang="ru-RU" sz="2800" dirty="0" smtClean="0">
                <a:solidFill>
                  <a:srgbClr val="C00000"/>
                </a:solidFill>
              </a:rPr>
              <a:t>азотом</a:t>
            </a:r>
            <a:r>
              <a:rPr lang="ru-RU" sz="2800" dirty="0" smtClean="0"/>
              <a:t>, образуя </a:t>
            </a:r>
            <a:r>
              <a:rPr lang="ru-RU" sz="2800" dirty="0" smtClean="0">
                <a:solidFill>
                  <a:srgbClr val="C00000"/>
                </a:solidFill>
              </a:rPr>
              <a:t>нитрид </a:t>
            </a:r>
            <a:r>
              <a:rPr lang="ru-RU" sz="2800" dirty="0" smtClean="0"/>
              <a:t>алюминия</a:t>
            </a:r>
          </a:p>
          <a:p>
            <a:pPr marL="0" indent="358775">
              <a:buNone/>
            </a:pPr>
            <a:endParaRPr lang="ru-RU" sz="2800" dirty="0" smtClean="0"/>
          </a:p>
          <a:p>
            <a:pPr marL="0" indent="358775">
              <a:buNone/>
            </a:pPr>
            <a:endParaRPr lang="ru-RU" sz="2800" dirty="0" smtClean="0"/>
          </a:p>
          <a:p>
            <a:pPr marL="0" indent="358775">
              <a:buNone/>
            </a:pPr>
            <a:r>
              <a:rPr lang="ru-RU" sz="2800" dirty="0" smtClean="0"/>
              <a:t>С </a:t>
            </a:r>
            <a:r>
              <a:rPr lang="ru-RU" sz="2800" dirty="0" smtClean="0">
                <a:solidFill>
                  <a:srgbClr val="C00000"/>
                </a:solidFill>
              </a:rPr>
              <a:t>углеродом</a:t>
            </a:r>
            <a:r>
              <a:rPr lang="ru-RU" sz="2800" dirty="0" smtClean="0"/>
              <a:t>, образуя </a:t>
            </a:r>
            <a:r>
              <a:rPr lang="ru-RU" sz="2800" dirty="0" smtClean="0">
                <a:solidFill>
                  <a:srgbClr val="C00000"/>
                </a:solidFill>
              </a:rPr>
              <a:t>карбид</a:t>
            </a:r>
            <a:r>
              <a:rPr lang="ru-RU" sz="2800" dirty="0" smtClean="0"/>
              <a:t> алюминия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571603" y="2143116"/>
          <a:ext cx="2194167" cy="714380"/>
        </p:xfrm>
        <a:graphic>
          <a:graphicData uri="http://schemas.openxmlformats.org/presentationml/2006/ole">
            <p:oleObj spid="_x0000_s23554" name="Equation" r:id="rId3" imgW="545760" imgH="177480" progId="Equation.DSMT4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500166" y="3571876"/>
          <a:ext cx="2182828" cy="785818"/>
        </p:xfrm>
        <a:graphic>
          <a:graphicData uri="http://schemas.openxmlformats.org/presentationml/2006/ole">
            <p:oleObj spid="_x0000_s23555" name="Equation" r:id="rId4" imgW="634680" imgH="228600" progId="Equation.DSMT4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500166" y="5214950"/>
          <a:ext cx="2066599" cy="714380"/>
        </p:xfrm>
        <a:graphic>
          <a:graphicData uri="http://schemas.openxmlformats.org/presentationml/2006/ole">
            <p:oleObj spid="_x0000_s23556" name="Equation" r:id="rId5" imgW="57132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928670"/>
            <a:ext cx="7772400" cy="5143536"/>
          </a:xfrm>
        </p:spPr>
        <p:txBody>
          <a:bodyPr>
            <a:normAutofit/>
          </a:bodyPr>
          <a:lstStyle/>
          <a:p>
            <a:pPr marL="0" indent="358775">
              <a:buNone/>
            </a:pPr>
            <a:r>
              <a:rPr lang="ru-RU" sz="2800" dirty="0" smtClean="0"/>
              <a:t>Алюминий </a:t>
            </a:r>
            <a:r>
              <a:rPr lang="ru-RU" sz="2800" dirty="0" smtClean="0">
                <a:solidFill>
                  <a:srgbClr val="00B050"/>
                </a:solidFill>
              </a:rPr>
              <a:t>растворяется</a:t>
            </a:r>
            <a:r>
              <a:rPr lang="ru-RU" sz="2800" dirty="0" smtClean="0"/>
              <a:t> в разбавленной </a:t>
            </a:r>
            <a:r>
              <a:rPr lang="ru-RU" sz="2800" dirty="0" smtClean="0">
                <a:solidFill>
                  <a:srgbClr val="C00000"/>
                </a:solidFill>
              </a:rPr>
              <a:t>серной и соляной кислотах</a:t>
            </a:r>
            <a:r>
              <a:rPr lang="ru-RU" sz="2800" dirty="0" smtClean="0"/>
              <a:t>, а также в водных </a:t>
            </a:r>
            <a:r>
              <a:rPr lang="ru-RU" sz="2800" dirty="0" smtClean="0">
                <a:solidFill>
                  <a:srgbClr val="C00000"/>
                </a:solidFill>
              </a:rPr>
              <a:t>растворах щелочей</a:t>
            </a:r>
          </a:p>
          <a:p>
            <a:pPr marL="0" indent="358775">
              <a:buNone/>
            </a:pPr>
            <a:endParaRPr lang="ru-RU" sz="2800" dirty="0" smtClean="0"/>
          </a:p>
          <a:p>
            <a:pPr marL="0" indent="358775">
              <a:buNone/>
            </a:pPr>
            <a:endParaRPr lang="ru-RU" sz="2800" dirty="0" smtClean="0"/>
          </a:p>
          <a:p>
            <a:pPr marL="0" indent="358775">
              <a:buNone/>
            </a:pPr>
            <a:endParaRPr lang="ru-RU" sz="2800" dirty="0" smtClean="0"/>
          </a:p>
          <a:p>
            <a:pPr marL="0" indent="358775">
              <a:buNone/>
            </a:pPr>
            <a:endParaRPr lang="ru-RU" sz="2800" dirty="0" smtClean="0"/>
          </a:p>
          <a:p>
            <a:pPr marL="0" indent="358775">
              <a:buNone/>
            </a:pPr>
            <a:endParaRPr lang="ru-RU" sz="2800" dirty="0" smtClean="0">
              <a:solidFill>
                <a:srgbClr val="00B050"/>
              </a:solidFill>
            </a:endParaRPr>
          </a:p>
          <a:p>
            <a:pPr marL="0" indent="358775">
              <a:buNone/>
            </a:pPr>
            <a:r>
              <a:rPr lang="ru-RU" sz="2800" dirty="0" err="1" smtClean="0">
                <a:solidFill>
                  <a:srgbClr val="00B050"/>
                </a:solidFill>
              </a:rPr>
              <a:t>Пассивирует</a:t>
            </a:r>
            <a:r>
              <a:rPr lang="ru-RU" sz="2800" dirty="0" smtClean="0"/>
              <a:t> в </a:t>
            </a:r>
            <a:r>
              <a:rPr lang="ru-RU" sz="2800" dirty="0" smtClean="0">
                <a:solidFill>
                  <a:srgbClr val="C00000"/>
                </a:solidFill>
              </a:rPr>
              <a:t>концентрированной серной и азотной</a:t>
            </a:r>
            <a:r>
              <a:rPr lang="ru-RU" sz="2800" dirty="0" smtClean="0"/>
              <a:t> кислотах.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071538" y="2786058"/>
          <a:ext cx="2738456" cy="714380"/>
        </p:xfrm>
        <a:graphic>
          <a:graphicData uri="http://schemas.openxmlformats.org/presentationml/2006/ole">
            <p:oleObj spid="_x0000_s24578" name="Equation" r:id="rId3" imgW="876240" imgH="228600" progId="Equation.DSMT4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42910" y="3786190"/>
          <a:ext cx="8019856" cy="642942"/>
        </p:xfrm>
        <a:graphic>
          <a:graphicData uri="http://schemas.openxmlformats.org/presentationml/2006/ole">
            <p:oleObj spid="_x0000_s24579" name="Equation" r:id="rId4" imgW="30096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857232"/>
            <a:ext cx="7772400" cy="4572000"/>
          </a:xfrm>
        </p:spPr>
        <p:txBody>
          <a:bodyPr>
            <a:normAutofit/>
          </a:bodyPr>
          <a:lstStyle/>
          <a:p>
            <a:pPr marL="0" indent="358775">
              <a:buNone/>
            </a:pPr>
            <a:r>
              <a:rPr lang="ru-RU" sz="2800" dirty="0" smtClean="0"/>
              <a:t>Алюминий без </a:t>
            </a:r>
            <a:r>
              <a:rPr lang="ru-RU" sz="2800" dirty="0" smtClean="0">
                <a:solidFill>
                  <a:srgbClr val="C00000"/>
                </a:solidFill>
              </a:rPr>
              <a:t>оксидной пленки</a:t>
            </a:r>
            <a:r>
              <a:rPr lang="ru-RU" sz="2800" dirty="0" smtClean="0"/>
              <a:t> активно реагирует с </a:t>
            </a:r>
            <a:r>
              <a:rPr lang="ru-RU" sz="2800" dirty="0" smtClean="0">
                <a:solidFill>
                  <a:srgbClr val="C00000"/>
                </a:solidFill>
              </a:rPr>
              <a:t>водой</a:t>
            </a:r>
            <a:r>
              <a:rPr lang="ru-RU" sz="2800" dirty="0" smtClean="0"/>
              <a:t>.</a:t>
            </a:r>
          </a:p>
          <a:p>
            <a:pPr marL="0" indent="358775">
              <a:buNone/>
            </a:pPr>
            <a:endParaRPr lang="ru-RU" sz="2800" dirty="0" smtClean="0"/>
          </a:p>
          <a:p>
            <a:pPr marL="0" indent="358775">
              <a:buNone/>
            </a:pPr>
            <a:endParaRPr lang="ru-RU" sz="2800" dirty="0" smtClean="0"/>
          </a:p>
          <a:p>
            <a:pPr marL="0" indent="358775">
              <a:buNone/>
            </a:pPr>
            <a:endParaRPr lang="ru-RU" sz="2800" dirty="0" smtClean="0"/>
          </a:p>
          <a:p>
            <a:pPr marL="0" indent="358775">
              <a:buNone/>
            </a:pPr>
            <a:r>
              <a:rPr lang="ru-RU" sz="2800" dirty="0" smtClean="0"/>
              <a:t>Является сильным </a:t>
            </a:r>
            <a:r>
              <a:rPr lang="ru-RU" sz="2800" dirty="0" smtClean="0">
                <a:solidFill>
                  <a:srgbClr val="C00000"/>
                </a:solidFill>
              </a:rPr>
              <a:t>восстановителем</a:t>
            </a:r>
            <a:r>
              <a:rPr lang="ru-RU" sz="2800" dirty="0" smtClean="0"/>
              <a:t> других металлов из их оксидов (</a:t>
            </a:r>
            <a:r>
              <a:rPr lang="ru-RU" sz="2800" dirty="0" smtClean="0">
                <a:solidFill>
                  <a:srgbClr val="C00000"/>
                </a:solidFill>
              </a:rPr>
              <a:t>алюминотермия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357290" y="2143116"/>
          <a:ext cx="2575737" cy="785818"/>
        </p:xfrm>
        <a:graphic>
          <a:graphicData uri="http://schemas.openxmlformats.org/presentationml/2006/ole">
            <p:oleObj spid="_x0000_s25602" name="Equation" r:id="rId3" imgW="749160" imgH="228600" progId="Equation.DSMT4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214414" y="4786322"/>
          <a:ext cx="3048021" cy="857256"/>
        </p:xfrm>
        <a:graphic>
          <a:graphicData uri="http://schemas.openxmlformats.org/presentationml/2006/ole">
            <p:oleObj spid="_x0000_s25603" name="Equation" r:id="rId4" imgW="81252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Сплавы алюминия.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258204" cy="4572000"/>
          </a:xfrm>
        </p:spPr>
        <p:txBody>
          <a:bodyPr/>
          <a:lstStyle/>
          <a:p>
            <a:pPr marL="0" indent="358775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Дюралюмин</a:t>
            </a:r>
            <a:r>
              <a:rPr lang="ru-RU" dirty="0" smtClean="0"/>
              <a:t> – сплав алюминия с медью (1,4-13%), марганцем.</a:t>
            </a:r>
          </a:p>
          <a:p>
            <a:pPr marL="0" indent="358775">
              <a:buNone/>
            </a:pPr>
            <a:endParaRPr lang="ru-RU" dirty="0" smtClean="0"/>
          </a:p>
          <a:p>
            <a:pPr marL="0" indent="358775">
              <a:buNone/>
            </a:pPr>
            <a:endParaRPr lang="ru-RU" dirty="0" smtClean="0"/>
          </a:p>
          <a:p>
            <a:pPr marL="0" indent="358775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Магналин</a:t>
            </a:r>
            <a:r>
              <a:rPr lang="ru-RU" dirty="0" smtClean="0"/>
              <a:t> – сплав алюминия с магнием (5-13%).</a:t>
            </a:r>
          </a:p>
          <a:p>
            <a:pPr marL="0" indent="358775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Силумин</a:t>
            </a:r>
            <a:r>
              <a:rPr lang="ru-RU" dirty="0" smtClean="0"/>
              <a:t> – сплав алюминия, </a:t>
            </a:r>
          </a:p>
          <a:p>
            <a:pPr marL="0" indent="358775">
              <a:buNone/>
            </a:pPr>
            <a:r>
              <a:rPr lang="ru-RU" dirty="0" smtClean="0"/>
              <a:t>содержащий кремний. Хорошо </a:t>
            </a:r>
          </a:p>
          <a:p>
            <a:pPr marL="0" indent="358775">
              <a:buNone/>
            </a:pPr>
            <a:r>
              <a:rPr lang="ru-RU" dirty="0" smtClean="0"/>
              <a:t>подвергается литью.</a:t>
            </a:r>
            <a:endParaRPr lang="ru-RU" dirty="0"/>
          </a:p>
        </p:txBody>
      </p:sp>
      <p:pic>
        <p:nvPicPr>
          <p:cNvPr id="29698" name="Picture 2" descr="&amp;Mcy;&amp;iecy;&amp;tcy;&amp;acy;&amp;lcy;&amp;lcy; &amp;tscy;&amp;vcy;&amp;iecy;&amp;tcy;&amp;ncy;&amp;o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928802"/>
            <a:ext cx="2533650" cy="1485900"/>
          </a:xfrm>
          <a:prstGeom prst="rect">
            <a:avLst/>
          </a:prstGeom>
          <a:noFill/>
        </p:spPr>
      </p:pic>
      <p:pic>
        <p:nvPicPr>
          <p:cNvPr id="29700" name="Picture 4" descr="&amp;Pcy;&amp;rcy;&amp;ocy;&amp;scy;&amp;mcy;&amp;acy;&amp;tcy;&amp;rcy;&amp;icy;&amp;vcy;&amp;acy;&amp;iecy;&amp;tcy; &amp;icy;&amp;zcy;&amp;ocy;&amp;bcy;&amp;rcy;&amp;acy;&amp;zhcy;&amp;iecy;&amp;ncy;&amp;icy;&amp;iecy; &amp;Scy;&amp;icy;&amp;lcy;&amp;ucy;&amp;mcy;&amp;icy;&amp;ncy; - MADIFORUM - &amp;fcy;&amp;ocy;&amp;rcy;&amp;ucy;&amp;mcy; &amp;scy;&amp;tcy;&amp;ucy;&amp;dcy;&amp;iecy;&amp;ncy;&amp;tcy;&amp;ocy;&amp;vcy; &amp;Mcy;&amp;Acy;&amp;D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786190"/>
            <a:ext cx="2428892" cy="2884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Применение.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43372" y="278605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Al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1428736"/>
            <a:ext cx="242889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авиастроение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4214818"/>
            <a:ext cx="378621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автомобилестроение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4214818"/>
            <a:ext cx="264320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строительство</a:t>
            </a:r>
            <a:endParaRPr lang="ru-RU" sz="28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3143240" y="3571876"/>
            <a:ext cx="1285884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2928926" y="1857364"/>
            <a:ext cx="1285884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28596" y="1357298"/>
            <a:ext cx="250033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судостроение</a:t>
            </a:r>
            <a:endParaRPr lang="ru-RU" sz="28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4857752" y="1785926"/>
            <a:ext cx="1428760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V="1">
            <a:off x="4464843" y="3679033"/>
            <a:ext cx="78581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 descr="&amp;Scy;&amp;acy;&amp;jcy;&amp;tcy; &amp;pcy;&amp;rcy;&amp;ocy; &amp;acy;&amp;lcy;&amp;yucy;&amp;mcy;&amp;icy;&amp;n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3035773" cy="1643074"/>
          </a:xfrm>
          <a:prstGeom prst="rect">
            <a:avLst/>
          </a:prstGeom>
          <a:noFill/>
        </p:spPr>
      </p:pic>
      <p:pic>
        <p:nvPicPr>
          <p:cNvPr id="28676" name="Picture 4" descr="&amp;Scy;&amp;dcy;&amp;iecy;&amp;lcy;&amp;acy;&amp;ncy;&amp;ocy; &amp;vcy; &amp;Rcy;&amp;ocy;&amp;scy;&amp;scy;&amp;icy;&amp;icy;-- &amp;Rcy;&amp;ucy;&amp;scy;&amp;scy;&amp;kcy;&amp;icy;&amp;jcy; &amp;Mcy;&amp;icy;&amp;rcy;- Forum.m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071678"/>
            <a:ext cx="2928958" cy="2049013"/>
          </a:xfrm>
          <a:prstGeom prst="rect">
            <a:avLst/>
          </a:prstGeom>
          <a:noFill/>
        </p:spPr>
      </p:pic>
      <p:pic>
        <p:nvPicPr>
          <p:cNvPr id="28678" name="Picture 6" descr="http://www.kolomnaauto.ru/articles/autokolomna/55_stroitelstvozdaniyizmetallokonstrukciyvkolomne/images/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786322"/>
            <a:ext cx="2786082" cy="1922397"/>
          </a:xfrm>
          <a:prstGeom prst="rect">
            <a:avLst/>
          </a:prstGeom>
          <a:noFill/>
        </p:spPr>
      </p:pic>
      <p:pic>
        <p:nvPicPr>
          <p:cNvPr id="28680" name="Picture 8" descr="&amp;Ecy;&amp;kcy;&amp;ocy;&amp;ncy;&amp;ocy;&amp;mcy;&amp;icy;&amp;yacy; &amp;ncy;&amp;acy; &amp;vcy;&amp;iecy;&amp;scy;&amp;iecy; &amp;bcy;&amp;iecy;&amp;zcy; &amp;lcy;&amp;icy;&amp;shcy;&amp;ncy;&amp;icy;&amp;khcy; &amp;zcy;&amp;acy;&amp;tcy;&amp;rcy;&amp;acy;&amp;tcy; / &amp;Kcy;&amp;acy;&amp;zcy;&amp;acy;&amp;khcy;&amp;scy;&amp;tcy;&amp;acy;&amp;ncy;&amp;scy;&amp;kcy;&amp;icy;&amp;jcy; &amp;acy;&amp;gcy;&amp;rcy;&amp;iecy;&amp;gcy;&amp;acy;&amp;tcy;&amp;ocy;&amp;rcy; &amp;ncy;&amp;ocy;&amp;vcy;&amp;ocy;&amp;scy;&amp;tcy;&amp;iecy;&amp;j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714884"/>
            <a:ext cx="3071834" cy="2049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6248" y="292893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Al</a:t>
            </a:r>
            <a:endParaRPr lang="ru-RU" sz="28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 flipH="1" flipV="1">
            <a:off x="4499768" y="2571744"/>
            <a:ext cx="42942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000496" y="1785926"/>
            <a:ext cx="157163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провода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286380" y="2571744"/>
            <a:ext cx="1571636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000892" y="2214554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краски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2643174" y="2571744"/>
            <a:ext cx="1500198" cy="644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57224" y="2214554"/>
            <a:ext cx="164307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зеркала</a:t>
            </a:r>
            <a:endParaRPr lang="ru-RU" sz="2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4429918" y="399971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000496" y="4357694"/>
            <a:ext cx="128588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быту</a:t>
            </a:r>
            <a:endParaRPr lang="ru-RU" sz="2800" dirty="0"/>
          </a:p>
        </p:txBody>
      </p:sp>
      <p:pic>
        <p:nvPicPr>
          <p:cNvPr id="31746" name="Picture 2" descr="&amp;pcy;&amp;rcy;&amp;ocy;&amp;vcy;&amp;o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42852"/>
            <a:ext cx="2381266" cy="1785950"/>
          </a:xfrm>
          <a:prstGeom prst="rect">
            <a:avLst/>
          </a:prstGeom>
          <a:noFill/>
        </p:spPr>
      </p:pic>
      <p:pic>
        <p:nvPicPr>
          <p:cNvPr id="31748" name="Picture 4" descr="http://stroy.kn.kz/uploads/cache/stroy-product-gallery-full/product-images/20130604_1036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290"/>
            <a:ext cx="3071834" cy="1488035"/>
          </a:xfrm>
          <a:prstGeom prst="rect">
            <a:avLst/>
          </a:prstGeom>
          <a:noFill/>
        </p:spPr>
      </p:pic>
      <p:pic>
        <p:nvPicPr>
          <p:cNvPr id="31750" name="Picture 6" descr="http://3.imimg.com/data3/LW/TR/IMFCP-7098755/images-stories-thumbnails-images-elegent-international-images-aluminiu-32676736-250x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786058"/>
            <a:ext cx="2071702" cy="2071702"/>
          </a:xfrm>
          <a:prstGeom prst="rect">
            <a:avLst/>
          </a:prstGeom>
          <a:noFill/>
        </p:spPr>
      </p:pic>
      <p:pic>
        <p:nvPicPr>
          <p:cNvPr id="31752" name="Picture 8" descr="&amp;pcy;&amp;ocy;&amp;lcy;&amp;ucy;&amp;chcy;&amp;icy;&amp;tcy;&amp;softcy; &quot; &amp;Scy;&amp;tcy;&amp;rcy;&amp;acy;&amp;ncy;&amp;icy;&amp;tscy;&amp;acy; 1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857496"/>
            <a:ext cx="2828891" cy="1885928"/>
          </a:xfrm>
          <a:prstGeom prst="rect">
            <a:avLst/>
          </a:prstGeom>
          <a:noFill/>
        </p:spPr>
      </p:pic>
      <p:pic>
        <p:nvPicPr>
          <p:cNvPr id="31756" name="Picture 12" descr="&amp;kcy;&amp;acy;&amp;kcy; &amp;pcy;&amp;ocy;&amp;chcy;&amp;icy;&amp;scy;&amp;tcy;&amp;icy;&amp;tcy;&amp;softcy; &amp;acy;&amp;lcy;&amp;yucy;&amp;mcy;&amp;icy;&amp;ncy;&amp;icy;&amp;iecy;&amp;vcy;&amp;ucy;&amp;yucy; &amp;pcy;&amp;ocy;&amp;scy;&amp;ucy;&amp;dcy;&amp;ucy; &amp;ocy;&amp;tcy; &amp;ncy;&amp;acy;&amp;kcy;&amp;icy;&amp;pcy;&amp;icy;? &quot; &amp;Lcy;&amp;iecy;&amp;kcy;&amp;acy;&amp;rcy;&amp;scy;&amp;tcy;&amp;vcy;&amp;iecy;&amp;ncy;&amp;ncy;&amp;ycy;&amp;iecy; …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5000636"/>
            <a:ext cx="2573272" cy="1595429"/>
          </a:xfrm>
          <a:prstGeom prst="rect">
            <a:avLst/>
          </a:prstGeom>
          <a:noFill/>
        </p:spPr>
      </p:pic>
      <p:pic>
        <p:nvPicPr>
          <p:cNvPr id="31758" name="Picture 14" descr="&amp;Fcy;&amp;icy;&amp;gcy;&amp;ucy;&amp;rcy;&amp;acy; &quot;&amp;Vcy;&amp;acy;&amp;scy;&amp;icy;&amp;lcy;&amp;icy;&amp;jcy; &amp;Mcy;&amp;acy;&amp;kcy;&amp;acy;&amp;rcy;&amp;ocy;&amp;vcy;&amp;icy;&amp;chcy; &amp;SHcy;&amp;ucy;&amp;kcy;&amp;shcy;&amp;icy;&amp;ncy;&quot;, &amp;vcy;&amp;ycy;&amp;scy;&amp;ocy;&amp;tcy;&amp;acy; 25 &amp;scy;&amp;mcy;, &amp;scy;&amp;icy;&amp;lcy;&amp;ucy;&amp;mcy;&amp;icy;&amp;ncy; (&amp;acy;&amp;rcy;…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929198"/>
            <a:ext cx="2143140" cy="1789522"/>
          </a:xfrm>
          <a:prstGeom prst="rect">
            <a:avLst/>
          </a:prstGeom>
          <a:noFill/>
        </p:spPr>
      </p:pic>
      <p:pic>
        <p:nvPicPr>
          <p:cNvPr id="31760" name="Picture 16" descr="&amp;Fcy;&amp;ocy;&amp;lcy;&amp;softcy;&amp;gcy;&amp;acy; &amp;kcy;&amp;acy;&amp;shcy;&amp;icy;&amp;rcy;&amp;ocy;&amp;vcy;&amp;acy;&amp;ncy;&amp;ncy;&amp;acy;&amp;yacy; &amp;tscy;&amp;iecy;&amp;ncy;&amp;acy; &amp;vcy; &amp;Vcy;&amp;icy;&amp;shcy;&amp;ncy;&amp;iecy;&amp;vcy;&amp;ocy;&amp;mcy; &amp;Kcy;&amp;ucy;&amp;pcy;&amp;icy;&amp;tcy;&amp;softcy; &amp;fcy;&amp;ocy;&amp;lcy;&amp;softcy;&amp;gcy;&amp;acy; &amp;kcy;&amp;acy;&amp;shcy;&amp;icy;&amp;rcy;&amp;ocy;&amp;vcy;&amp;acy;&amp;ncy;&amp;ncy;&amp;acy;&amp;yacy; &amp;Vcy;&amp;icy;&amp;shcy;&amp;ncy;&amp;iecy;&amp;vcy;&amp;ocy;&amp;iecy; (&amp;Ucy;&amp;kcy;&amp;rcy;&amp;acy;&amp;icy;&amp;ncy;&amp;acy;) &amp;ncy;&amp;iecy;&amp;dcy;&amp;ocy;&amp;rcy;&amp;ocy;&amp;gcy;&amp;ocy; &amp;ocy;&amp;pcy;&amp;tcy;&amp;ocy;&amp;mcy; &amp;icy;&amp;lcy;&amp;icy; &amp;vcy; &amp;rcy;&amp;ocy;&amp;zcy;&amp;ncy;&amp;icy;&amp;tscy;&amp;ucy; &amp;ucy; 1 &amp;pcy;&amp;ocy;&amp;scy;&amp;tcy;&amp;acy;&amp;vcy;&amp;shchcy;&amp;icy;&amp;kcy;&amp;ocy;&amp;vcy; 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4929198"/>
            <a:ext cx="2415440" cy="1718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Горючие и взрывчатые смеси.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8215370" cy="45720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Алюмотол</a:t>
            </a:r>
            <a:r>
              <a:rPr lang="ru-RU" sz="2800" dirty="0" smtClean="0"/>
              <a:t> – литая смесь тринитротолуола с порошком алюминия. </a:t>
            </a:r>
          </a:p>
          <a:p>
            <a:pPr marL="0" indent="358775">
              <a:buNone/>
            </a:pPr>
            <a:r>
              <a:rPr lang="ru-RU" sz="2800" dirty="0" smtClean="0"/>
              <a:t>Промышленное взрывчатое вещество.</a:t>
            </a:r>
          </a:p>
          <a:p>
            <a:pPr marL="0" indent="358775"/>
            <a:r>
              <a:rPr lang="ru-RU" sz="2800" dirty="0" smtClean="0">
                <a:solidFill>
                  <a:srgbClr val="C00000"/>
                </a:solidFill>
              </a:rPr>
              <a:t>Аммонал</a:t>
            </a:r>
            <a:r>
              <a:rPr lang="ru-RU" sz="2800" dirty="0" smtClean="0"/>
              <a:t> – аммиачная селитра, тринитротолуол и порошок алюминия.</a:t>
            </a:r>
          </a:p>
          <a:p>
            <a:pPr marL="0" indent="358775"/>
            <a:r>
              <a:rPr lang="ru-RU" sz="2800" dirty="0" smtClean="0">
                <a:solidFill>
                  <a:srgbClr val="C00000"/>
                </a:solidFill>
              </a:rPr>
              <a:t>Термит</a:t>
            </a:r>
            <a:r>
              <a:rPr lang="ru-RU" sz="2800" dirty="0" smtClean="0"/>
              <a:t> – смесь порошков алюминия и оксида железа (</a:t>
            </a:r>
            <a:r>
              <a:rPr lang="en-US" sz="2800" dirty="0" smtClean="0"/>
              <a:t>Fe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</a:t>
            </a:r>
            <a:r>
              <a:rPr lang="ru-RU" sz="2800" dirty="0" smtClean="0"/>
              <a:t>или </a:t>
            </a:r>
            <a:r>
              <a:rPr lang="en-US" sz="2800" dirty="0" smtClean="0"/>
              <a:t>Fe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4</a:t>
            </a:r>
            <a:r>
              <a:rPr lang="ru-RU" sz="2800" dirty="0" smtClean="0"/>
              <a:t>). Используется для сварки рельсов и трубопроводов.</a:t>
            </a:r>
            <a:endParaRPr lang="ru-RU" sz="2800" dirty="0"/>
          </a:p>
        </p:txBody>
      </p:sp>
      <p:pic>
        <p:nvPicPr>
          <p:cNvPr id="4" name="Рисунок 3" descr="2566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4059542" cy="4788178"/>
          </a:xfrm>
          <a:prstGeom prst="rect">
            <a:avLst/>
          </a:prstGeom>
        </p:spPr>
      </p:pic>
      <p:pic>
        <p:nvPicPr>
          <p:cNvPr id="27650" name="Picture 2" descr="&amp;Vcy; &amp;KHcy;&amp;acy;&amp;kcy;&amp;acy;&amp;scy;&amp;icy;&amp;icy; &amp;pcy;&amp;rcy;&amp;acy;&amp;kcy;&amp;tcy;&amp;icy;&amp;chcy;&amp;iecy;&amp;scy;&amp;kcy;&amp;icy; &amp;iecy;&amp;zhcy;&amp;iecy;&amp;dcy;&amp;ncy;&amp;iecy;&amp;vcy;&amp;ncy;&amp;ocy; &amp;pcy;&amp;rcy;&amp;ocy;&amp;icy;&amp;scy;&amp;khcy;&amp;ocy;&amp;dcy;&amp;yacy;&amp;tcy; &amp;pcy;&amp;rcy;&amp;ocy;&amp;mcy;&amp;ycy;&amp;shcy;&amp;lcy;&amp;iecy;&amp;ncy;&amp;ncy;&amp;ycy;&amp;iecy; &amp;vcy;&amp;zcy;&amp;rcy;&amp;ycy;&amp;vcy;&amp;ycy; - &amp;Rcy;&amp;acy;&amp;mcy;&amp;bcy;&amp;lcy;&amp;iecy;&amp;rcy;-&amp;Ncy;&amp;ocy;&amp;vcy;&amp;ocy;&amp;scy;&amp;t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71678"/>
            <a:ext cx="3857652" cy="2828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785818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Характеристика алюминия по положению в ПСХЭ. Строение атома.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500306"/>
            <a:ext cx="7772400" cy="421484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Порядковый номер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Относительная атомная масса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Алюминий элемент          группы          подгруппы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В ядре атома          протонов и           нейтронов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Количество электронов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В атоме алюминия           энергетических уровня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Строение электронной оболочки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Степень окисления алюминия в соединениях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Простое вещество алюминия является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2571744"/>
            <a:ext cx="78581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3000372"/>
            <a:ext cx="78581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3500438"/>
            <a:ext cx="57150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3500438"/>
            <a:ext cx="57150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4000504"/>
            <a:ext cx="57150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4000504"/>
            <a:ext cx="71438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500570"/>
            <a:ext cx="64294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4929198"/>
            <a:ext cx="64294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5429264"/>
            <a:ext cx="292895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86710" y="5929330"/>
            <a:ext cx="57150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6357958"/>
            <a:ext cx="57150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VseInstrumenti.Ru. &amp;Lcy;&amp;ucy;&amp;chcy;&amp;shcy;&amp;icy;&amp;iecy; &amp;bcy;&amp;acy;&amp;tcy;&amp;acy;&amp;rcy;&amp;iecy;&amp;icy; &amp;dcy;&amp;lcy;&amp;yacy; &amp;acy;&amp;vcy;&amp;tcy;&amp;ocy;&amp;ncy;&amp;ocy;&amp;mcy;&amp;ncy;&amp;ycy;&amp;khcy; &amp;scy;&amp;icy;&amp;scy;&amp;tcy;&amp;iecy;&amp;mcy; &amp;ocy;&amp;tcy;&amp;ocy;&amp;pcy;&amp;lcy;&amp;iecy;&amp;ncy;&amp;icy;&amp;ya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42852"/>
            <a:ext cx="1558905" cy="1558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872442" cy="143985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5400" b="1" i="1" dirty="0">
              <a:solidFill>
                <a:schemeClr val="tx1"/>
              </a:solidFill>
            </a:endParaRPr>
          </a:p>
        </p:txBody>
      </p:sp>
      <p:pic>
        <p:nvPicPr>
          <p:cNvPr id="32770" name="Picture 2" descr="&amp;Gcy;&amp;iecy;&amp;ocy;&amp;gcy;&amp;rcy;&amp;acy;&amp;fcy;&amp;icy;&amp;yacy; 7 &amp;kcy;&amp;lcy;&amp;acy;&amp;scy;&amp;scy; &amp;gcy;&amp;dcy;&amp;zcy; &amp;kcy;&amp;ocy;&amp;rcy;&amp;icy;&amp;ncy;&amp;scy;&amp;kcy;&amp;acy;&amp;yacy; - &amp;Tcy;&amp;ocy;&amp;lcy;&amp;softcy;&amp;kcy;&amp;ocy; &amp;ncy;&amp;ocy;&amp;vcy;&amp;ycy;&amp;iecy; &amp;ucy;&amp;chcy;&amp;iecy;&amp;bcy;&amp;ncy;&amp;i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85926"/>
            <a:ext cx="4819650" cy="4600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&amp;Acy; &amp;iecy;&amp;scy;&amp;lcy;&amp;icy; &amp;ncy;&amp;iecy; &amp;vcy;&amp;ycy;&amp;bcy;&amp;rcy;&amp;acy;&amp;scy;&amp;ycy;&amp;vcy;&amp;acy;&amp;tcy;&amp;softcy;...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&amp;Acy; &amp;iecy;&amp;scy;&amp;lcy;&amp;icy; &amp;ncy;&amp;iecy; &amp;vcy;&amp;ycy;&amp;bcy;&amp;rcy;&amp;acy;&amp;scy;&amp;ycy;&amp;vcy;&amp;acy;&amp;tcy;&amp;softcy;...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&amp;Acy; &amp;iecy;&amp;scy;&amp;lcy;&amp;icy; &amp;ncy;&amp;iecy; &amp;vcy;&amp;ycy;&amp;bcy;&amp;rcy;&amp;acy;&amp;scy;&amp;ycy;&amp;vcy;&amp;acy;&amp;tcy;&amp;softcy;...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14282" y="357166"/>
            <a:ext cx="8643998" cy="6128057"/>
            <a:chOff x="214282" y="357166"/>
            <a:chExt cx="8643998" cy="6128057"/>
          </a:xfrm>
        </p:grpSpPr>
        <p:sp>
          <p:nvSpPr>
            <p:cNvPr id="5" name="TextBox 4"/>
            <p:cNvSpPr txBox="1"/>
            <p:nvPr/>
          </p:nvSpPr>
          <p:spPr>
            <a:xfrm>
              <a:off x="4000496" y="1142984"/>
              <a:ext cx="4857784" cy="5047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ru-RU" sz="2800" b="1" dirty="0" smtClean="0"/>
                <a:t>Химическая связь – металлическая</a:t>
              </a:r>
            </a:p>
            <a:p>
              <a:pPr>
                <a:buFont typeface="Arial" pitchFamily="34" charset="0"/>
                <a:buChar char="•"/>
              </a:pPr>
              <a:endParaRPr lang="ru-RU" dirty="0"/>
            </a:p>
            <a:p>
              <a:pPr>
                <a:buFont typeface="Arial" pitchFamily="34" charset="0"/>
                <a:buChar char="•"/>
              </a:pPr>
              <a:endParaRPr lang="ru-RU" dirty="0" smtClean="0"/>
            </a:p>
            <a:p>
              <a:pPr>
                <a:buFont typeface="Arial" pitchFamily="34" charset="0"/>
                <a:buChar char="•"/>
              </a:pPr>
              <a:endParaRPr lang="ru-RU" dirty="0"/>
            </a:p>
            <a:p>
              <a:pPr>
                <a:buFont typeface="Arial" pitchFamily="34" charset="0"/>
                <a:buChar char="•"/>
              </a:pPr>
              <a:endParaRPr lang="ru-RU" dirty="0" smtClean="0"/>
            </a:p>
            <a:p>
              <a:pPr>
                <a:buFont typeface="Arial" pitchFamily="34" charset="0"/>
                <a:buChar char="•"/>
              </a:pPr>
              <a:endParaRPr lang="ru-RU" dirty="0"/>
            </a:p>
            <a:p>
              <a:pPr>
                <a:buFont typeface="Arial" pitchFamily="34" charset="0"/>
                <a:buChar char="•"/>
              </a:pPr>
              <a:endParaRPr lang="ru-RU" dirty="0" smtClean="0"/>
            </a:p>
            <a:p>
              <a:pPr marL="717550">
                <a:buFont typeface="Arial" pitchFamily="34" charset="0"/>
                <a:buChar char="•"/>
              </a:pPr>
              <a:endParaRPr lang="ru-RU" dirty="0"/>
            </a:p>
            <a:p>
              <a:pPr marL="538163">
                <a:buFont typeface="Arial" pitchFamily="34" charset="0"/>
                <a:buChar char="•"/>
              </a:pPr>
              <a:r>
                <a:rPr lang="ru-RU" sz="2800" b="1" dirty="0" smtClean="0"/>
                <a:t>Кристаллическая решетка металлическая кубическая гранецентрированная.</a:t>
              </a:r>
              <a:endParaRPr lang="ru-RU" sz="2800" b="1" dirty="0"/>
            </a:p>
          </p:txBody>
        </p:sp>
        <p:pic>
          <p:nvPicPr>
            <p:cNvPr id="9" name="Рисунок 8" descr="7009be42e409809d3dfec9453c3539c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348" y="357166"/>
              <a:ext cx="2690818" cy="2690818"/>
            </a:xfrm>
            <a:prstGeom prst="rect">
              <a:avLst/>
            </a:prstGeom>
          </p:spPr>
        </p:pic>
        <p:pic>
          <p:nvPicPr>
            <p:cNvPr id="6152" name="Picture 8" descr="&amp;TScy;&amp;iecy;&amp;ncy;&amp;ycy; - &amp;Lcy;&amp;ucy;&amp;chcy;&amp;shcy;&amp;icy;&amp;iecy; &amp;kcy;&amp;rcy;&amp;icy;&amp;scy;&amp;tcy;&amp;acy;&amp;lcy;&amp;lcy;&amp;ycy; &amp;zcy;&amp;dcy;&amp;iecy;&amp;scy;&amp;soft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3429000"/>
              <a:ext cx="4071966" cy="305622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Нахождение в природе.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1785926"/>
            <a:ext cx="7772400" cy="4572000"/>
          </a:xfrm>
        </p:spPr>
        <p:txBody>
          <a:bodyPr>
            <a:normAutofit/>
          </a:bodyPr>
          <a:lstStyle/>
          <a:p>
            <a:pPr marL="0" indent="358775">
              <a:buNone/>
            </a:pPr>
            <a:r>
              <a:rPr lang="ru-RU" sz="2800" dirty="0" smtClean="0"/>
              <a:t>Изотоп алюминия </a:t>
            </a:r>
            <a:r>
              <a:rPr lang="ru-RU" sz="3200" baseline="30000" dirty="0" smtClean="0">
                <a:solidFill>
                  <a:srgbClr val="C00000"/>
                </a:solidFill>
              </a:rPr>
              <a:t>27</a:t>
            </a:r>
            <a:r>
              <a:rPr lang="en-US" sz="3200" dirty="0" smtClean="0">
                <a:solidFill>
                  <a:srgbClr val="C00000"/>
                </a:solidFill>
              </a:rPr>
              <a:t>Al</a:t>
            </a:r>
            <a:r>
              <a:rPr lang="ru-RU" sz="2800" dirty="0" smtClean="0"/>
              <a:t> со следами радиоактивного изотопа </a:t>
            </a:r>
            <a:r>
              <a:rPr lang="ru-RU" sz="3200" baseline="30000" dirty="0" smtClean="0">
                <a:solidFill>
                  <a:srgbClr val="C00000"/>
                </a:solidFill>
              </a:rPr>
              <a:t>26</a:t>
            </a:r>
            <a:r>
              <a:rPr lang="en-US" sz="3200" dirty="0" smtClean="0">
                <a:solidFill>
                  <a:srgbClr val="C00000"/>
                </a:solidFill>
              </a:rPr>
              <a:t>Al</a:t>
            </a:r>
            <a:r>
              <a:rPr lang="ru-RU" sz="2800" dirty="0" smtClean="0"/>
              <a:t>, полураспад 720 тыс. лет.</a:t>
            </a:r>
          </a:p>
          <a:p>
            <a:pPr marL="0" indent="358775">
              <a:buNone/>
            </a:pPr>
            <a:endParaRPr lang="ru-RU" sz="2800" dirty="0" smtClean="0"/>
          </a:p>
          <a:p>
            <a:pPr marL="0" indent="358775">
              <a:buNone/>
            </a:pPr>
            <a:r>
              <a:rPr lang="ru-RU" sz="2800" dirty="0" smtClean="0"/>
              <a:t>Содержание алюминия в земной коре около 8%. По распространенности в природе занимает 1-е место среди металлов и 3-е место среди элементов, уступая только кислороду и кремнию.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Минералы алюминия.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Бокситы </a:t>
            </a:r>
            <a:r>
              <a:rPr lang="en-US" sz="2800" dirty="0" smtClean="0"/>
              <a:t>Al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r>
              <a:rPr lang="en-US" sz="2800" dirty="0" smtClean="0">
                <a:latin typeface="Times New Roman"/>
                <a:cs typeface="Times New Roman"/>
              </a:rPr>
              <a:t>∙nH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 </a:t>
            </a:r>
            <a:r>
              <a:rPr lang="ru-RU" sz="2800" dirty="0" smtClean="0">
                <a:latin typeface="Times New Roman"/>
                <a:cs typeface="Times New Roman"/>
              </a:rPr>
              <a:t>(с примесями </a:t>
            </a:r>
            <a:r>
              <a:rPr lang="en-US" sz="2800" dirty="0" smtClean="0">
                <a:latin typeface="Times New Roman"/>
                <a:cs typeface="Times New Roman"/>
              </a:rPr>
              <a:t>SiO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, Fe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r>
              <a:rPr lang="ru-RU" sz="2800" dirty="0" smtClean="0">
                <a:latin typeface="Times New Roman"/>
                <a:cs typeface="Times New Roman"/>
              </a:rPr>
              <a:t> и </a:t>
            </a:r>
            <a:r>
              <a:rPr lang="en-US" sz="2800" dirty="0" smtClean="0">
                <a:latin typeface="Times New Roman"/>
                <a:cs typeface="Times New Roman"/>
              </a:rPr>
              <a:t>CaCO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r>
              <a:rPr lang="ru-RU" sz="2800" dirty="0" smtClean="0">
                <a:latin typeface="Times New Roman"/>
                <a:cs typeface="Times New Roman"/>
              </a:rPr>
              <a:t>)</a:t>
            </a:r>
          </a:p>
          <a:p>
            <a:endParaRPr lang="ru-RU" sz="1600" dirty="0" smtClean="0">
              <a:latin typeface="Times New Roman"/>
              <a:cs typeface="Times New Roman"/>
            </a:endParaRPr>
          </a:p>
          <a:p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ru-RU" sz="2800" dirty="0" smtClean="0">
                <a:latin typeface="Times New Roman"/>
                <a:cs typeface="Times New Roman"/>
              </a:rPr>
              <a:t>Нефелины </a:t>
            </a:r>
            <a:r>
              <a:rPr lang="en-US" sz="2800" dirty="0" smtClean="0">
                <a:latin typeface="Times New Roman"/>
                <a:cs typeface="Times New Roman"/>
              </a:rPr>
              <a:t>KNa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latin typeface="Times New Roman"/>
                <a:cs typeface="Times New Roman"/>
              </a:rPr>
              <a:t>[AlSiO</a:t>
            </a:r>
            <a:r>
              <a:rPr lang="en-US" sz="2800" baseline="-25000" dirty="0" smtClean="0">
                <a:latin typeface="Times New Roman"/>
                <a:cs typeface="Times New Roman"/>
              </a:rPr>
              <a:t>4</a:t>
            </a:r>
            <a:r>
              <a:rPr lang="en-US" sz="2800" dirty="0" smtClean="0">
                <a:latin typeface="Times New Roman"/>
                <a:cs typeface="Times New Roman"/>
              </a:rPr>
              <a:t>]</a:t>
            </a:r>
            <a:r>
              <a:rPr lang="en-US" sz="2800" baseline="-25000" dirty="0" smtClean="0">
                <a:latin typeface="Times New Roman"/>
                <a:cs typeface="Times New Roman"/>
              </a:rPr>
              <a:t>4</a:t>
            </a:r>
            <a:endParaRPr lang="ru-RU" sz="2800" baseline="-25000" dirty="0" smtClean="0">
              <a:latin typeface="Times New Roman"/>
              <a:cs typeface="Times New Roman"/>
            </a:endParaRPr>
          </a:p>
          <a:p>
            <a:endParaRPr lang="en-US" sz="1200" dirty="0" smtClean="0">
              <a:latin typeface="Times New Roman"/>
              <a:cs typeface="Times New Roman"/>
            </a:endParaRPr>
          </a:p>
          <a:p>
            <a:r>
              <a:rPr lang="ru-RU" sz="2800" dirty="0" smtClean="0">
                <a:latin typeface="Times New Roman"/>
                <a:cs typeface="Times New Roman"/>
              </a:rPr>
              <a:t>Алуниты </a:t>
            </a:r>
            <a:r>
              <a:rPr lang="en-US" sz="2800" dirty="0" smtClean="0">
                <a:latin typeface="Times New Roman"/>
                <a:cs typeface="Times New Roman"/>
              </a:rPr>
              <a:t>(Na, K)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SO</a:t>
            </a:r>
            <a:r>
              <a:rPr lang="en-US" sz="2800" baseline="-25000" dirty="0" smtClean="0">
                <a:latin typeface="Times New Roman"/>
                <a:cs typeface="Times New Roman"/>
              </a:rPr>
              <a:t>4</a:t>
            </a:r>
            <a:r>
              <a:rPr lang="en-US" sz="2800" dirty="0" smtClean="0">
                <a:latin typeface="Times New Roman"/>
                <a:cs typeface="Times New Roman"/>
              </a:rPr>
              <a:t>∙Al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(SO</a:t>
            </a:r>
            <a:r>
              <a:rPr lang="en-US" sz="2800" baseline="-25000" dirty="0" smtClean="0">
                <a:latin typeface="Times New Roman"/>
                <a:cs typeface="Times New Roman"/>
              </a:rPr>
              <a:t>4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latin typeface="Times New Roman"/>
                <a:cs typeface="Times New Roman"/>
              </a:rPr>
              <a:t>∙4Al(OH)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endParaRPr lang="ru-RU" sz="2800" baseline="-25000" dirty="0" smtClean="0">
              <a:latin typeface="Times New Roman"/>
              <a:cs typeface="Times New Roman"/>
            </a:endParaRPr>
          </a:p>
          <a:p>
            <a:endParaRPr lang="ru-RU" sz="2800" dirty="0" smtClean="0">
              <a:latin typeface="Times New Roman"/>
              <a:cs typeface="Times New Roman"/>
            </a:endParaRPr>
          </a:p>
          <a:p>
            <a:r>
              <a:rPr lang="ru-RU" sz="2800" dirty="0" smtClean="0">
                <a:latin typeface="Times New Roman"/>
                <a:cs typeface="Times New Roman"/>
              </a:rPr>
              <a:t>Каолин</a:t>
            </a:r>
            <a:r>
              <a:rPr lang="en-US" sz="2800" dirty="0" smtClean="0">
                <a:latin typeface="Times New Roman"/>
                <a:cs typeface="Times New Roman"/>
              </a:rPr>
              <a:t> Al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latin typeface="Times New Roman"/>
                <a:cs typeface="Times New Roman"/>
              </a:rPr>
              <a:t>∙2SiO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∙2H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</a:t>
            </a:r>
            <a:endParaRPr lang="ru-RU" sz="2800" dirty="0" smtClean="0">
              <a:latin typeface="Times New Roman"/>
              <a:cs typeface="Times New Roman"/>
            </a:endParaRPr>
          </a:p>
        </p:txBody>
      </p:sp>
      <p:pic>
        <p:nvPicPr>
          <p:cNvPr id="4" name="Рисунок 3" descr="3708b68f-fd2c-4437-b94e-b195f2ea0f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000240"/>
            <a:ext cx="1507877" cy="1285883"/>
          </a:xfrm>
          <a:prstGeom prst="rect">
            <a:avLst/>
          </a:prstGeom>
        </p:spPr>
      </p:pic>
      <p:pic>
        <p:nvPicPr>
          <p:cNvPr id="5" name="Рисунок 4" descr="evdialit&amp;nefelin&amp;egiri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357430"/>
            <a:ext cx="1674446" cy="1643050"/>
          </a:xfrm>
          <a:prstGeom prst="rect">
            <a:avLst/>
          </a:prstGeom>
        </p:spPr>
      </p:pic>
      <p:pic>
        <p:nvPicPr>
          <p:cNvPr id="6" name="Рисунок 5" descr="40588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500570"/>
            <a:ext cx="2175269" cy="1285884"/>
          </a:xfrm>
          <a:prstGeom prst="rect">
            <a:avLst/>
          </a:prstGeom>
        </p:spPr>
      </p:pic>
      <p:pic>
        <p:nvPicPr>
          <p:cNvPr id="7" name="Рисунок 6" descr="3398985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5500702"/>
            <a:ext cx="1835979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714348" y="285728"/>
            <a:ext cx="7772400" cy="621510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Корунд (сапфир, рубин)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Al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endParaRPr kumimoji="0" lang="ru-RU" sz="28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Берилл (изумруд, аквамарин)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2BeO∙ Al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∙6SiO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endParaRPr kumimoji="0" lang="ru-RU" sz="28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Хризоберилл (александрит)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BeAl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 descr="http://posekrety.ru/wp-content/uploads/2012/12/sapfi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85794"/>
            <a:ext cx="2214578" cy="1455294"/>
          </a:xfrm>
          <a:prstGeom prst="rect">
            <a:avLst/>
          </a:prstGeom>
          <a:noFill/>
        </p:spPr>
      </p:pic>
      <p:pic>
        <p:nvPicPr>
          <p:cNvPr id="30724" name="Picture 4" descr="http://content.foto.mail.ru/inbox/akamas/81/i-1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71480"/>
            <a:ext cx="2000250" cy="1552576"/>
          </a:xfrm>
          <a:prstGeom prst="rect">
            <a:avLst/>
          </a:prstGeom>
          <a:noFill/>
        </p:spPr>
      </p:pic>
      <p:pic>
        <p:nvPicPr>
          <p:cNvPr id="30726" name="Picture 6" descr="&amp;Icy;&amp;zcy;&amp;ucy;&amp;mcy;&amp;rcy;&amp;ucy;&amp;dcy;&amp;ycy; &amp;dcy;&amp;lcy;&amp;yacy; &amp;Tcy;&amp;ucy;&amp;scy;&amp;icy; &amp;Kcy;&amp;acy;&amp;tcy;&amp;iecy;&amp;gcy;&amp;ocy;&amp;rcy;&amp;icy;&amp;chcy;&amp;ncy;&amp;ocy;&amp;jcy; &amp;Tcy;&amp;IEcy;&amp;Rcy;&amp;Rcy;&amp;Icy;&amp;Tcy;&amp;Ocy;&amp;Rcy;&amp;Icy;&amp;YAcy; &amp;ZHcy;&amp;Icy;&amp;Zcy;&amp;Ncy;&amp;Icy;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714620"/>
            <a:ext cx="2190764" cy="1643074"/>
          </a:xfrm>
          <a:prstGeom prst="rect">
            <a:avLst/>
          </a:prstGeom>
          <a:noFill/>
        </p:spPr>
      </p:pic>
      <p:pic>
        <p:nvPicPr>
          <p:cNvPr id="30728" name="Picture 8" descr="&amp;Mcy;&amp;acy;&amp;gcy;&amp;icy;&amp;chcy;&amp;iecy;&amp;scy;&amp;kcy;&amp;icy;&amp;iecy; &amp;scy;&amp;vcy;&amp;ocy;&amp;jcy;&amp;scy;&amp;tcy;&amp;vcy;&amp;acy; &amp;acy;&amp;kcy;&amp;vcy;&amp;acy;&amp;mcy;&amp;acy;&amp;rcy;&amp;icy;&amp;ncy;&amp;acy; fioletfly.c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643182"/>
            <a:ext cx="2143140" cy="1747849"/>
          </a:xfrm>
          <a:prstGeom prst="rect">
            <a:avLst/>
          </a:prstGeom>
          <a:noFill/>
        </p:spPr>
      </p:pic>
      <p:pic>
        <p:nvPicPr>
          <p:cNvPr id="30730" name="Picture 10" descr="&amp;acy;&amp;lcy;&amp;iecy;&amp;kcy;&amp;scy;&amp;acy;&amp;ncy;&amp;dcy;&amp;rcy;&amp;icy;&amp;tcy; - &amp;Scy;&amp;acy;&amp;mcy;&amp;ocy;&amp;iecy; &amp;icy;&amp;ncy;&amp;tcy;&amp;iecy;&amp;rcy;&amp;iecy;&amp;scy;&amp;ncy;&amp;ocy;&amp;iecy; &amp;vcy; &amp;bcy;&amp;lcy;&amp;ocy;&amp;gcy;&amp;acy;&amp;kh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4857760"/>
            <a:ext cx="2286016" cy="1769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00562" y="642918"/>
            <a:ext cx="4186238" cy="5286412"/>
          </a:xfrm>
        </p:spPr>
        <p:txBody>
          <a:bodyPr>
            <a:normAutofit/>
          </a:bodyPr>
          <a:lstStyle/>
          <a:p>
            <a:pPr marL="0" indent="358775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Алюминий</a:t>
            </a:r>
            <a:r>
              <a:rPr lang="ru-RU" sz="2800" dirty="0" smtClean="0"/>
              <a:t> в металлическом состоянии был впервые получен в </a:t>
            </a:r>
            <a:r>
              <a:rPr lang="ru-RU" sz="2800" b="1" dirty="0" smtClean="0">
                <a:solidFill>
                  <a:srgbClr val="C00000"/>
                </a:solidFill>
              </a:rPr>
              <a:t>1825 году </a:t>
            </a:r>
            <a:r>
              <a:rPr lang="ru-RU" sz="2800" dirty="0" smtClean="0"/>
              <a:t>датским физиком </a:t>
            </a:r>
            <a:r>
              <a:rPr lang="ru-RU" sz="2800" b="1" dirty="0" err="1" smtClean="0">
                <a:solidFill>
                  <a:srgbClr val="C00000"/>
                </a:solidFill>
              </a:rPr>
              <a:t>Гансом</a:t>
            </a:r>
            <a:r>
              <a:rPr lang="ru-RU" sz="2800" b="1" dirty="0" smtClean="0">
                <a:solidFill>
                  <a:srgbClr val="C00000"/>
                </a:solidFill>
              </a:rPr>
              <a:t> Эрстедом </a:t>
            </a:r>
            <a:r>
              <a:rPr lang="ru-RU" sz="2800" dirty="0" smtClean="0"/>
              <a:t>действием амальгамы калия на хлорид алюминия с последующей отгонкой ртути.</a:t>
            </a:r>
            <a:endParaRPr lang="ru-RU" sz="2800" dirty="0"/>
          </a:p>
        </p:txBody>
      </p:sp>
      <p:pic>
        <p:nvPicPr>
          <p:cNvPr id="3074" name="Picture 2" descr="&amp;Gcy;&amp;acy;&amp;ncy;&amp;scy; &amp;Kcy;&amp;rcy;&amp;icy;&amp;scy;&amp;tcy;&amp;icy;&amp;acy;&amp;ncy; &amp;Ecy;&amp;rcy;&amp;scy;&amp;tcy;&amp;iecy;&amp;dcy; &amp;ocy;&amp;bcy;&amp;ncy;&amp;acy;&amp;rcy;&amp;ucy;&amp;zhcy;&amp;icy;&amp;lcy; &amp;mcy;&amp;acy;&amp;gcy;&amp;ncy;&amp;icy;&amp;tcy;&amp;ncy;&amp;ocy;&amp;iecy; &amp;dcy;&amp;iecy;&amp;jcy;&amp;scy;&amp;tcy;&amp;vcy;&amp;icy;&amp;iecy; &amp;ecy;&amp;lcy;&amp;iecy;&amp;kcy;&amp;tcy;&amp;rcy;&amp;icy;&amp;chcy;&amp;iecy;&amp;s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071966" cy="5240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Получение алюминия.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358775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 промышленности</a:t>
            </a:r>
            <a:r>
              <a:rPr lang="ru-RU" sz="2800" dirty="0" smtClean="0"/>
              <a:t> – электролиз раствора глинозема </a:t>
            </a:r>
            <a:r>
              <a:rPr lang="en-US" sz="2800" dirty="0" smtClean="0">
                <a:latin typeface="Times New Roman"/>
                <a:cs typeface="Times New Roman"/>
              </a:rPr>
              <a:t>Al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r>
              <a:rPr lang="ru-RU" sz="2800" baseline="-25000" dirty="0" smtClean="0"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cs typeface="Times New Roman"/>
              </a:rPr>
              <a:t>в расплаве криолита </a:t>
            </a:r>
            <a:r>
              <a:rPr lang="en-US" sz="2800" dirty="0" smtClean="0">
                <a:latin typeface="Times New Roman"/>
                <a:cs typeface="Times New Roman"/>
              </a:rPr>
              <a:t>Na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latin typeface="Times New Roman"/>
                <a:cs typeface="Times New Roman"/>
              </a:rPr>
              <a:t>AlF</a:t>
            </a:r>
            <a:r>
              <a:rPr lang="en-US" sz="2800" baseline="-25000" dirty="0" smtClean="0">
                <a:latin typeface="Times New Roman"/>
                <a:cs typeface="Times New Roman"/>
              </a:rPr>
              <a:t>6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cs typeface="Times New Roman"/>
              </a:rPr>
              <a:t>с добавкой </a:t>
            </a:r>
            <a:r>
              <a:rPr lang="en-US" sz="2800" dirty="0" smtClean="0">
                <a:latin typeface="Times New Roman"/>
                <a:cs typeface="Times New Roman"/>
              </a:rPr>
              <a:t>CaF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ru-RU" sz="2800" dirty="0" smtClean="0">
                <a:latin typeface="Times New Roman"/>
                <a:cs typeface="Times New Roman"/>
              </a:rPr>
              <a:t>.</a:t>
            </a:r>
          </a:p>
          <a:p>
            <a:pPr marL="0" indent="358775">
              <a:buNone/>
            </a:pPr>
            <a:endParaRPr lang="ru-RU" sz="2800" dirty="0" smtClean="0">
              <a:latin typeface="Times New Roman"/>
              <a:cs typeface="Times New Roman"/>
            </a:endParaRPr>
          </a:p>
          <a:p>
            <a:pPr marL="0" indent="358775">
              <a:buNone/>
            </a:pPr>
            <a:r>
              <a:rPr lang="ru-RU" sz="2800" dirty="0" smtClean="0">
                <a:latin typeface="Times New Roman"/>
                <a:cs typeface="Times New Roman"/>
              </a:rPr>
              <a:t>Криолит используется как растворитель </a:t>
            </a:r>
            <a:r>
              <a:rPr lang="en-US" sz="2800" dirty="0" smtClean="0">
                <a:latin typeface="Times New Roman"/>
                <a:cs typeface="Times New Roman"/>
              </a:rPr>
              <a:t>Al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r>
              <a:rPr lang="ru-RU" sz="2800" dirty="0" smtClean="0">
                <a:latin typeface="Times New Roman"/>
                <a:cs typeface="Times New Roman"/>
              </a:rPr>
              <a:t>, а добавка </a:t>
            </a:r>
            <a:r>
              <a:rPr lang="en-US" sz="2800" dirty="0" smtClean="0">
                <a:latin typeface="Times New Roman"/>
                <a:cs typeface="Times New Roman"/>
              </a:rPr>
              <a:t>CaF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cs typeface="Times New Roman"/>
              </a:rPr>
              <a:t>позволяет поддерживать температуру плавления в электролитической ванне не выше 1000</a:t>
            </a:r>
            <a:r>
              <a:rPr lang="ru-RU" sz="2800" baseline="30000" dirty="0" smtClean="0">
                <a:latin typeface="Times New Roman"/>
                <a:cs typeface="Times New Roman"/>
              </a:rPr>
              <a:t>0</a:t>
            </a:r>
            <a:r>
              <a:rPr lang="ru-RU" sz="2800" dirty="0" smtClean="0">
                <a:latin typeface="Times New Roman"/>
                <a:cs typeface="Times New Roman"/>
              </a:rPr>
              <a:t>С.</a:t>
            </a:r>
            <a:endParaRPr lang="ru-RU" sz="2800" dirty="0"/>
          </a:p>
        </p:txBody>
      </p:sp>
      <p:pic>
        <p:nvPicPr>
          <p:cNvPr id="21506" name="Picture 2" descr="&amp;Kcy;&amp;acy;&amp;kcy; &amp;pcy;&amp;rcy;&amp;ocy;&amp;icy;&amp;zcy;&amp;vcy;&amp;ocy;&amp;dcy;&amp;yacy;&amp;tcy; &amp;acy;&amp;lcy;&amp;yucy;&amp;mcy;&amp;icy;&amp;n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703453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428604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Катод: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Анод:</a:t>
            </a:r>
            <a:r>
              <a:rPr lang="ru-RU" sz="2800" dirty="0" smtClean="0"/>
              <a:t> угольный, расходуется в процессе электролиза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857356" y="310150"/>
          <a:ext cx="3000396" cy="637584"/>
        </p:xfrm>
        <a:graphic>
          <a:graphicData uri="http://schemas.openxmlformats.org/presentationml/2006/ole">
            <p:oleObj spid="_x0000_s1026" name="Equation" r:id="rId3" imgW="1015920" imgH="215640" progId="Equation.DSMT4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14348" y="1928802"/>
          <a:ext cx="7929618" cy="579056"/>
        </p:xfrm>
        <a:graphic>
          <a:graphicData uri="http://schemas.openxmlformats.org/presentationml/2006/ole">
            <p:oleObj spid="_x0000_s1027" name="Equation" r:id="rId4" imgW="3479760" imgH="253800" progId="Equation.DSMT4">
              <p:embed/>
            </p:oleObj>
          </a:graphicData>
        </a:graphic>
      </p:graphicFrame>
      <p:pic>
        <p:nvPicPr>
          <p:cNvPr id="8" name="Рисунок 7" descr="35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2571744"/>
            <a:ext cx="6936977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538</TotalTime>
  <Words>515</Words>
  <Application>Microsoft Office PowerPoint</Application>
  <PresentationFormat>Экран (4:3)</PresentationFormat>
  <Paragraphs>120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Справедливость</vt:lpstr>
      <vt:lpstr>Equation</vt:lpstr>
      <vt:lpstr>Алюминий</vt:lpstr>
      <vt:lpstr>Характеристика алюминия по положению в ПСХЭ. Строение атома.</vt:lpstr>
      <vt:lpstr>Слайд 3</vt:lpstr>
      <vt:lpstr>Нахождение в природе.</vt:lpstr>
      <vt:lpstr>Минералы алюминия.</vt:lpstr>
      <vt:lpstr>Слайд 6</vt:lpstr>
      <vt:lpstr>Слайд 7</vt:lpstr>
      <vt:lpstr>Получение алюминия.</vt:lpstr>
      <vt:lpstr>Слайд 9</vt:lpstr>
      <vt:lpstr>Слайд 10</vt:lpstr>
      <vt:lpstr>Физические свойства.</vt:lpstr>
      <vt:lpstr>Химические свойства</vt:lpstr>
      <vt:lpstr>Слайд 13</vt:lpstr>
      <vt:lpstr>Слайд 14</vt:lpstr>
      <vt:lpstr>Слайд 15</vt:lpstr>
      <vt:lpstr>Сплавы алюминия.</vt:lpstr>
      <vt:lpstr>Применение.</vt:lpstr>
      <vt:lpstr>Слайд 18</vt:lpstr>
      <vt:lpstr>Горючие и взрывчатые смеси.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Алюминий</dc:title>
  <dc:creator>Grudinina</dc:creator>
  <cp:lastModifiedBy>Grudinina</cp:lastModifiedBy>
  <cp:revision>66</cp:revision>
  <dcterms:created xsi:type="dcterms:W3CDTF">2014-10-06T09:46:48Z</dcterms:created>
  <dcterms:modified xsi:type="dcterms:W3CDTF">2014-12-14T15:11:18Z</dcterms:modified>
</cp:coreProperties>
</file>