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12.11.2014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12.11.2014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12.11.2014</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12.11.2014</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12.11.2014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12.11.2014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12.11.2014</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12.11.2014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12.11.2014</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12.11.2014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764704"/>
            <a:ext cx="7543800" cy="2152650"/>
          </a:xfrm>
        </p:spPr>
        <p:style>
          <a:lnRef idx="3">
            <a:schemeClr val="lt1"/>
          </a:lnRef>
          <a:fillRef idx="1">
            <a:schemeClr val="accent2"/>
          </a:fillRef>
          <a:effectRef idx="1">
            <a:schemeClr val="accent2"/>
          </a:effectRef>
          <a:fontRef idx="minor">
            <a:schemeClr val="lt1"/>
          </a:fontRef>
        </p:style>
        <p:txBody>
          <a:bodyPr/>
          <a:lstStyle/>
          <a:p>
            <a:r>
              <a:rPr lang="ru-RU" dirty="0" smtClean="0"/>
              <a:t>Углерод.</a:t>
            </a:r>
            <a:endParaRPr lang="ru-RU" dirty="0"/>
          </a:p>
        </p:txBody>
      </p:sp>
      <p:sp>
        <p:nvSpPr>
          <p:cNvPr id="3" name="Подзаголовок 2"/>
          <p:cNvSpPr>
            <a:spLocks noGrp="1"/>
          </p:cNvSpPr>
          <p:nvPr>
            <p:ph type="subTitle" idx="1"/>
          </p:nvPr>
        </p:nvSpPr>
        <p:spPr>
          <a:xfrm>
            <a:off x="4905400" y="4284211"/>
            <a:ext cx="4238600" cy="2573789"/>
          </a:xfrm>
        </p:spPr>
        <p:style>
          <a:lnRef idx="3">
            <a:schemeClr val="lt1"/>
          </a:lnRef>
          <a:fillRef idx="1">
            <a:schemeClr val="accent2"/>
          </a:fillRef>
          <a:effectRef idx="1">
            <a:schemeClr val="accent2"/>
          </a:effectRef>
          <a:fontRef idx="minor">
            <a:schemeClr val="lt1"/>
          </a:fontRef>
        </p:style>
        <p:txBody>
          <a:bodyPr>
            <a:normAutofit/>
          </a:bodyPr>
          <a:lstStyle/>
          <a:p>
            <a:r>
              <a:rPr lang="ru-RU" dirty="0" smtClean="0"/>
              <a:t>Подготовила</a:t>
            </a:r>
          </a:p>
          <a:p>
            <a:r>
              <a:rPr lang="ru-RU" dirty="0" smtClean="0"/>
              <a:t>Ученица 9Л класса</a:t>
            </a:r>
          </a:p>
          <a:p>
            <a:r>
              <a:rPr lang="ru-RU" dirty="0" smtClean="0"/>
              <a:t>Чичивичкина Регина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90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46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131" y="4539"/>
            <a:ext cx="5179195" cy="2920405"/>
          </a:xfrm>
        </p:spPr>
        <p:style>
          <a:lnRef idx="3">
            <a:schemeClr val="lt1"/>
          </a:lnRef>
          <a:fillRef idx="1">
            <a:schemeClr val="accent2"/>
          </a:fillRef>
          <a:effectRef idx="1">
            <a:schemeClr val="accent2"/>
          </a:effectRef>
          <a:fontRef idx="minor">
            <a:schemeClr val="lt1"/>
          </a:fontRef>
        </p:style>
        <p:txBody>
          <a:bodyPr/>
          <a:lstStyle/>
          <a:p>
            <a:r>
              <a:rPr lang="ru-RU" dirty="0"/>
              <a:t>1)Химический элемент IV группы периодической системы Менделеева</a:t>
            </a:r>
          </a:p>
          <a:p>
            <a:r>
              <a:rPr lang="ru-RU" dirty="0"/>
              <a:t>  Атомный номер 6</a:t>
            </a:r>
          </a:p>
          <a:p>
            <a:r>
              <a:rPr lang="ru-RU" dirty="0"/>
              <a:t>  На внешнем энергетическом уровне содержит 4 электрона</a:t>
            </a:r>
          </a:p>
          <a:p>
            <a:r>
              <a:rPr lang="ru-RU" dirty="0"/>
              <a:t>  Атомная масса 12,011</a:t>
            </a:r>
          </a:p>
          <a:p>
            <a:endParaRPr lang="ru-RU" dirty="0"/>
          </a:p>
        </p:txBody>
      </p:sp>
      <p:sp>
        <p:nvSpPr>
          <p:cNvPr id="3" name="Заголовок 2"/>
          <p:cNvSpPr>
            <a:spLocks noGrp="1"/>
          </p:cNvSpPr>
          <p:nvPr>
            <p:ph type="title"/>
          </p:nvPr>
        </p:nvSpPr>
        <p:spPr>
          <a:xfrm>
            <a:off x="0" y="5943600"/>
            <a:ext cx="7543800" cy="914400"/>
          </a:xfrm>
        </p:spPr>
        <p:style>
          <a:lnRef idx="3">
            <a:schemeClr val="lt1"/>
          </a:lnRef>
          <a:fillRef idx="1">
            <a:schemeClr val="accent2"/>
          </a:fillRef>
          <a:effectRef idx="1">
            <a:schemeClr val="accent2"/>
          </a:effectRef>
          <a:fontRef idx="minor">
            <a:schemeClr val="lt1"/>
          </a:fontRef>
        </p:style>
        <p:txBody>
          <a:bodyPr/>
          <a:lstStyle/>
          <a:p>
            <a:r>
              <a:rPr lang="ru-RU" dirty="0" smtClean="0"/>
              <a:t>Строение атома.</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3951287" cy="3670300"/>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925670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3967"/>
            <a:ext cx="9036496" cy="3054994"/>
          </a:xfrm>
        </p:spPr>
        <p:style>
          <a:lnRef idx="3">
            <a:schemeClr val="lt1"/>
          </a:lnRef>
          <a:fillRef idx="1">
            <a:schemeClr val="accent2"/>
          </a:fillRef>
          <a:effectRef idx="1">
            <a:schemeClr val="accent2"/>
          </a:effectRef>
          <a:fontRef idx="minor">
            <a:schemeClr val="lt1"/>
          </a:fontRef>
        </p:style>
        <p:txBody>
          <a:bodyPr>
            <a:normAutofit/>
          </a:bodyPr>
          <a:lstStyle/>
          <a:p>
            <a:r>
              <a:rPr lang="ru-RU" dirty="0"/>
              <a:t>) Углерод в виде древесного угля применялся в глубокой древности для выплавки металлов. Издавна известны аллотропные модификации углерода — алмаз и графит.</a:t>
            </a:r>
          </a:p>
          <a:p>
            <a:r>
              <a:rPr lang="ru-RU" dirty="0"/>
              <a:t>В 1772 году французский химик Антуан Лоран Лавуазье показал, что при сгорании алмаза образуется углекислый газ.</a:t>
            </a:r>
          </a:p>
          <a:p>
            <a:r>
              <a:rPr lang="ru-RU" dirty="0"/>
              <a:t>В 1797 году английский химик </a:t>
            </a:r>
            <a:r>
              <a:rPr lang="ru-RU" dirty="0" err="1"/>
              <a:t>Смитсон</a:t>
            </a:r>
            <a:r>
              <a:rPr lang="ru-RU" dirty="0"/>
              <a:t> </a:t>
            </a:r>
            <a:r>
              <a:rPr lang="ru-RU" dirty="0" err="1"/>
              <a:t>Теннант</a:t>
            </a:r>
            <a:r>
              <a:rPr lang="ru-RU" dirty="0"/>
              <a:t> (1761-1815) установил, что алмаз, графит и древесный уголь имеют одинаковую химическую природу</a:t>
            </a:r>
          </a:p>
          <a:p>
            <a:endParaRPr lang="ru-RU" dirty="0"/>
          </a:p>
        </p:txBody>
      </p:sp>
      <p:sp>
        <p:nvSpPr>
          <p:cNvPr id="3" name="Заголовок 2"/>
          <p:cNvSpPr>
            <a:spLocks noGrp="1"/>
          </p:cNvSpPr>
          <p:nvPr>
            <p:ph type="title"/>
          </p:nvPr>
        </p:nvSpPr>
        <p:spPr>
          <a:xfrm>
            <a:off x="-108520" y="6054693"/>
            <a:ext cx="7543800" cy="914400"/>
          </a:xfrm>
        </p:spPr>
        <p:style>
          <a:lnRef idx="1">
            <a:schemeClr val="accent2"/>
          </a:lnRef>
          <a:fillRef idx="2">
            <a:schemeClr val="accent2"/>
          </a:fillRef>
          <a:effectRef idx="1">
            <a:schemeClr val="accent2"/>
          </a:effectRef>
          <a:fontRef idx="minor">
            <a:schemeClr val="dk1"/>
          </a:fontRef>
        </p:style>
        <p:txBody>
          <a:bodyPr/>
          <a:lstStyle/>
          <a:p>
            <a:r>
              <a:rPr lang="ru-RU" dirty="0" smtClean="0"/>
              <a:t>Из истории.</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79" y="3212975"/>
            <a:ext cx="4168046" cy="28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5711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3"/>
            <a:ext cx="8280920" cy="2952328"/>
          </a:xfrm>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r>
              <a:rPr lang="ru-RU" dirty="0"/>
              <a:t>Алмаз – бесцветное, прозрачное, сильно преломляющее свет вещество. Алмаз тверже всех найденных в природе веществ, но при этом довольно хрупок.  Алмазы очень редки и ценны, их вес измеряется в каратах (1 карат=200мг). Ограненный алмаз называют бриллиантом. Крупнейшие в мире алмазы: “</a:t>
            </a:r>
            <a:r>
              <a:rPr lang="ru-RU" dirty="0" err="1"/>
              <a:t>Куллинан</a:t>
            </a:r>
            <a:r>
              <a:rPr lang="ru-RU" dirty="0"/>
              <a:t>” - 3106 карат, “</a:t>
            </a:r>
            <a:r>
              <a:rPr lang="ru-RU" dirty="0" err="1"/>
              <a:t>Эксельсиор</a:t>
            </a:r>
            <a:r>
              <a:rPr lang="ru-RU" dirty="0"/>
              <a:t>” - 971,5 карат, “Звезда Сьерра-Леоне” - 968,9 карат, «Орлов» (синевато-зелёный)  Вес бриллианта 190 карат. 180 граней. Собственность России. Значительные месторождения алмазов находятся в Южной Африке, Бразилии, Якутии. Крупнейший в мире синий алмаз “Хоуп” - 44,5 карат, владельцы которого нередко погибали при загадочных обстоятельствах, хранится в музее </a:t>
            </a:r>
            <a:r>
              <a:rPr lang="ru-RU" dirty="0" err="1"/>
              <a:t>Смитсоновского</a:t>
            </a:r>
            <a:r>
              <a:rPr lang="ru-RU" dirty="0"/>
              <a:t> института (США).</a:t>
            </a:r>
          </a:p>
        </p:txBody>
      </p:sp>
      <p:sp>
        <p:nvSpPr>
          <p:cNvPr id="3" name="Заголовок 2"/>
          <p:cNvSpPr>
            <a:spLocks noGrp="1"/>
          </p:cNvSpPr>
          <p:nvPr>
            <p:ph type="title"/>
          </p:nvPr>
        </p:nvSpPr>
        <p:spPr>
          <a:xfrm>
            <a:off x="-18144" y="5805264"/>
            <a:ext cx="9054640" cy="1052736"/>
          </a:xfrm>
        </p:spPr>
        <p:style>
          <a:lnRef idx="1">
            <a:schemeClr val="accent3"/>
          </a:lnRef>
          <a:fillRef idx="3">
            <a:schemeClr val="accent3"/>
          </a:fillRef>
          <a:effectRef idx="2">
            <a:schemeClr val="accent3"/>
          </a:effectRef>
          <a:fontRef idx="minor">
            <a:schemeClr val="lt1"/>
          </a:fontRef>
        </p:style>
        <p:txBody>
          <a:bodyPr/>
          <a:lstStyle/>
          <a:p>
            <a:r>
              <a:rPr lang="ru-RU" dirty="0"/>
              <a:t>Аллотропные модификации</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56992"/>
            <a:ext cx="66817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772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4539"/>
            <a:ext cx="8892480" cy="3657599"/>
          </a:xfrm>
        </p:spPr>
        <p:style>
          <a:lnRef idx="3">
            <a:schemeClr val="lt1"/>
          </a:lnRef>
          <a:fillRef idx="1">
            <a:schemeClr val="accent2"/>
          </a:fillRef>
          <a:effectRef idx="1">
            <a:schemeClr val="accent2"/>
          </a:effectRef>
          <a:fontRef idx="minor">
            <a:schemeClr val="lt1"/>
          </a:fontRef>
        </p:style>
        <p:txBody>
          <a:bodyPr>
            <a:normAutofit lnSpcReduction="10000"/>
          </a:bodyPr>
          <a:lstStyle/>
          <a:p>
            <a:r>
              <a:rPr lang="ru-RU" dirty="0"/>
              <a:t>Активированный уголь -  пористое вещество, которое получают из различных углеродсодержащих материалов органического происхождения: древесный уголь , каменноугольный кокс, кокосовый уголь и др.  Содержит огромное количество пор и поэтому обладает высокой адсорбцией. Применяют для очистки, разделения и извлечения различных веществ. </a:t>
            </a:r>
          </a:p>
          <a:p>
            <a:r>
              <a:rPr lang="ru-RU" dirty="0"/>
              <a:t>     Классический пример использования активированного угля связан с использованием его в противогазе. Н. Д. Зелинский разработал противогаз, который  спас множество солдат в первой мировой войне. Так же применяется в медицине, химической, фармацевтической и пищевой промышленностях. </a:t>
            </a:r>
          </a:p>
          <a:p>
            <a:endParaRPr lang="ru-RU" dirty="0"/>
          </a:p>
        </p:txBody>
      </p:sp>
      <p:sp>
        <p:nvSpPr>
          <p:cNvPr id="3" name="Заголовок 2"/>
          <p:cNvSpPr>
            <a:spLocks noGrp="1"/>
          </p:cNvSpPr>
          <p:nvPr>
            <p:ph type="title"/>
          </p:nvPr>
        </p:nvSpPr>
        <p:spPr>
          <a:xfrm>
            <a:off x="0" y="6021288"/>
            <a:ext cx="7543800" cy="914400"/>
          </a:xfrm>
        </p:spPr>
        <p:style>
          <a:lnRef idx="0">
            <a:schemeClr val="accent3"/>
          </a:lnRef>
          <a:fillRef idx="3">
            <a:schemeClr val="accent3"/>
          </a:fillRef>
          <a:effectRef idx="3">
            <a:schemeClr val="accent3"/>
          </a:effectRef>
          <a:fontRef idx="minor">
            <a:schemeClr val="lt1"/>
          </a:fontRef>
        </p:style>
        <p:txBody>
          <a:bodyPr/>
          <a:lstStyle/>
          <a:p>
            <a:r>
              <a:rPr lang="ru-RU" dirty="0"/>
              <a:t>Аморфный углерод</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17032"/>
            <a:ext cx="79438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108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
            <a:ext cx="8712968" cy="2780928"/>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r>
              <a:rPr lang="ru-RU" dirty="0"/>
              <a:t>) При обычных условиях углерод химически инертен. При высоких температурах соединяется с многими элементами (сильный восстановитель). Углерод обладает уникальной способностью образовывать огромное количество соединений, которые могут состоять практически из неограниченного числа атомов углерода. Многообразие соединений углерода определило возникновение одного из основных разделов химии — органической химии. </a:t>
            </a:r>
          </a:p>
          <a:p>
            <a:r>
              <a:rPr lang="ru-RU" dirty="0"/>
              <a:t>      Реакционная способность повышается в ряду </a:t>
            </a:r>
          </a:p>
          <a:p>
            <a:r>
              <a:rPr lang="ru-RU" dirty="0"/>
              <a:t>алмаз – графит – аморфный углерод</a:t>
            </a:r>
          </a:p>
          <a:p>
            <a:r>
              <a:rPr lang="ru-RU" dirty="0"/>
              <a:t>Алмаз и графит инертны, устойчивы к действию кислот и щелочей.</a:t>
            </a:r>
          </a:p>
          <a:p>
            <a:endParaRPr lang="ru-RU" dirty="0"/>
          </a:p>
        </p:txBody>
      </p:sp>
      <p:sp>
        <p:nvSpPr>
          <p:cNvPr id="3" name="Заголовок 2"/>
          <p:cNvSpPr>
            <a:spLocks noGrp="1"/>
          </p:cNvSpPr>
          <p:nvPr>
            <p:ph type="title"/>
          </p:nvPr>
        </p:nvSpPr>
        <p:spPr>
          <a:xfrm>
            <a:off x="2850" y="5589240"/>
            <a:ext cx="9141150" cy="1268760"/>
          </a:xfrm>
        </p:spPr>
        <p:txBody>
          <a:bodyPr/>
          <a:lstStyle/>
          <a:p>
            <a:r>
              <a:rPr lang="ru-RU" dirty="0"/>
              <a:t>Химические свойства углерода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6"/>
            <a:ext cx="7115175"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0063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63688" y="404664"/>
            <a:ext cx="6096000" cy="5832648"/>
          </a:xfrm>
        </p:spPr>
        <p:style>
          <a:lnRef idx="3">
            <a:schemeClr val="lt1"/>
          </a:lnRef>
          <a:fillRef idx="1">
            <a:schemeClr val="accent5"/>
          </a:fillRef>
          <a:effectRef idx="1">
            <a:schemeClr val="accent5"/>
          </a:effectRef>
          <a:fontRef idx="minor">
            <a:schemeClr val="lt1"/>
          </a:fontRef>
        </p:style>
        <p:txBody>
          <a:bodyPr>
            <a:normAutofit fontScale="70000" lnSpcReduction="20000"/>
          </a:bodyPr>
          <a:lstStyle/>
          <a:p>
            <a:r>
              <a:rPr lang="ru-RU" dirty="0"/>
              <a:t>Углерод — принадлежит к числу элементов, в значительной степени распространенных в природе. Уникальная роль углерода в живой природе обусловлена его свойствами, которыми в совокупности не обладает ни один  элемент периодической системы. Всего три элемента - С, О и Н - составляют 98% общей массы живых организмов. </a:t>
            </a:r>
          </a:p>
          <a:p>
            <a:endParaRPr lang="ru-RU" dirty="0"/>
          </a:p>
          <a:p>
            <a:r>
              <a:rPr lang="ru-RU" dirty="0"/>
              <a:t>В воздухе углерод находится в малом количестве, в виде окиси углерода (СО,), углекислоты (CO2), углеводородов и пр.</a:t>
            </a:r>
          </a:p>
          <a:p>
            <a:endParaRPr lang="ru-RU" dirty="0"/>
          </a:p>
          <a:p>
            <a:r>
              <a:rPr lang="ru-RU" dirty="0"/>
              <a:t>В воде рек морей и пр. — в виде углекислоты и углекислых соединений кальция, магния, железа и пр.</a:t>
            </a:r>
          </a:p>
          <a:p>
            <a:endParaRPr lang="ru-RU" dirty="0"/>
          </a:p>
          <a:p>
            <a:r>
              <a:rPr lang="ru-RU" dirty="0"/>
              <a:t>В живых организмах содержится в виде белков, жиров и углеводов.</a:t>
            </a:r>
          </a:p>
          <a:p>
            <a:endParaRPr lang="ru-RU" dirty="0"/>
          </a:p>
          <a:p>
            <a:r>
              <a:rPr lang="ru-RU" dirty="0"/>
              <a:t>В наземных растениях, животных и бактерий 54%</a:t>
            </a:r>
          </a:p>
          <a:p>
            <a:endParaRPr lang="ru-RU" dirty="0"/>
          </a:p>
          <a:p>
            <a:r>
              <a:rPr lang="ru-RU" dirty="0"/>
              <a:t>В водных растениях и животных 45,4-46,5%</a:t>
            </a:r>
          </a:p>
          <a:p>
            <a:endParaRPr lang="ru-RU" dirty="0"/>
          </a:p>
          <a:p>
            <a:r>
              <a:rPr lang="ru-RU" dirty="0"/>
              <a:t>В земной коре — в виде каменного и бурого угля, антрацита, нефти, асфальта, озокерита, углекислых солей и пр.</a:t>
            </a:r>
          </a:p>
          <a:p>
            <a:endParaRPr lang="ru-RU" dirty="0"/>
          </a:p>
          <a:p>
            <a:r>
              <a:rPr lang="ru-RU" dirty="0"/>
              <a:t> Присутствие углерода в небесных телах показывает спектроскоп; кроме того, его находят в метеоритах.</a:t>
            </a:r>
          </a:p>
          <a:p>
            <a:endParaRPr lang="ru-RU" dirty="0"/>
          </a:p>
          <a:p>
            <a:endParaRPr lang="ru-RU" dirty="0"/>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7424504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571</Words>
  <Application>Microsoft Office PowerPoint</Application>
  <PresentationFormat>Экран (4:3)</PresentationFormat>
  <Paragraphs>39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Базовая</vt:lpstr>
      <vt:lpstr>Углерод.</vt:lpstr>
      <vt:lpstr>Строение атома.</vt:lpstr>
      <vt:lpstr>Из истории.</vt:lpstr>
      <vt:lpstr>Аллотропные модификации</vt:lpstr>
      <vt:lpstr>Аморфный углерод</vt:lpstr>
      <vt:lpstr>Химические свойства углерода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Углерод.</dc:title>
  <dc:creator>admin</dc:creator>
  <cp:lastModifiedBy>Пользователь Windows</cp:lastModifiedBy>
  <cp:revision>1</cp:revision>
  <dcterms:created xsi:type="dcterms:W3CDTF">2014-11-12T18:16:00Z</dcterms:created>
  <dcterms:modified xsi:type="dcterms:W3CDTF">2014-11-12T19:10:18Z</dcterms:modified>
</cp:coreProperties>
</file>