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  <p:sldId id="276" r:id="rId4"/>
    <p:sldId id="266" r:id="rId5"/>
    <p:sldId id="265" r:id="rId6"/>
    <p:sldId id="259" r:id="rId7"/>
    <p:sldId id="278" r:id="rId8"/>
    <p:sldId id="279" r:id="rId9"/>
    <p:sldId id="260" r:id="rId10"/>
    <p:sldId id="280" r:id="rId11"/>
    <p:sldId id="282" r:id="rId12"/>
    <p:sldId id="258" r:id="rId13"/>
    <p:sldId id="257" r:id="rId14"/>
    <p:sldId id="270" r:id="rId15"/>
    <p:sldId id="269" r:id="rId16"/>
    <p:sldId id="264" r:id="rId17"/>
    <p:sldId id="283" r:id="rId18"/>
    <p:sldId id="272" r:id="rId19"/>
    <p:sldId id="273" r:id="rId20"/>
    <p:sldId id="277" r:id="rId21"/>
    <p:sldId id="274" r:id="rId22"/>
    <p:sldId id="284" r:id="rId23"/>
    <p:sldId id="275" r:id="rId24"/>
    <p:sldId id="281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73D8B1-C576-4278-8EFA-E4D2BFFEDAA7}" type="datetimeFigureOut">
              <a:rPr lang="ru-RU" smtClean="0"/>
              <a:pPr/>
              <a:t>28.02.2010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6380B7-BBAF-4E0F-A76B-0E9D32906B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uthor-turgenev.ru/index.php?wh=f00008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маргарита\Рабочий стол\fonbok_kashpcv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28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786058"/>
            <a:ext cx="88076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“ </a:t>
            </a:r>
            <a:r>
              <a:rPr lang="ru-RU" sz="2400" i="1" dirty="0"/>
              <a:t>Нет ничего такого в окружающей нас жизни и в нашем сознании</a:t>
            </a:r>
            <a:r>
              <a:rPr lang="ru-RU" sz="2400" i="1" dirty="0" smtClean="0"/>
              <a:t>,</a:t>
            </a:r>
            <a:endParaRPr lang="en-US" sz="2400" i="1" dirty="0" smtClean="0"/>
          </a:p>
          <a:p>
            <a:r>
              <a:rPr lang="ru-RU" sz="2400" i="1" dirty="0" smtClean="0"/>
              <a:t> </a:t>
            </a:r>
            <a:r>
              <a:rPr lang="ru-RU" sz="2400" i="1" dirty="0"/>
              <a:t>чего нельзя было бы передать русским словом</a:t>
            </a:r>
            <a:r>
              <a:rPr lang="ru-RU" sz="2400" i="1" dirty="0" smtClean="0"/>
              <a:t>:</a:t>
            </a:r>
            <a:endParaRPr lang="en-US" sz="2400" i="1" dirty="0" smtClean="0"/>
          </a:p>
          <a:p>
            <a:r>
              <a:rPr lang="ru-RU" sz="2400" i="1" dirty="0" smtClean="0"/>
              <a:t> </a:t>
            </a:r>
            <a:r>
              <a:rPr lang="ru-RU" sz="2400" i="1" dirty="0"/>
              <a:t>и звучание музыки, и блеск красок, и шум садов</a:t>
            </a:r>
            <a:r>
              <a:rPr lang="ru-RU" sz="2400" i="1" dirty="0" smtClean="0"/>
              <a:t>,</a:t>
            </a:r>
            <a:endParaRPr lang="en-US" sz="2400" i="1" dirty="0" smtClean="0"/>
          </a:p>
          <a:p>
            <a:r>
              <a:rPr lang="ru-RU" sz="2400" i="1" dirty="0" smtClean="0"/>
              <a:t> </a:t>
            </a:r>
            <a:r>
              <a:rPr lang="ru-RU" sz="2400" i="1" dirty="0"/>
              <a:t>и тяжелое громыхание грозы, и гнев, и великую радость, </a:t>
            </a:r>
            <a:endParaRPr lang="en-US" sz="2400" i="1" dirty="0" smtClean="0"/>
          </a:p>
          <a:p>
            <a:r>
              <a:rPr lang="ru-RU" sz="2400" i="1" dirty="0" smtClean="0"/>
              <a:t>и </a:t>
            </a:r>
            <a:r>
              <a:rPr lang="ru-RU" sz="2400" i="1" dirty="0"/>
              <a:t>скорбь утраты, и ликование </a:t>
            </a:r>
            <a:r>
              <a:rPr lang="ru-RU" sz="2400" i="1" dirty="0" smtClean="0"/>
              <a:t>победы”</a:t>
            </a:r>
            <a:endParaRPr lang="en-US" sz="2400" i="1" dirty="0" smtClean="0"/>
          </a:p>
          <a:p>
            <a:r>
              <a:rPr lang="en-US" sz="2400" i="1" dirty="0"/>
              <a:t> </a:t>
            </a:r>
            <a:r>
              <a:rPr lang="en-US" sz="2400" i="1" dirty="0" smtClean="0"/>
              <a:t>                                                                                       </a:t>
            </a:r>
            <a:r>
              <a:rPr lang="ru-RU" sz="2400" i="1" dirty="0" smtClean="0"/>
              <a:t> </a:t>
            </a:r>
            <a:r>
              <a:rPr lang="ru-RU" sz="2400" i="1" dirty="0"/>
              <a:t>К.Паустовский.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устное подробное описание героя в конкретном эпизоде</a:t>
            </a:r>
            <a:r>
              <a:rPr lang="ru-RU" dirty="0" smtClean="0"/>
              <a:t> (каким видишь героя: что происходит или произошло, настроение героя, его чувства, поза, волосы, выражение лица (глаза, губы), одежда, если это важно и т.п.)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Словесное рисование.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маргарита\Рабочий стол\бирюк\фон рис\fris_volsh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-285776"/>
            <a:ext cx="9858444" cy="7143776"/>
          </a:xfrm>
          <a:prstGeom prst="rect">
            <a:avLst/>
          </a:prstGeom>
          <a:noFill/>
        </p:spPr>
      </p:pic>
      <p:pic>
        <p:nvPicPr>
          <p:cNvPr id="3075" name="Picture 3" descr="C:\Documents and Settings\маргарита\Рабочий стол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-142900"/>
            <a:ext cx="6500826" cy="7000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6143644"/>
            <a:ext cx="3918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Работу  выполнила Анна </a:t>
            </a:r>
            <a:r>
              <a:rPr lang="ru-RU" dirty="0" err="1" smtClean="0">
                <a:solidFill>
                  <a:srgbClr val="FF0000"/>
                </a:solidFill>
              </a:rPr>
              <a:t>Малышко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маргарита\Рабочий стол\2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msotw9_tem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0"/>
            <a:ext cx="5867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43108" y="6286520"/>
            <a:ext cx="421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Работу  выполнил  Евгений Пермяков.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маргарита\Рабочий стол\fris_volsh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msotw9_tem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71670" y="6286520"/>
            <a:ext cx="4327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Работу  выполнила  Нина  Мельникова.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…при свете молнии увидал небольшую избушку посреди обширного двора, обнесённого плетнём. Из окошечка тускло светил огонёк…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4" descr="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85912" y="1576387"/>
            <a:ext cx="5972175" cy="4467225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 Какое впечатление производит интерьер?  </a:t>
            </a:r>
            <a:endParaRPr lang="ru-RU" dirty="0" smtClean="0"/>
          </a:p>
          <a:p>
            <a:r>
              <a:rPr lang="ru-RU" b="1" i="1" dirty="0" smtClean="0"/>
              <a:t>   Как это описание помогает понять характер главного героя? </a:t>
            </a:r>
            <a:endParaRPr lang="ru-RU" dirty="0" smtClean="0"/>
          </a:p>
          <a:p>
            <a:r>
              <a:rPr lang="ru-RU" b="1" i="1" dirty="0" smtClean="0"/>
              <a:t>С каким чувством охотник-рассказчик описывает место жительства Бирюка? Подтвердите словами из текста.</a:t>
            </a:r>
          </a:p>
          <a:p>
            <a:r>
              <a:rPr lang="ru-RU" i="1" dirty="0" smtClean="0"/>
              <a:t>Почему такой человек, одарённый от природы красотой, силой, мужеством и многими другими необычайными возможностями, живёт в нищете, в условиях, вызывающих жалость?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Интерьер.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357298"/>
            <a:ext cx="4681536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/>
              <a:t>…каждый человек имеет право на счастливую жизнь…</a:t>
            </a:r>
            <a:endParaRPr lang="ru-RU" dirty="0"/>
          </a:p>
        </p:txBody>
      </p:sp>
      <p:pic>
        <p:nvPicPr>
          <p:cNvPr id="4" name="Picture 4" descr="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3643314"/>
            <a:ext cx="4071966" cy="2960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увидел мужика, мокрого, в лохмотьях, с длинной растрёпанной бородой. Дрянная лошадёнка , до половины укрытая рогожкой, стояла тут же…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 свете фонаря я мог разглядеть  его испитое, морщинистое лицо, нависшие жёлтые брови, беспокойные глаза, худые члены…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Портрет мужика-вора.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Что вы узнали о герое по его речи? </a:t>
            </a:r>
            <a:endParaRPr lang="ru-RU" dirty="0" smtClean="0"/>
          </a:p>
          <a:p>
            <a:pPr lvl="0"/>
            <a:r>
              <a:rPr lang="ru-RU" b="1" i="1" dirty="0" smtClean="0"/>
              <a:t>Как речь помогает нам понять характер и душевное состояние героев?</a:t>
            </a:r>
            <a:endParaRPr lang="ru-RU" dirty="0" smtClean="0"/>
          </a:p>
          <a:p>
            <a:r>
              <a:rPr lang="ru-RU" b="1" i="1" dirty="0" smtClean="0"/>
              <a:t>Почему ни жалкие и униженные просьбы мужика, ни заступничество барина не тронули Бирюка? Почему лишь гневный взрыв отчаяния мужика достиг цели?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Речевая характеристика героя.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избушке Бирюка.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4" descr="msotw9_tem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85728"/>
            <a:ext cx="519907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маргарита\Рабочий стол\fonbok_kashpcv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5" name="Picture 5" descr="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37179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324100"/>
            <a:ext cx="33337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6715148"/>
            <a:ext cx="187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1818  -  1883  г.г.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68" y="6673334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1852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год.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 считаете, разрешение внешнего противоречия, конфликта между  мужиком и лесником к какому внутреннему состоянию приводит  главного героя?</a:t>
            </a:r>
          </a:p>
          <a:p>
            <a:r>
              <a:rPr lang="ru-RU" dirty="0" smtClean="0"/>
              <a:t>Почему он отпускает крестьянина именно так, грубо выталкивая?</a:t>
            </a:r>
          </a:p>
          <a:p>
            <a:r>
              <a:rPr lang="ru-RU" dirty="0" smtClean="0"/>
              <a:t>Как вы думаете, почему  всё это происходит во время дождя?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Конфликт.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1-я строка </a:t>
            </a:r>
            <a:r>
              <a:rPr lang="ru-RU" sz="2000" dirty="0" smtClean="0">
                <a:solidFill>
                  <a:schemeClr val="tx2"/>
                </a:solidFill>
              </a:rPr>
              <a:t>— одно ключевое слово,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tx2"/>
                </a:solidFill>
              </a:rPr>
              <a:t> определяющее содержание  </a:t>
            </a:r>
            <a:r>
              <a:rPr lang="ru-RU" sz="2000" dirty="0" err="1" smtClean="0">
                <a:solidFill>
                  <a:schemeClr val="tx2"/>
                </a:solidFill>
              </a:rPr>
              <a:t>синквейна</a:t>
            </a:r>
            <a:r>
              <a:rPr lang="ru-RU" sz="2000" dirty="0" smtClean="0">
                <a:solidFill>
                  <a:schemeClr val="tx2"/>
                </a:solidFill>
              </a:rPr>
              <a:t>;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2-я строка </a:t>
            </a:r>
            <a:r>
              <a:rPr lang="ru-RU" sz="2000" dirty="0" smtClean="0"/>
              <a:t>— два прилагательных, 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характеризующих данное понятие;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3-я строка </a:t>
            </a:r>
            <a:r>
              <a:rPr lang="ru-RU" sz="2000" dirty="0" smtClean="0"/>
              <a:t>— три глагола, 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обозначающих действие в 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рамках заданной темы;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4-я строка </a:t>
            </a:r>
            <a:r>
              <a:rPr lang="ru-RU" sz="2000" dirty="0" smtClean="0"/>
              <a:t>— короткое предложение,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 раскрывающее суть темы или отношение к ней;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5-я строка </a:t>
            </a:r>
            <a:r>
              <a:rPr lang="ru-RU" sz="2000" dirty="0" smtClean="0"/>
              <a:t>— синоним ключевого слова (существительное).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Синквейн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i="1" dirty="0" smtClean="0"/>
              <a:t> </a:t>
            </a:r>
            <a:r>
              <a:rPr lang="ru-RU" i="1" dirty="0" smtClean="0"/>
              <a:t>(Исправно несущий свою службу </a:t>
            </a:r>
            <a:endParaRPr lang="ru-RU" i="1" dirty="0" smtClean="0"/>
          </a:p>
          <a:p>
            <a:pPr lvl="0">
              <a:buNone/>
            </a:pPr>
            <a:r>
              <a:rPr lang="ru-RU" i="1" dirty="0" smtClean="0"/>
              <a:t>(“</a:t>
            </a:r>
            <a:r>
              <a:rPr lang="ru-RU" i="1" dirty="0" smtClean="0"/>
              <a:t>Я тоже человек подневольный; с меня взыщут”, угрюмый и нелюдимый, Фома, оказывается, может и пожалеть, и посочувствовать, и простить отчаявшегося мужика..Он живой человек, любящий и заботливый отец…)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Какие   лучшие </a:t>
            </a:r>
            <a:r>
              <a:rPr lang="ru-RU" sz="2800" dirty="0" smtClean="0">
                <a:solidFill>
                  <a:schemeClr val="bg1"/>
                </a:solidFill>
              </a:rPr>
              <a:t> человеческие  </a:t>
            </a:r>
            <a:r>
              <a:rPr lang="ru-RU" sz="2800" dirty="0" smtClean="0">
                <a:solidFill>
                  <a:schemeClr val="bg1"/>
                </a:solidFill>
              </a:rPr>
              <a:t>качества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отразились в рассказе?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     Храни  человечность свою,  человек!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Picture 2" descr="msotw9_temp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928670"/>
            <a:ext cx="481345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 smtClean="0"/>
          </a:p>
        </p:txBody>
      </p:sp>
      <p:pic>
        <p:nvPicPr>
          <p:cNvPr id="1026" name="Picture 2" descr="C:\Documents and Settings\маргарита\Рабочий стол\thv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i="1" dirty="0" smtClean="0"/>
              <a:t>Тургенев показал героя, который в сложной ситуации, ценой собственного благополучия пытается остаться человеком, сильной личностью. Может, потому и не принимают его односельчане, что не похож он на них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В чем выражается глубокий авторский интерес к человеку</a:t>
            </a:r>
            <a:r>
              <a:rPr lang="ru-RU" b="1" i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msotw9_temp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42852"/>
            <a:ext cx="4786346" cy="416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msotw9_tem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4357718" cy="648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sotw9_temp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4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1.  </a:t>
            </a:r>
            <a:r>
              <a:rPr lang="ru-RU" sz="2800" dirty="0" smtClean="0"/>
              <a:t>Волк-одиночка (обл.).</a:t>
            </a:r>
          </a:p>
          <a:p>
            <a:pPr>
              <a:defRPr/>
            </a:pPr>
            <a:r>
              <a:rPr lang="ru-RU" sz="2800" dirty="0" smtClean="0"/>
              <a:t>2. (Перен.) одинокий, нелюдимый человек (пояснение Тургенева: «Бирюком называется в Орловской губернии человек одинокий и угрюмый»).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sz="4400" b="1" i="1" dirty="0" smtClean="0"/>
              <a:t>Бирюк</a:t>
            </a:r>
            <a:br>
              <a:rPr lang="ru-RU" sz="4400" b="1" i="1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Гроза надвигалась. Впереди огромная лиловая туча медленно поднималась из-за леса; надо мною и мне навстречу неслись длинные седые облака; ракиты тревожно шевелились и лепетали…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Picture 4" descr="msotw9_tem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84313"/>
            <a:ext cx="828680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маргарита\Рабочий стол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msotw9_tem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0"/>
            <a:ext cx="5905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857884" y="0"/>
            <a:ext cx="32861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Сильный </a:t>
            </a:r>
            <a:r>
              <a:rPr lang="ru-RU" dirty="0">
                <a:solidFill>
                  <a:schemeClr val="bg1"/>
                </a:solidFill>
              </a:rPr>
              <a:t>ветер внезапно загудел в вышине, деревья забушевали, крупные капли дождя резко застучали , зашлёпали по листьям, сверкнула молния, и гроза разразилась. Дождь полил ручьями…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общее впечатление произвела гроза?</a:t>
            </a:r>
          </a:p>
          <a:p>
            <a:r>
              <a:rPr lang="ru-RU" dirty="0" smtClean="0"/>
              <a:t>    Какие средства художественной изобразительности использовал автор для создания сильного впечатления?</a:t>
            </a:r>
          </a:p>
          <a:p>
            <a:r>
              <a:rPr lang="ru-RU" dirty="0" smtClean="0"/>
              <a:t>С какой целью при описании грозы автор использует много глаголов?</a:t>
            </a:r>
          </a:p>
          <a:p>
            <a:r>
              <a:rPr lang="ru-RU" dirty="0" smtClean="0"/>
              <a:t> Определите роль этого пейзажа?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Пейзаж.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впечатление производит внешность Фомы?</a:t>
            </a:r>
          </a:p>
          <a:p>
            <a:r>
              <a:rPr lang="ru-RU" dirty="0" smtClean="0"/>
              <a:t>С каким чувством автор рисует портрет героя?</a:t>
            </a:r>
          </a:p>
          <a:p>
            <a:r>
              <a:rPr lang="ru-RU" dirty="0" smtClean="0"/>
              <a:t>Можно ли по портрету определить авторское отношение к герою?</a:t>
            </a:r>
            <a:endParaRPr lang="en-US" dirty="0" smtClean="0"/>
          </a:p>
          <a:p>
            <a:r>
              <a:rPr lang="ru-RU" dirty="0" smtClean="0"/>
              <a:t>Какие средства художественной выразительности использовал автор при описании героя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 к герою относятся окрестные мужики?</a:t>
            </a:r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Портрет.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Внешние проявления.</a:t>
            </a:r>
          </a:p>
          <a:p>
            <a:pPr>
              <a:buNone/>
            </a:pPr>
            <a:r>
              <a:rPr lang="ru-RU" dirty="0" smtClean="0"/>
              <a:t>Подневольный, мрачный</a:t>
            </a:r>
            <a:r>
              <a:rPr lang="ru-RU" dirty="0" smtClean="0"/>
              <a:t>, хмурый, </a:t>
            </a:r>
            <a:r>
              <a:rPr lang="ru-RU" dirty="0" smtClean="0"/>
              <a:t>нелюдимый</a:t>
            </a:r>
            <a:r>
              <a:rPr lang="ru-RU" dirty="0" smtClean="0"/>
              <a:t>,</a:t>
            </a:r>
            <a:r>
              <a:rPr lang="ru-RU" dirty="0" smtClean="0"/>
              <a:t> </a:t>
            </a:r>
            <a:r>
              <a:rPr lang="ru-RU" dirty="0" smtClean="0"/>
              <a:t>немногословный, необщительный, грозный(гроза </a:t>
            </a:r>
            <a:r>
              <a:rPr lang="ru-RU" dirty="0" smtClean="0"/>
              <a:t>всех мужиков),грубый, </a:t>
            </a:r>
            <a:r>
              <a:rPr lang="ru-RU" dirty="0" smtClean="0"/>
              <a:t> </a:t>
            </a:r>
            <a:r>
              <a:rPr lang="ru-RU" dirty="0" smtClean="0"/>
              <a:t>сильный физически</a:t>
            </a:r>
            <a:r>
              <a:rPr lang="ru-RU" dirty="0" smtClean="0"/>
              <a:t>,</a:t>
            </a:r>
            <a:r>
              <a:rPr lang="ru-RU" dirty="0" smtClean="0"/>
              <a:t>, </a:t>
            </a:r>
            <a:r>
              <a:rPr lang="ru-RU" dirty="0" smtClean="0"/>
              <a:t>одинокий, покинутый, бедный.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Внутренние качества.</a:t>
            </a:r>
          </a:p>
          <a:p>
            <a:pPr>
              <a:buNone/>
            </a:pPr>
            <a:r>
              <a:rPr lang="ru-RU" dirty="0" smtClean="0"/>
              <a:t>Мужественный, </a:t>
            </a:r>
            <a:r>
              <a:rPr lang="ru-RU" dirty="0" smtClean="0"/>
              <a:t>сострадательный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добросовестный, </a:t>
            </a:r>
            <a:r>
              <a:rPr lang="ru-RU" dirty="0" smtClean="0"/>
              <a:t>честный, великодушный</a:t>
            </a:r>
            <a:r>
              <a:rPr lang="ru-RU" dirty="0" smtClean="0"/>
              <a:t>, добрый, </a:t>
            </a:r>
            <a:r>
              <a:rPr lang="ru-RU" dirty="0" smtClean="0"/>
              <a:t>отзывчивый</a:t>
            </a:r>
            <a:r>
              <a:rPr lang="ru-RU" dirty="0" smtClean="0"/>
              <a:t>, понимающий, хозяйственный, </a:t>
            </a:r>
            <a:r>
              <a:rPr lang="ru-RU" dirty="0" smtClean="0"/>
              <a:t>заботливый.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узнали в характере героя благодаря портрету?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979</TotalTime>
  <Words>757</Words>
  <Application>Microsoft Office PowerPoint</Application>
  <PresentationFormat>Экран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Слайд 1</vt:lpstr>
      <vt:lpstr>Слайд 2</vt:lpstr>
      <vt:lpstr>Слайд 3</vt:lpstr>
      <vt:lpstr>     Бирюк </vt:lpstr>
      <vt:lpstr>Гроза надвигалась. Впереди огромная лиловая туча медленно поднималась из-за леса; надо мною и мне навстречу неслись длинные седые облака; ракиты тревожно шевелились и лепетали…</vt:lpstr>
      <vt:lpstr>Слайд 6</vt:lpstr>
      <vt:lpstr>Пейзаж.</vt:lpstr>
      <vt:lpstr>Портрет.</vt:lpstr>
      <vt:lpstr>Что узнали в характере героя благодаря портрету?</vt:lpstr>
      <vt:lpstr>Словесное рисование.</vt:lpstr>
      <vt:lpstr>Слайд 11</vt:lpstr>
      <vt:lpstr>Слайд 12</vt:lpstr>
      <vt:lpstr>Слайд 13</vt:lpstr>
      <vt:lpstr>…при свете молнии увидал небольшую избушку посреди обширного двора, обнесённого плетнём. Из окошечка тускло светил огонёк…</vt:lpstr>
      <vt:lpstr>Интерьер.</vt:lpstr>
      <vt:lpstr>…каждый человек имеет право на счастливую жизнь…</vt:lpstr>
      <vt:lpstr>Портрет мужика-вора.</vt:lpstr>
      <vt:lpstr>Речевая характеристика героя.</vt:lpstr>
      <vt:lpstr>В избушке Бирюка.</vt:lpstr>
      <vt:lpstr>Конфликт.</vt:lpstr>
      <vt:lpstr>Синквейн.</vt:lpstr>
      <vt:lpstr>Какие   лучшие  человеческие  качества отразились в рассказе?</vt:lpstr>
      <vt:lpstr>     Храни  человечность свою,  человек! </vt:lpstr>
      <vt:lpstr> </vt:lpstr>
      <vt:lpstr>В чем выражается глубокий авторский интерес к человеку?</vt:lpstr>
    </vt:vector>
  </TitlesOfParts>
  <Company>BEST_XP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МАРГАРИТА</cp:lastModifiedBy>
  <cp:revision>96</cp:revision>
  <dcterms:created xsi:type="dcterms:W3CDTF">2010-02-02T10:22:43Z</dcterms:created>
  <dcterms:modified xsi:type="dcterms:W3CDTF">2010-02-28T15:21:57Z</dcterms:modified>
</cp:coreProperties>
</file>