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>
      <p:cViewPr varScale="1">
        <p:scale>
          <a:sx n="87" d="100"/>
          <a:sy n="87" d="100"/>
        </p:scale>
        <p:origin x="-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0258E-A914-4361-AA5E-B2C8DEB5CFCA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8AB987B-7DC6-4E76-847B-DEC34F02E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58E-A914-4361-AA5E-B2C8DEB5CFCA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987B-7DC6-4E76-847B-DEC34F02E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58E-A914-4361-AA5E-B2C8DEB5CFCA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987B-7DC6-4E76-847B-DEC34F02E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0258E-A914-4361-AA5E-B2C8DEB5CFCA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AB987B-7DC6-4E76-847B-DEC34F02E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0258E-A914-4361-AA5E-B2C8DEB5CFCA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8AB987B-7DC6-4E76-847B-DEC34F02E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58E-A914-4361-AA5E-B2C8DEB5CFCA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987B-7DC6-4E76-847B-DEC34F02E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58E-A914-4361-AA5E-B2C8DEB5CFCA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987B-7DC6-4E76-847B-DEC34F02E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0258E-A914-4361-AA5E-B2C8DEB5CFCA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AB987B-7DC6-4E76-847B-DEC34F02E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258E-A914-4361-AA5E-B2C8DEB5CFCA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987B-7DC6-4E76-847B-DEC34F02E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0258E-A914-4361-AA5E-B2C8DEB5CFCA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8AB987B-7DC6-4E76-847B-DEC34F02E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0258E-A914-4361-AA5E-B2C8DEB5CFCA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AB987B-7DC6-4E76-847B-DEC34F02EC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0258E-A914-4361-AA5E-B2C8DEB5CFCA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AB987B-7DC6-4E76-847B-DEC34F02E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428604"/>
            <a:ext cx="7200896" cy="395766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Конспект </a:t>
            </a:r>
            <a:r>
              <a:rPr lang="ru-RU" sz="4000" b="1" dirty="0"/>
              <a:t>группового логопедического занятия по программе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«Коррекция </a:t>
            </a:r>
            <a:r>
              <a:rPr lang="ru-RU" sz="4000" b="1" dirty="0" err="1" smtClean="0"/>
              <a:t>дизорфографии</a:t>
            </a:r>
            <a:r>
              <a:rPr lang="ru-RU" sz="4000" b="1" dirty="0"/>
              <a:t>»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(</a:t>
            </a:r>
            <a:r>
              <a:rPr lang="ru-RU" sz="4000" b="1" dirty="0"/>
              <a:t>З класс).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>           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786190"/>
            <a:ext cx="6614976" cy="2643206"/>
          </a:xfrm>
        </p:spPr>
        <p:txBody>
          <a:bodyPr>
            <a:normAutofit fontScale="92500"/>
          </a:bodyPr>
          <a:lstStyle/>
          <a:p>
            <a:r>
              <a:rPr lang="ru-RU" sz="2200" b="1" u="sng" dirty="0" smtClean="0">
                <a:solidFill>
                  <a:srgbClr val="0070C0"/>
                </a:solidFill>
              </a:rPr>
              <a:t>Логопедическая тема: </a:t>
            </a:r>
            <a:r>
              <a:rPr lang="ru-RU" sz="2200" dirty="0" smtClean="0">
                <a:solidFill>
                  <a:srgbClr val="0070C0"/>
                </a:solidFill>
              </a:rPr>
              <a:t>слогообразующая роль    гласных, типы  слогов.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b="1" u="sng" dirty="0" smtClean="0">
                <a:solidFill>
                  <a:srgbClr val="0070C0"/>
                </a:solidFill>
              </a:rPr>
              <a:t>Грамматическая тема: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</a:rPr>
              <a:t>звуко</a:t>
            </a:r>
            <a:r>
              <a:rPr lang="ru-RU" sz="2200" dirty="0" smtClean="0">
                <a:solidFill>
                  <a:srgbClr val="0070C0"/>
                </a:solidFill>
              </a:rPr>
              <a:t> – слоговой </a:t>
            </a:r>
            <a:r>
              <a:rPr lang="ru-RU" sz="2200" dirty="0" smtClean="0">
                <a:solidFill>
                  <a:srgbClr val="0070C0"/>
                </a:solidFill>
              </a:rPr>
              <a:t>анализ </a:t>
            </a:r>
            <a:r>
              <a:rPr lang="ru-RU" sz="2200" dirty="0" smtClean="0">
                <a:solidFill>
                  <a:srgbClr val="0070C0"/>
                </a:solidFill>
              </a:rPr>
              <a:t>и синтез.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b="1" u="sng" dirty="0" smtClean="0">
                <a:solidFill>
                  <a:srgbClr val="0070C0"/>
                </a:solidFill>
              </a:rPr>
              <a:t>Лексическая тема: </a:t>
            </a:r>
            <a:r>
              <a:rPr lang="ru-RU" sz="2200" dirty="0" smtClean="0">
                <a:solidFill>
                  <a:srgbClr val="0070C0"/>
                </a:solidFill>
              </a:rPr>
              <a:t>ягоды и грибы.</a:t>
            </a:r>
          </a:p>
          <a:p>
            <a:endParaRPr lang="ru-RU" dirty="0" smtClean="0"/>
          </a:p>
          <a:p>
            <a:r>
              <a:rPr lang="ru-RU" sz="1800" dirty="0" smtClean="0"/>
              <a:t>Составитель: учитель-логопед Султанова Валерия Николаевна.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kit.biysk.ru/pic/cher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00306"/>
            <a:ext cx="2286016" cy="18645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40" name="Picture 16" descr="http://zdorovye.info-lady.com/uploads/yagody/kali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7" y="142852"/>
            <a:ext cx="3143271" cy="2357454"/>
          </a:xfrm>
          <a:prstGeom prst="rect">
            <a:avLst/>
          </a:prstGeom>
          <a:noFill/>
        </p:spPr>
      </p:pic>
      <p:pic>
        <p:nvPicPr>
          <p:cNvPr id="1042" name="Picture 18" descr="http://murman.ru/flora/pictures/p20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29132"/>
            <a:ext cx="3340956" cy="2276459"/>
          </a:xfrm>
          <a:prstGeom prst="rect">
            <a:avLst/>
          </a:prstGeom>
          <a:noFill/>
        </p:spPr>
      </p:pic>
      <p:pic>
        <p:nvPicPr>
          <p:cNvPr id="1044" name="Picture 20" descr="http://foto.spbland.ru/data/media/11/lrg_10760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3143272" cy="2357454"/>
          </a:xfrm>
          <a:prstGeom prst="rect">
            <a:avLst/>
          </a:prstGeom>
          <a:noFill/>
        </p:spPr>
      </p:pic>
      <p:pic>
        <p:nvPicPr>
          <p:cNvPr id="1046" name="Picture 22" descr="http://go4.imgsmail.ru/imgpreview?u=http%3A//foto.spbland.ru/data/media/7/32894%5F.jpg&amp;mb=1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3" y="4375552"/>
            <a:ext cx="3143259" cy="23574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hurch-embr.ru/podryasny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714644" cy="3500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286124"/>
            <a:ext cx="271464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 Я С А</a:t>
            </a:r>
            <a:endParaRPr lang="ru-RU" dirty="0"/>
          </a:p>
        </p:txBody>
      </p:sp>
      <p:pic>
        <p:nvPicPr>
          <p:cNvPr id="15364" name="Picture 4" descr="http://prezent.spb.ru/data/products/img/355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42852"/>
            <a:ext cx="3000396" cy="34290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71802" y="3286124"/>
            <a:ext cx="300039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 И Д О Н</a:t>
            </a:r>
            <a:endParaRPr lang="ru-RU" dirty="0"/>
          </a:p>
        </p:txBody>
      </p:sp>
      <p:pic>
        <p:nvPicPr>
          <p:cNvPr id="15366" name="Picture 6" descr="http://gala-poly.ru/images_new/tkan_et/7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852"/>
            <a:ext cx="2500330" cy="3429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3636" y="3286124"/>
            <a:ext cx="250033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НАШИВКА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071942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4071942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4071942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</a:t>
            </a:r>
            <a:endParaRPr lang="ru-RU" dirty="0"/>
          </a:p>
        </p:txBody>
      </p:sp>
      <p:pic>
        <p:nvPicPr>
          <p:cNvPr id="15370" name="Picture 10" descr="http://lenagold.ru/fon/but/rjabjagcl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429264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02 0.02223 C 0.12205 0.09468 0.15625 0.16713 0.17604 0.19213 C 0.19584 0.21713 0.20226 0.17662 0.20695 0.17292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3 0.02223 C 0.05521 0.06412 0.08646 0.10602 0.08125 0.13334 C 0.07604 0.16065 0.00607 0.17894 -0.00677 0.18588 C -0.01962 0.19283 0.0026 0.17662 0.00382 0.17477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-0.03646 0.06389 -0.0724 0.12871 -0.09497 0.1588 C -0.11754 0.19028 -0.12188 0.18033 -0.13611 0.18287 C -0.15 0.18496 -0.17014 0.17431 -0.17917 0.17361 C -0.18837 0.17269 -0.18941 0.17593 -0.19028 0.17917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357166"/>
            <a:ext cx="928694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357166"/>
            <a:ext cx="928694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357166"/>
            <a:ext cx="928694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57166"/>
            <a:ext cx="928694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57166"/>
            <a:ext cx="928694" cy="64294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786190"/>
            <a:ext cx="92869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РОШ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786190"/>
            <a:ext cx="92869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3786190"/>
            <a:ext cx="92869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</a:t>
            </a:r>
            <a:endParaRPr lang="ru-RU" dirty="0"/>
          </a:p>
        </p:txBody>
      </p:sp>
      <p:pic>
        <p:nvPicPr>
          <p:cNvPr id="1026" name="Picture 2" descr="http://img-2003-06.photosight.ru/16/23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142984"/>
            <a:ext cx="2311553" cy="2500330"/>
          </a:xfrm>
          <a:prstGeom prst="rect">
            <a:avLst/>
          </a:prstGeom>
          <a:noFill/>
        </p:spPr>
      </p:pic>
      <p:pic>
        <p:nvPicPr>
          <p:cNvPr id="1028" name="Picture 4" descr="http://img-2007-08.photosight.ru/18/2254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500570"/>
            <a:ext cx="2571768" cy="225351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14 0.00209 L -0.15486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87 0.00209 L 0.14913 0.002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5 0.00209 L -0.29305 0.002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0209 L 0.29323 0.002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57 -0.0044 L -0.17743 -0.00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-0.0044 L 0.18316 -0.00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43702" y="571480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571480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571480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571480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571480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571480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285852" y="150017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214546" y="150017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143240" y="150017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000496" y="150017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929190" y="150017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857884" y="150017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786578" y="150017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16386" name="Picture 2" descr="http://www.basketfood.ru/bpic/5991_4840771_ezhev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928802"/>
            <a:ext cx="1266825" cy="133350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143768" y="3571876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3571876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143504" y="3571876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3571876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3571876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3571876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3571876"/>
            <a:ext cx="78581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2357422" y="435769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1357290" y="435769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286512" y="435769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5357818" y="435769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4357686" y="435769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357554" y="435769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7358082" y="4357694"/>
            <a:ext cx="357190" cy="2857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16388" name="Picture 4" descr="http://img-2005-07.photosight.ru/12/942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072074"/>
            <a:ext cx="1214446" cy="164139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0.00232 L -0.20173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57 0.00232 L -0.10643 0.0023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2 0.00232 L 0.30642 0.00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8 0.00232 L -0.09618 0.002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27 0.00232 L 0.10573 0.0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01 -0.00463 L -0.10799 -0.00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46 -0.00463 L 0.11754 -0.004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44 -0.00463 L -0.11146 -0.00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93 -0.00463 L 0.10607 -0.0046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o1.imgsmail.ru/imgpreview?u=http%3A//stranamasterov.ru/files/imagecache/orig%5Fwith%5Flogo/i0910/m10.JPG&amp;mb=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2571768" cy="2214578"/>
          </a:xfrm>
          <a:prstGeom prst="rect">
            <a:avLst/>
          </a:prstGeom>
          <a:noFill/>
        </p:spPr>
      </p:pic>
      <p:pic>
        <p:nvPicPr>
          <p:cNvPr id="17412" name="Picture 4" descr="http://kit.biysk.ru/pic/cher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52"/>
            <a:ext cx="2428892" cy="23846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414" name="Picture 6" descr="http://www.remur.ru/image/grib/m54.jpg"/>
          <p:cNvPicPr>
            <a:picLocks noChangeAspect="1" noChangeArrowheads="1"/>
          </p:cNvPicPr>
          <p:nvPr/>
        </p:nvPicPr>
        <p:blipFill>
          <a:blip r:embed="rId4" cstate="print"/>
          <a:srcRect t="30000" b="10000"/>
          <a:stretch>
            <a:fillRect/>
          </a:stretch>
        </p:blipFill>
        <p:spPr bwMode="auto">
          <a:xfrm>
            <a:off x="214282" y="4214818"/>
            <a:ext cx="2412998" cy="2171713"/>
          </a:xfrm>
          <a:prstGeom prst="rect">
            <a:avLst/>
          </a:prstGeom>
          <a:noFill/>
        </p:spPr>
      </p:pic>
      <p:pic>
        <p:nvPicPr>
          <p:cNvPr id="17416" name="Picture 8" descr="http://okafish.ru/grib/rr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643182"/>
            <a:ext cx="2489993" cy="1885912"/>
          </a:xfrm>
          <a:prstGeom prst="rect">
            <a:avLst/>
          </a:prstGeom>
          <a:noFill/>
        </p:spPr>
      </p:pic>
      <p:pic>
        <p:nvPicPr>
          <p:cNvPr id="17418" name="Picture 10" descr="http://mypotatoes.ru/wp-content/uploads/golubika-300x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572008"/>
            <a:ext cx="2857500" cy="21431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500306"/>
            <a:ext cx="2571768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i="1" spc="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волнушка</a:t>
            </a:r>
            <a:endParaRPr lang="ru-RU" sz="1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000240"/>
            <a:ext cx="2428892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i="1" spc="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черника</a:t>
            </a:r>
            <a:endParaRPr lang="ru-RU" sz="1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857892"/>
            <a:ext cx="2428892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i="1" spc="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сыроежка</a:t>
            </a:r>
            <a:endParaRPr lang="ru-RU" sz="1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000504"/>
            <a:ext cx="2500330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i="1" spc="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моховик</a:t>
            </a:r>
            <a:endParaRPr lang="ru-RU" sz="1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6215082"/>
            <a:ext cx="2857520" cy="5078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i="1" spc="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голубика</a:t>
            </a:r>
            <a:endParaRPr lang="ru-RU" sz="10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7420" name="Picture 12" descr="http://www.remur.ru/image/grib/m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785794"/>
            <a:ext cx="3000395" cy="2000264"/>
          </a:xfrm>
          <a:prstGeom prst="rect">
            <a:avLst/>
          </a:prstGeom>
          <a:noFill/>
        </p:spPr>
      </p:pic>
      <p:pic>
        <p:nvPicPr>
          <p:cNvPr id="17422" name="Picture 14" descr="http://infofishing.ru/uploads/posts/2011-12/1322920558_openok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3357562"/>
            <a:ext cx="2952728" cy="221454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572132" y="2285992"/>
            <a:ext cx="3000396" cy="4633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i="1" spc="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маслёнок</a:t>
            </a:r>
            <a:endParaRPr lang="ru-RU" sz="1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5072074"/>
            <a:ext cx="2928958" cy="4633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i="1" spc="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опёнок</a:t>
            </a:r>
            <a:endParaRPr lang="ru-RU" sz="10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214290"/>
            <a:ext cx="214314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Низок, да колюч, </a:t>
            </a:r>
            <a:br>
              <a:rPr lang="ru-RU" dirty="0"/>
            </a:br>
            <a:r>
              <a:rPr lang="ru-RU" dirty="0"/>
              <a:t>сладок, не пахуч. </a:t>
            </a:r>
            <a:br>
              <a:rPr lang="ru-RU" dirty="0"/>
            </a:br>
            <a:r>
              <a:rPr lang="ru-RU" dirty="0"/>
              <a:t>Ягоды сорвёшь - </a:t>
            </a:r>
            <a:br>
              <a:rPr lang="ru-RU" dirty="0"/>
            </a:br>
            <a:r>
              <a:rPr lang="ru-RU" dirty="0"/>
              <a:t>всю руку обдерёшь.</a:t>
            </a:r>
          </a:p>
        </p:txBody>
      </p:sp>
      <p:pic>
        <p:nvPicPr>
          <p:cNvPr id="11" name="Рисунок 10" descr="http://edenflower.ru/wp-content/uploads/2010/03/%D0%BA%D1%80%D1%8B%D0%B6%D0%BE%D0%B2%D0%BD%D0%B8%D0%B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14290"/>
            <a:ext cx="2071702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285720" y="2500306"/>
            <a:ext cx="2143140" cy="14287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Он большой, как мяч футбольный, </a:t>
            </a:r>
            <a:br>
              <a:rPr lang="ru-RU" sz="1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Если спелый - все довольны. </a:t>
            </a:r>
            <a:br>
              <a:rPr lang="ru-RU" sz="1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Так приятен он на вкус! </a:t>
            </a:r>
            <a:br>
              <a:rPr lang="ru-RU" sz="1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Что это за шар? .. </a:t>
            </a:r>
            <a:endParaRPr lang="ru-RU" sz="1400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18" name="Рисунок 17" descr="http://t3.gstatic.com/images?q=tbn:ANd9GcQxz8fgUzuqvYIU62vG-itfpaW5Pjw2naKok3u2lDFvGLj7CcJE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428868"/>
            <a:ext cx="1785950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285720" y="4786322"/>
            <a:ext cx="214314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Две сестры летом зелены, </a:t>
            </a:r>
            <a:br>
              <a:rPr lang="ru-RU" dirty="0"/>
            </a:br>
            <a:r>
              <a:rPr lang="ru-RU" dirty="0"/>
              <a:t>К осени одна краснеет, </a:t>
            </a:r>
            <a:br>
              <a:rPr lang="ru-RU" dirty="0"/>
            </a:br>
            <a:r>
              <a:rPr lang="ru-RU" dirty="0"/>
              <a:t>другая чернеет.</a:t>
            </a:r>
          </a:p>
        </p:txBody>
      </p:sp>
      <p:pic>
        <p:nvPicPr>
          <p:cNvPr id="20" name="Рисунок 19" descr="http://healthymen.ucoz.ru/_si/0/6129910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714884"/>
            <a:ext cx="10668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t0.gstatic.com/images?q=tbn:ANd9GcQ9rniQjrI6CCsnWZkPkstXN8vzKwxRghRXo-G4kMfBHm0uS1BG3Q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500702"/>
            <a:ext cx="109597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6357950" y="285728"/>
            <a:ext cx="2214578" cy="1643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357950" y="499989"/>
            <a:ext cx="22145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Возле леса на опушке,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Украшая темный бор,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Вырос пёстрый, как Петрушка,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Ядовитый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25" name="Рисунок 24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214554"/>
            <a:ext cx="2071702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2" grpId="0" animBg="1"/>
      <p:bldP spid="184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Найди все слова, состоящие из трёх слогов. Остальные зачеркни.</a:t>
            </a:r>
            <a:endParaRPr lang="ru-RU" dirty="0"/>
          </a:p>
        </p:txBody>
      </p:sp>
      <p:pic>
        <p:nvPicPr>
          <p:cNvPr id="3" name="Рисунок 2" descr="http://idemsami.ru/pic/T08_Raskraski_023_Arbuz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571612"/>
            <a:ext cx="5095875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 rot="18841918">
            <a:off x="2067449" y="2695527"/>
            <a:ext cx="89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8841918">
            <a:off x="2067448" y="2695527"/>
            <a:ext cx="89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малина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709517">
            <a:off x="1691785" y="3818542"/>
            <a:ext cx="81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груздь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8534207">
            <a:off x="3563091" y="3042936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земляника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7698102">
            <a:off x="2715295" y="448171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вишня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7958001">
            <a:off x="4651969" y="364574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опенок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6488612">
            <a:off x="5437799" y="3618609"/>
            <a:ext cx="100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моховик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9502469">
            <a:off x="4664669" y="5741824"/>
            <a:ext cx="123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смородина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17444736">
            <a:off x="2248440" y="3574768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рябина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19465477">
            <a:off x="3255982" y="2234857"/>
            <a:ext cx="97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черника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8091449">
            <a:off x="5059575" y="4629518"/>
            <a:ext cx="98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ежевика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19534970">
            <a:off x="4235557" y="5524080"/>
            <a:ext cx="95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поганка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 rot="18651032">
            <a:off x="3964475" y="3450949"/>
            <a:ext cx="106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голубика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18752837">
            <a:off x="3618346" y="4853162"/>
            <a:ext cx="146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подосиновик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 rot="18200258">
            <a:off x="2857488" y="4786322"/>
            <a:ext cx="15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подберёзовик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8" grpId="0"/>
      <p:bldP spid="20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201</TotalTime>
  <Words>127</Words>
  <Application>Microsoft Office PowerPoint</Application>
  <PresentationFormat>Экран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           Конспект группового логопедического занятия по программе «Коррекция дизорфографии»  (З класс).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Найди все слова, состоящие из трёх слогов. Остальные зачеркни.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Конспект группового логопедического занятия по программе «Коррекция дизорфографии»  (З класс).               </dc:title>
  <dc:creator>Валерия</dc:creator>
  <cp:lastModifiedBy>Валерия</cp:lastModifiedBy>
  <cp:revision>21</cp:revision>
  <dcterms:created xsi:type="dcterms:W3CDTF">2012-05-19T18:53:42Z</dcterms:created>
  <dcterms:modified xsi:type="dcterms:W3CDTF">2012-06-06T17:20:43Z</dcterms:modified>
</cp:coreProperties>
</file>