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3C19C-1866-494E-AC91-7C5EC89E4F07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32BDB-5B44-476D-9CBF-5EADB7288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7" y="1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5" y="4246564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3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5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1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1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3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9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6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1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3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5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1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1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3" y="1219200"/>
            <a:ext cx="132763" cy="128467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2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2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3" y="1371600"/>
            <a:ext cx="132763" cy="128467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9" y="1474763"/>
            <a:ext cx="132763" cy="128467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00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00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00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6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988840"/>
            <a:ext cx="7772400" cy="4329664"/>
          </a:xfrm>
        </p:spPr>
        <p:txBody>
          <a:bodyPr/>
          <a:lstStyle/>
          <a:p>
            <a:r>
              <a:rPr lang="ru-RU" dirty="0" smtClean="0"/>
              <a:t>Стихотворная и прозаическая речь. Ритм, рифма, строфа.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92696"/>
            <a:ext cx="7772400" cy="7200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В поэтической мастерской</a:t>
            </a:r>
            <a:endParaRPr lang="ru-RU" sz="4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Проверим.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Улицей гуляет</a:t>
            </a:r>
            <a:br>
              <a:rPr lang="ru-RU" dirty="0" smtClean="0"/>
            </a:br>
            <a:r>
              <a:rPr lang="ru-RU" dirty="0" smtClean="0"/>
              <a:t>Дедушка </a:t>
            </a:r>
            <a:r>
              <a:rPr lang="ru-RU" i="1" dirty="0" smtClean="0"/>
              <a:t>Мороз,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Иней рассыпает</a:t>
            </a:r>
            <a:br>
              <a:rPr lang="ru-RU" dirty="0" smtClean="0"/>
            </a:br>
            <a:r>
              <a:rPr lang="ru-RU" dirty="0" smtClean="0"/>
              <a:t>По ветвям </a:t>
            </a:r>
            <a:r>
              <a:rPr lang="ru-RU" i="1" dirty="0" smtClean="0"/>
              <a:t>берез.</a:t>
            </a:r>
            <a:endParaRPr lang="ru-RU" dirty="0" smtClean="0"/>
          </a:p>
          <a:p>
            <a:r>
              <a:rPr lang="ru-RU" dirty="0" smtClean="0"/>
              <a:t>Ходит, бородою</a:t>
            </a:r>
            <a:br>
              <a:rPr lang="ru-RU" dirty="0" smtClean="0"/>
            </a:br>
            <a:r>
              <a:rPr lang="ru-RU" dirty="0" smtClean="0"/>
              <a:t>Белою трясет,</a:t>
            </a:r>
            <a:br>
              <a:rPr lang="ru-RU" dirty="0" smtClean="0"/>
            </a:br>
            <a:r>
              <a:rPr lang="ru-RU" dirty="0" smtClean="0"/>
              <a:t>Топает </a:t>
            </a:r>
            <a:r>
              <a:rPr lang="ru-RU" i="1" dirty="0" smtClean="0"/>
              <a:t>ногою,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Только треск </a:t>
            </a:r>
            <a:r>
              <a:rPr lang="ru-RU" i="1" dirty="0" smtClean="0"/>
              <a:t>идет.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076" name="Picture 4" descr="Новый год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3810000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- Очень рада! Значит можно</a:t>
            </a:r>
            <a:br>
              <a:rPr lang="ru-RU" dirty="0" smtClean="0"/>
            </a:br>
            <a:r>
              <a:rPr lang="ru-RU" dirty="0" smtClean="0"/>
              <a:t>Всем в поэтов поиграть.</a:t>
            </a:r>
            <a:br>
              <a:rPr lang="ru-RU" dirty="0" smtClean="0"/>
            </a:br>
            <a:r>
              <a:rPr lang="ru-RU" dirty="0" smtClean="0"/>
              <a:t>И домашнее заданье</a:t>
            </a:r>
            <a:br>
              <a:rPr lang="ru-RU" dirty="0" smtClean="0"/>
            </a:br>
            <a:r>
              <a:rPr lang="ru-RU" dirty="0" smtClean="0"/>
              <a:t>Вам в стихах хочу я дать.</a:t>
            </a:r>
          </a:p>
          <a:p>
            <a:r>
              <a:rPr lang="ru-RU" dirty="0" smtClean="0"/>
              <a:t>------------------------- океану</a:t>
            </a:r>
            <a:br>
              <a:rPr lang="ru-RU" dirty="0" smtClean="0"/>
            </a:br>
            <a:r>
              <a:rPr lang="ru-RU" dirty="0" smtClean="0"/>
              <a:t>-------------------------- матрос</a:t>
            </a:r>
            <a:br>
              <a:rPr lang="ru-RU" dirty="0" smtClean="0"/>
            </a:br>
            <a:r>
              <a:rPr lang="ru-RU" dirty="0" smtClean="0"/>
              <a:t>-------------------------- обезьяну</a:t>
            </a:r>
            <a:br>
              <a:rPr lang="ru-RU" dirty="0" smtClean="0"/>
            </a:br>
            <a:r>
              <a:rPr lang="ru-RU" dirty="0" smtClean="0"/>
              <a:t>-------------------------- привез</a:t>
            </a:r>
          </a:p>
          <a:p>
            <a:r>
              <a:rPr lang="ru-RU" dirty="0" smtClean="0"/>
              <a:t>---------------------------- тоскуя</a:t>
            </a:r>
            <a:br>
              <a:rPr lang="ru-RU" dirty="0" smtClean="0"/>
            </a:br>
            <a:r>
              <a:rPr lang="ru-RU" dirty="0" smtClean="0"/>
              <a:t>------------------------- - напролет</a:t>
            </a:r>
            <a:br>
              <a:rPr lang="ru-RU" dirty="0" smtClean="0"/>
            </a:br>
            <a:r>
              <a:rPr lang="ru-RU" dirty="0" smtClean="0"/>
              <a:t>----------- -----------------такую</a:t>
            </a:r>
            <a:br>
              <a:rPr lang="ru-RU" dirty="0" smtClean="0"/>
            </a:br>
            <a:r>
              <a:rPr lang="ru-RU" dirty="0" smtClean="0"/>
              <a:t>------------ ----------------поет</a:t>
            </a:r>
          </a:p>
          <a:p>
            <a:r>
              <a:rPr lang="ru-RU" dirty="0" smtClean="0"/>
              <a:t>-----------------------------юге</a:t>
            </a:r>
            <a:br>
              <a:rPr lang="ru-RU" dirty="0" smtClean="0"/>
            </a:br>
            <a:r>
              <a:rPr lang="ru-RU" dirty="0" smtClean="0"/>
              <a:t>------------ ----------------кустах</a:t>
            </a:r>
            <a:br>
              <a:rPr lang="ru-RU" dirty="0" smtClean="0"/>
            </a:br>
            <a:r>
              <a:rPr lang="ru-RU" dirty="0" smtClean="0"/>
              <a:t>---------------------------- подруги</a:t>
            </a:r>
            <a:br>
              <a:rPr lang="ru-RU" dirty="0" smtClean="0"/>
            </a:br>
            <a:r>
              <a:rPr lang="ru-RU" dirty="0" smtClean="0"/>
              <a:t>------------- ---------------хвостах</a:t>
            </a:r>
          </a:p>
          <a:p>
            <a:r>
              <a:rPr lang="ru-RU" dirty="0" smtClean="0"/>
              <a:t>--------------------------- бананы</a:t>
            </a:r>
            <a:br>
              <a:rPr lang="ru-RU" dirty="0" smtClean="0"/>
            </a:br>
            <a:r>
              <a:rPr lang="ru-RU" dirty="0" smtClean="0"/>
              <a:t>--------------------------- моей</a:t>
            </a:r>
            <a:br>
              <a:rPr lang="ru-RU" dirty="0" smtClean="0"/>
            </a:br>
            <a:r>
              <a:rPr lang="ru-RU" dirty="0" smtClean="0"/>
              <a:t>-------------------------- обезьяны</a:t>
            </a:r>
            <a:br>
              <a:rPr lang="ru-RU" dirty="0" smtClean="0"/>
            </a:br>
            <a:r>
              <a:rPr lang="ru-RU" dirty="0" smtClean="0"/>
              <a:t>----------- ---------------людей.</a:t>
            </a:r>
          </a:p>
          <a:p>
            <a:endParaRPr lang="ru-RU" dirty="0"/>
          </a:p>
        </p:txBody>
      </p:sp>
      <p:pic>
        <p:nvPicPr>
          <p:cNvPr id="2050" name="Picture 2" descr="http://priroda.inc.ru/animation/mensen/mensen_jongen_kniktschrijf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212976"/>
            <a:ext cx="1665337" cy="230579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437112"/>
            <a:ext cx="7772400" cy="136815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  <p:pic>
        <p:nvPicPr>
          <p:cNvPr id="1026" name="Picture 2" descr="http://grovit.cz/ZABAVNY_majka57/GIF/mraky_duha/mraky_gif/1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7056784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Сравните предложения: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/>
              <a:t>1) Белый , пушистый снег кружится в воздухе и тихо падает на землю.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i="1" dirty="0" smtClean="0"/>
              <a:t>2) Белый снег, пушистый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В воздухе кружится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 И на землю тихо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 Падает, ложится.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980728"/>
            <a:ext cx="7772400" cy="3024336"/>
          </a:xfrm>
        </p:spPr>
        <p:txBody>
          <a:bodyPr/>
          <a:lstStyle/>
          <a:p>
            <a:r>
              <a:rPr lang="ru-RU" b="1" dirty="0" smtClean="0"/>
              <a:t>Ритм</a:t>
            </a:r>
            <a:r>
              <a:rPr lang="ru-RU" dirty="0" smtClean="0"/>
              <a:t> – это повторение каких-либо однозначных явлений через равные промежутки времени ( например, чередование ударных и безударных слогов в строке)</a:t>
            </a:r>
            <a:endParaRPr lang="ru-RU" dirty="0"/>
          </a:p>
        </p:txBody>
      </p:sp>
      <p:pic>
        <p:nvPicPr>
          <p:cNvPr id="10244" name="Picture 4" descr="http://grovit.cz/ZABAVNY_majka57/GIF/oci_ruce/1/2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933056"/>
            <a:ext cx="2160240" cy="18409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dirty="0" smtClean="0"/>
              <a:t>Наблюдение за рисунком стихотворного ритма.</a:t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276872"/>
            <a:ext cx="7772400" cy="4078688"/>
          </a:xfrm>
        </p:spPr>
        <p:txBody>
          <a:bodyPr>
            <a:normAutofit/>
          </a:bodyPr>
          <a:lstStyle/>
          <a:p>
            <a:r>
              <a:rPr lang="ru-RU" i="1" dirty="0" smtClean="0"/>
              <a:t>На </a:t>
            </a:r>
            <a:r>
              <a:rPr lang="ru-RU" i="1" dirty="0" err="1" smtClean="0"/>
              <a:t>дво-</a:t>
            </a:r>
            <a:r>
              <a:rPr lang="ru-RU" b="1" dirty="0" err="1" smtClean="0"/>
              <a:t>рах</a:t>
            </a:r>
            <a:r>
              <a:rPr lang="ru-RU" i="1" dirty="0" smtClean="0"/>
              <a:t> и </a:t>
            </a:r>
            <a:r>
              <a:rPr lang="ru-RU" i="1" dirty="0" err="1" smtClean="0"/>
              <a:t>до-</a:t>
            </a:r>
            <a:r>
              <a:rPr lang="ru-RU" b="1" dirty="0" err="1" smtClean="0"/>
              <a:t>мах</a:t>
            </a:r>
            <a:r>
              <a:rPr lang="ru-RU" dirty="0" smtClean="0"/>
              <a:t>                </a:t>
            </a:r>
            <a:r>
              <a:rPr lang="ru-RU" i="1" dirty="0" smtClean="0"/>
              <a:t>(Б-Б-</a:t>
            </a:r>
            <a:r>
              <a:rPr lang="ru-RU" b="1" i="1" dirty="0" smtClean="0"/>
              <a:t>У</a:t>
            </a:r>
            <a:r>
              <a:rPr lang="ru-RU" i="1" dirty="0" smtClean="0"/>
              <a:t>-Б-Б-</a:t>
            </a:r>
            <a:r>
              <a:rPr lang="ru-RU" b="1" i="1" dirty="0" smtClean="0"/>
              <a:t>У</a:t>
            </a:r>
            <a:r>
              <a:rPr lang="ru-RU" i="1" dirty="0" smtClean="0"/>
              <a:t>)</a:t>
            </a:r>
            <a:endParaRPr lang="ru-RU" dirty="0" smtClean="0"/>
          </a:p>
          <a:p>
            <a:r>
              <a:rPr lang="ru-RU" i="1" dirty="0" smtClean="0"/>
              <a:t>Снег </a:t>
            </a:r>
            <a:r>
              <a:rPr lang="ru-RU" i="1" dirty="0" err="1" smtClean="0"/>
              <a:t>ле-</a:t>
            </a:r>
            <a:r>
              <a:rPr lang="ru-RU" b="1" dirty="0" err="1" smtClean="0"/>
              <a:t>жит</a:t>
            </a:r>
            <a:r>
              <a:rPr lang="ru-RU" i="1" dirty="0" smtClean="0"/>
              <a:t> </a:t>
            </a:r>
            <a:r>
              <a:rPr lang="ru-RU" i="1" dirty="0" err="1" smtClean="0"/>
              <a:t>по-лот-</a:t>
            </a:r>
            <a:r>
              <a:rPr lang="ru-RU" b="1" dirty="0" err="1" smtClean="0"/>
              <a:t>ном</a:t>
            </a:r>
            <a:r>
              <a:rPr lang="ru-RU" dirty="0" smtClean="0"/>
              <a:t>    </a:t>
            </a:r>
            <a:r>
              <a:rPr lang="ru-RU" i="1" dirty="0" smtClean="0"/>
              <a:t>(Б-Б-</a:t>
            </a:r>
            <a:r>
              <a:rPr lang="ru-RU" b="1" i="1" dirty="0" smtClean="0"/>
              <a:t>У</a:t>
            </a:r>
            <a:r>
              <a:rPr lang="ru-RU" i="1" dirty="0" smtClean="0"/>
              <a:t>-Б-Б-</a:t>
            </a:r>
            <a:r>
              <a:rPr lang="ru-RU" b="1" i="1" dirty="0" smtClean="0"/>
              <a:t>У</a:t>
            </a:r>
            <a:r>
              <a:rPr lang="ru-RU" i="1" dirty="0" smtClean="0"/>
              <a:t>)</a:t>
            </a:r>
            <a:endParaRPr lang="ru-RU" dirty="0" smtClean="0"/>
          </a:p>
          <a:p>
            <a:r>
              <a:rPr lang="ru-RU" i="1" dirty="0" smtClean="0"/>
              <a:t>И от </a:t>
            </a:r>
            <a:r>
              <a:rPr lang="ru-RU" b="1" dirty="0" err="1" smtClean="0"/>
              <a:t>солн</a:t>
            </a:r>
            <a:r>
              <a:rPr lang="ru-RU" i="1" dirty="0" err="1" smtClean="0"/>
              <a:t>-ца</a:t>
            </a:r>
            <a:r>
              <a:rPr lang="ru-RU" i="1" dirty="0" smtClean="0"/>
              <a:t> </a:t>
            </a:r>
            <a:r>
              <a:rPr lang="ru-RU" i="1" dirty="0" err="1" smtClean="0"/>
              <a:t>блес-</a:t>
            </a:r>
            <a:r>
              <a:rPr lang="ru-RU" b="1" dirty="0" err="1" smtClean="0"/>
              <a:t>тит</a:t>
            </a:r>
            <a:r>
              <a:rPr lang="ru-RU" dirty="0" smtClean="0"/>
              <a:t>       </a:t>
            </a:r>
            <a:r>
              <a:rPr lang="ru-RU" i="1" dirty="0" smtClean="0"/>
              <a:t>(Б-Б-</a:t>
            </a:r>
            <a:r>
              <a:rPr lang="ru-RU" b="1" i="1" dirty="0" smtClean="0"/>
              <a:t>У</a:t>
            </a:r>
            <a:r>
              <a:rPr lang="ru-RU" i="1" dirty="0" smtClean="0"/>
              <a:t>-Б-Б-</a:t>
            </a:r>
            <a:r>
              <a:rPr lang="ru-RU" b="1" i="1" dirty="0" smtClean="0"/>
              <a:t>У</a:t>
            </a:r>
            <a:r>
              <a:rPr lang="ru-RU" i="1" dirty="0" smtClean="0"/>
              <a:t>)</a:t>
            </a:r>
            <a:endParaRPr lang="ru-RU" dirty="0" smtClean="0"/>
          </a:p>
          <a:p>
            <a:r>
              <a:rPr lang="ru-RU" i="1" dirty="0" err="1" smtClean="0"/>
              <a:t>Раз-но-</a:t>
            </a:r>
            <a:r>
              <a:rPr lang="ru-RU" b="1" dirty="0" err="1" smtClean="0"/>
              <a:t>цвет</a:t>
            </a:r>
            <a:r>
              <a:rPr lang="ru-RU" i="1" dirty="0" err="1" smtClean="0"/>
              <a:t>-ным</a:t>
            </a:r>
            <a:r>
              <a:rPr lang="ru-RU" i="1" dirty="0" smtClean="0"/>
              <a:t> </a:t>
            </a:r>
            <a:r>
              <a:rPr lang="ru-RU" i="1" dirty="0" err="1" smtClean="0"/>
              <a:t>ог-</a:t>
            </a:r>
            <a:r>
              <a:rPr lang="ru-RU" b="1" dirty="0" err="1" smtClean="0"/>
              <a:t>нем</a:t>
            </a:r>
            <a:r>
              <a:rPr lang="ru-RU" i="1" dirty="0" smtClean="0"/>
              <a:t>.</a:t>
            </a:r>
            <a:r>
              <a:rPr lang="ru-RU" dirty="0" smtClean="0"/>
              <a:t>   </a:t>
            </a:r>
            <a:r>
              <a:rPr lang="ru-RU" i="1" dirty="0" smtClean="0"/>
              <a:t>(Б-Б-</a:t>
            </a:r>
            <a:r>
              <a:rPr lang="ru-RU" b="1" i="1" dirty="0" smtClean="0"/>
              <a:t>У</a:t>
            </a:r>
            <a:r>
              <a:rPr lang="ru-RU" i="1" dirty="0" smtClean="0"/>
              <a:t>-Б-Б-</a:t>
            </a:r>
            <a:r>
              <a:rPr lang="ru-RU" b="1" i="1" dirty="0" smtClean="0"/>
              <a:t>У</a:t>
            </a:r>
            <a:r>
              <a:rPr lang="ru-RU" i="1" dirty="0" smtClean="0"/>
              <a:t>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68760"/>
            <a:ext cx="7772400" cy="2736304"/>
          </a:xfrm>
        </p:spPr>
        <p:txBody>
          <a:bodyPr/>
          <a:lstStyle/>
          <a:p>
            <a:r>
              <a:rPr lang="ru-RU" b="1" dirty="0" smtClean="0"/>
              <a:t>Рифма</a:t>
            </a:r>
            <a:r>
              <a:rPr lang="ru-RU" dirty="0" smtClean="0"/>
              <a:t> – это созвучие окончаний стихотворных строк. По-гречески слово «</a:t>
            </a:r>
            <a:r>
              <a:rPr lang="ru-RU" dirty="0" err="1" smtClean="0"/>
              <a:t>рифмос</a:t>
            </a:r>
            <a:r>
              <a:rPr lang="ru-RU" dirty="0" smtClean="0"/>
              <a:t>» означает «стройность», «соразмерность».</a:t>
            </a:r>
            <a:endParaRPr lang="ru-RU" dirty="0"/>
          </a:p>
        </p:txBody>
      </p:sp>
      <p:pic>
        <p:nvPicPr>
          <p:cNvPr id="8194" name="Picture 2" descr="http://grovit.cz/ZABAVNY_majka57/GIF/oci_ruce/1/2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005064"/>
            <a:ext cx="2520280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Найдите рифмы в строках стихотворений любимых и известных поэтов.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Заколдован </a:t>
            </a:r>
            <a:r>
              <a:rPr lang="ru-RU" i="1" dirty="0" smtClean="0"/>
              <a:t>невидимкой.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Дремлет лес под сказку </a:t>
            </a:r>
            <a:r>
              <a:rPr lang="ru-RU" u="sng" dirty="0" smtClean="0"/>
              <a:t>сна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Словно белою </a:t>
            </a:r>
            <a:r>
              <a:rPr lang="ru-RU" i="1" dirty="0" smtClean="0"/>
              <a:t>косынкой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Подвязалася</a:t>
            </a:r>
            <a:r>
              <a:rPr lang="ru-RU" dirty="0" smtClean="0"/>
              <a:t> </a:t>
            </a:r>
            <a:r>
              <a:rPr lang="ru-RU" u="sng" dirty="0" smtClean="0"/>
              <a:t>сосна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(С. Есенин)</a:t>
            </a:r>
          </a:p>
          <a:p>
            <a:r>
              <a:rPr lang="ru-RU" dirty="0" smtClean="0"/>
              <a:t>Снега покрыли гладкие </a:t>
            </a:r>
            <a:r>
              <a:rPr lang="ru-RU" i="1" dirty="0" smtClean="0"/>
              <a:t>равнины,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Едва заметен санок первый </a:t>
            </a:r>
            <a:r>
              <a:rPr lang="ru-RU" u="sng" dirty="0" smtClean="0"/>
              <a:t>след,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Румянец нежный льет закатный </a:t>
            </a:r>
            <a:r>
              <a:rPr lang="ru-RU" u="sng" dirty="0" smtClean="0"/>
              <a:t>свет,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Окрася</a:t>
            </a:r>
            <a:r>
              <a:rPr lang="ru-RU" dirty="0" smtClean="0"/>
              <a:t> розою холмов </a:t>
            </a:r>
            <a:r>
              <a:rPr lang="ru-RU" i="1" dirty="0" smtClean="0"/>
              <a:t>вершины.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(М. Кузмин)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«Алло! Ищем </a:t>
            </a:r>
            <a:r>
              <a:rPr lang="ru-RU" b="1" dirty="0" smtClean="0"/>
              <a:t>таланты!».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83560"/>
            <a:ext cx="4593704" cy="4572000"/>
          </a:xfrm>
        </p:spPr>
        <p:txBody>
          <a:bodyPr/>
          <a:lstStyle/>
          <a:p>
            <a:r>
              <a:rPr lang="ru-RU" dirty="0" smtClean="0"/>
              <a:t>1) ……………зима,</a:t>
            </a:r>
          </a:p>
          <a:p>
            <a:r>
              <a:rPr lang="ru-RU" dirty="0" smtClean="0"/>
              <a:t>………………лужи.</a:t>
            </a:r>
          </a:p>
          <a:p>
            <a:r>
              <a:rPr lang="ru-RU" dirty="0" smtClean="0"/>
              <a:t>……………….бела</a:t>
            </a:r>
          </a:p>
          <a:p>
            <a:r>
              <a:rPr lang="ru-RU" dirty="0" smtClean="0"/>
              <a:t>………………стужи.</a:t>
            </a:r>
          </a:p>
          <a:p>
            <a:r>
              <a:rPr lang="ru-RU" dirty="0" smtClean="0"/>
              <a:t>2)…………………береза</a:t>
            </a:r>
          </a:p>
          <a:p>
            <a:r>
              <a:rPr lang="ru-RU" dirty="0" smtClean="0"/>
              <a:t>…………………...окна</a:t>
            </a:r>
          </a:p>
          <a:p>
            <a:r>
              <a:rPr lang="ru-RU" dirty="0" smtClean="0"/>
              <a:t>…………………….мороза</a:t>
            </a:r>
          </a:p>
          <a:p>
            <a:r>
              <a:rPr lang="ru-RU" dirty="0" smtClean="0"/>
              <a:t>…………………….одна.</a:t>
            </a:r>
          </a:p>
        </p:txBody>
      </p:sp>
      <p:pic>
        <p:nvPicPr>
          <p:cNvPr id="6146" name="Picture 2" descr="http://grovit.cz/ZABAVNY_majka57/GIF/foto_PC_telefon/telefon/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501008"/>
            <a:ext cx="2667000" cy="219075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92696"/>
            <a:ext cx="7772400" cy="5662864"/>
          </a:xfrm>
        </p:spPr>
        <p:txBody>
          <a:bodyPr>
            <a:normAutofit/>
          </a:bodyPr>
          <a:lstStyle/>
          <a:p>
            <a:r>
              <a:rPr lang="ru-RU" dirty="0" smtClean="0"/>
              <a:t>Пришла, рассыпалась; клоками</a:t>
            </a:r>
            <a:br>
              <a:rPr lang="ru-RU" dirty="0" smtClean="0"/>
            </a:br>
            <a:r>
              <a:rPr lang="ru-RU" dirty="0" smtClean="0"/>
              <a:t>Повисла на суках дубов;</a:t>
            </a:r>
            <a:br>
              <a:rPr lang="ru-RU" dirty="0" smtClean="0"/>
            </a:br>
            <a:r>
              <a:rPr lang="ru-RU" dirty="0" smtClean="0"/>
              <a:t>Легла волнистыми коврами</a:t>
            </a:r>
            <a:br>
              <a:rPr lang="ru-RU" dirty="0" smtClean="0"/>
            </a:br>
            <a:r>
              <a:rPr lang="ru-RU" dirty="0" smtClean="0"/>
              <a:t>Среди полей, вокруг холмов;</a:t>
            </a:r>
          </a:p>
          <a:p>
            <a:r>
              <a:rPr lang="ru-RU" dirty="0" smtClean="0"/>
              <a:t>Брега с недвижною рекою</a:t>
            </a:r>
            <a:br>
              <a:rPr lang="ru-RU" dirty="0" smtClean="0"/>
            </a:br>
            <a:r>
              <a:rPr lang="ru-RU" dirty="0" smtClean="0"/>
              <a:t>Сравняла пухлой пеленою;</a:t>
            </a:r>
            <a:br>
              <a:rPr lang="ru-RU" dirty="0" smtClean="0"/>
            </a:br>
            <a:r>
              <a:rPr lang="ru-RU" dirty="0" smtClean="0"/>
              <a:t>Блеснул мороз. И рады мы </a:t>
            </a:r>
            <a:br>
              <a:rPr lang="ru-RU" dirty="0" smtClean="0"/>
            </a:br>
            <a:r>
              <a:rPr lang="ru-RU" dirty="0" smtClean="0"/>
              <a:t>Проказам матушки-зимы. 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(А.С.Пушкин)</a:t>
            </a:r>
          </a:p>
          <a:p>
            <a:endParaRPr lang="ru-RU" dirty="0"/>
          </a:p>
        </p:txBody>
      </p:sp>
      <p:pic>
        <p:nvPicPr>
          <p:cNvPr id="4" name="Picture 2" descr="Зимняя анимаци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212976"/>
            <a:ext cx="2664296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Самостоятельная работа.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Задание:  определи вид рифмы: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27584" y="1772816"/>
            <a:ext cx="4536504" cy="43924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Еду. Тихо. Слышны звоны</a:t>
            </a:r>
          </a:p>
          <a:p>
            <a:r>
              <a:rPr lang="ru-RU" dirty="0" smtClean="0"/>
              <a:t>Под копытом на снегу.</a:t>
            </a:r>
          </a:p>
          <a:p>
            <a:r>
              <a:rPr lang="ru-RU" dirty="0" smtClean="0"/>
              <a:t>Только серые вороны</a:t>
            </a:r>
          </a:p>
          <a:p>
            <a:r>
              <a:rPr lang="ru-RU" dirty="0" smtClean="0"/>
              <a:t>Расшумелись на снегу.</a:t>
            </a:r>
          </a:p>
          <a:p>
            <a:r>
              <a:rPr lang="ru-RU" dirty="0" smtClean="0"/>
              <a:t>      </a:t>
            </a:r>
            <a:r>
              <a:rPr lang="ru-RU" dirty="0" smtClean="0"/>
              <a:t> </a:t>
            </a:r>
            <a:r>
              <a:rPr lang="ru-RU" dirty="0" smtClean="0"/>
              <a:t>Снег падает, слегка </a:t>
            </a:r>
            <a:r>
              <a:rPr lang="ru-RU" dirty="0" smtClean="0"/>
              <a:t>                                            кружится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       </a:t>
            </a:r>
            <a:r>
              <a:rPr lang="ru-RU" dirty="0" smtClean="0"/>
              <a:t>На </a:t>
            </a:r>
            <a:r>
              <a:rPr lang="ru-RU" dirty="0" smtClean="0"/>
              <a:t>землю медленно ложится.</a:t>
            </a:r>
          </a:p>
          <a:p>
            <a:r>
              <a:rPr lang="ru-RU" dirty="0" smtClean="0"/>
              <a:t>       </a:t>
            </a:r>
            <a:r>
              <a:rPr lang="ru-RU" dirty="0" smtClean="0"/>
              <a:t>Вот </a:t>
            </a:r>
            <a:r>
              <a:rPr lang="ru-RU" dirty="0" smtClean="0"/>
              <a:t>солнце в облаках мигает,</a:t>
            </a:r>
          </a:p>
          <a:p>
            <a:r>
              <a:rPr lang="ru-RU" dirty="0" smtClean="0"/>
              <a:t>      </a:t>
            </a:r>
            <a:r>
              <a:rPr lang="ru-RU" dirty="0" smtClean="0"/>
              <a:t> </a:t>
            </a:r>
            <a:r>
              <a:rPr lang="ru-RU" dirty="0" smtClean="0"/>
              <a:t>И иней на снегу сверкает.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1916832"/>
            <a:ext cx="90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100" name="Picture 4" descr="Зимняя анимаци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492896"/>
            <a:ext cx="3384376" cy="38164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144</TotalTime>
  <Words>200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Метро</vt:lpstr>
      <vt:lpstr>Стихотворная и прозаическая речь. Ритм, рифма, строфа. </vt:lpstr>
      <vt:lpstr>Сравните предложения:</vt:lpstr>
      <vt:lpstr>Слайд 3</vt:lpstr>
      <vt:lpstr>Наблюдение за рисунком стихотворного ритма.    </vt:lpstr>
      <vt:lpstr>Слайд 5</vt:lpstr>
      <vt:lpstr>Найдите рифмы в строках стихотворений любимых и известных поэтов.</vt:lpstr>
      <vt:lpstr>«Алло! Ищем таланты!».</vt:lpstr>
      <vt:lpstr>Слайд 8</vt:lpstr>
      <vt:lpstr>Самостоятельная работа. Задание:  определи вид рифмы:</vt:lpstr>
      <vt:lpstr>Проверим.</vt:lpstr>
      <vt:lpstr>Домашнее задание.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17</cp:revision>
  <dcterms:modified xsi:type="dcterms:W3CDTF">2013-11-29T16:38:19Z</dcterms:modified>
</cp:coreProperties>
</file>