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82" r:id="rId3"/>
    <p:sldId id="256" r:id="rId4"/>
    <p:sldId id="259" r:id="rId5"/>
    <p:sldId id="260" r:id="rId6"/>
    <p:sldId id="279" r:id="rId7"/>
    <p:sldId id="261" r:id="rId8"/>
    <p:sldId id="262" r:id="rId9"/>
    <p:sldId id="271" r:id="rId10"/>
    <p:sldId id="272" r:id="rId11"/>
    <p:sldId id="275" r:id="rId12"/>
    <p:sldId id="276" r:id="rId13"/>
    <p:sldId id="266" r:id="rId14"/>
    <p:sldId id="263" r:id="rId15"/>
    <p:sldId id="265" r:id="rId16"/>
    <p:sldId id="267" r:id="rId17"/>
    <p:sldId id="270" r:id="rId18"/>
    <p:sldId id="268" r:id="rId19"/>
    <p:sldId id="273" r:id="rId20"/>
    <p:sldId id="280" r:id="rId21"/>
    <p:sldId id="281" r:id="rId22"/>
    <p:sldId id="264"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964975F3-B58A-4321-B937-48906940762B}" type="datetimeFigureOut">
              <a:rPr lang="ru-RU" smtClean="0"/>
              <a:pPr/>
              <a:t>19.06.2014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561D437B-1235-483B-8C3A-5E8B5D57FD3A}"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64975F3-B58A-4321-B937-48906940762B}" type="datetimeFigureOut">
              <a:rPr lang="ru-RU" smtClean="0"/>
              <a:pPr/>
              <a:t>19.06.2014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1D437B-1235-483B-8C3A-5E8B5D57FD3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64975F3-B58A-4321-B937-48906940762B}" type="datetimeFigureOut">
              <a:rPr lang="ru-RU" smtClean="0"/>
              <a:pPr/>
              <a:t>19.06.2014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1D437B-1235-483B-8C3A-5E8B5D57FD3A}"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964975F3-B58A-4321-B937-48906940762B}" type="datetimeFigureOut">
              <a:rPr lang="ru-RU" smtClean="0">
                <a:solidFill>
                  <a:srgbClr val="303030"/>
                </a:solidFill>
              </a:rPr>
              <a:pPr/>
              <a:t>19.06.2014</a:t>
            </a:fld>
            <a:endParaRPr lang="ru-RU">
              <a:solidFill>
                <a:srgbClr val="303030"/>
              </a:solidFill>
            </a:endParaRPr>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solidFill>
                <a:srgbClr val="303030"/>
              </a:solidFill>
            </a:endParaRPr>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Номер слайда 28"/>
          <p:cNvSpPr>
            <a:spLocks noGrp="1"/>
          </p:cNvSpPr>
          <p:nvPr>
            <p:ph type="sldNum" sz="quarter" idx="12"/>
          </p:nvPr>
        </p:nvSpPr>
        <p:spPr bwMode="auto">
          <a:xfrm>
            <a:off x="1325544" y="4928702"/>
            <a:ext cx="609600" cy="517524"/>
          </a:xfrm>
        </p:spPr>
        <p:txBody>
          <a:bodyPr/>
          <a:lstStyle/>
          <a:p>
            <a:fld id="{561D437B-1235-483B-8C3A-5E8B5D57FD3A}" type="slidenum">
              <a:rPr lang="ru-RU" smtClean="0"/>
              <a:pPr/>
              <a:t>‹#›</a:t>
            </a:fld>
            <a:endParaRPr lang="ru-RU"/>
          </a:p>
        </p:txBody>
      </p:sp>
    </p:spTree>
    <p:extLst>
      <p:ext uri="{BB962C8B-B14F-4D97-AF65-F5344CB8AC3E}">
        <p14:creationId xmlns:p14="http://schemas.microsoft.com/office/powerpoint/2010/main" xmlns="" val="345378854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964975F3-B58A-4321-B937-48906940762B}" type="datetimeFigureOut">
              <a:rPr lang="ru-RU" smtClean="0">
                <a:solidFill>
                  <a:srgbClr val="303030"/>
                </a:solidFill>
              </a:rPr>
              <a:pPr/>
              <a:t>19.06.2014</a:t>
            </a:fld>
            <a:endParaRPr lang="ru-RU">
              <a:solidFill>
                <a:srgbClr val="303030"/>
              </a:solidFill>
            </a:endParaRPr>
          </a:p>
        </p:txBody>
      </p:sp>
      <p:sp>
        <p:nvSpPr>
          <p:cNvPr id="9" name="Номер слайда 8"/>
          <p:cNvSpPr>
            <a:spLocks noGrp="1"/>
          </p:cNvSpPr>
          <p:nvPr>
            <p:ph type="sldNum" sz="quarter" idx="15"/>
          </p:nvPr>
        </p:nvSpPr>
        <p:spPr/>
        <p:txBody>
          <a:bodyPr rtlCol="0"/>
          <a:lstStyle/>
          <a:p>
            <a:fld id="{561D437B-1235-483B-8C3A-5E8B5D57FD3A}"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solidFill>
                <a:srgbClr val="303030"/>
              </a:solidFill>
            </a:endParaRPr>
          </a:p>
        </p:txBody>
      </p:sp>
    </p:spTree>
    <p:extLst>
      <p:ext uri="{BB962C8B-B14F-4D97-AF65-F5344CB8AC3E}">
        <p14:creationId xmlns:p14="http://schemas.microsoft.com/office/powerpoint/2010/main" xmlns="" val="23264086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964975F3-B58A-4321-B937-48906940762B}" type="datetimeFigureOut">
              <a:rPr lang="ru-RU" smtClean="0">
                <a:solidFill>
                  <a:srgbClr val="DEDEE0"/>
                </a:solidFill>
              </a:rPr>
              <a:pPr/>
              <a:t>19.06.2014</a:t>
            </a:fld>
            <a:endParaRPr lang="ru-RU">
              <a:solidFill>
                <a:srgbClr val="DEDEE0"/>
              </a:solidFill>
            </a:endParaRPr>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solidFill>
                <a:srgbClr val="DEDEE0"/>
              </a:solidFill>
            </a:endParaRPr>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Номер слайда 5"/>
          <p:cNvSpPr>
            <a:spLocks noGrp="1"/>
          </p:cNvSpPr>
          <p:nvPr>
            <p:ph type="sldNum" sz="quarter" idx="12"/>
          </p:nvPr>
        </p:nvSpPr>
        <p:spPr bwMode="auto">
          <a:xfrm>
            <a:off x="1340616" y="4928702"/>
            <a:ext cx="609600" cy="517524"/>
          </a:xfrm>
        </p:spPr>
        <p:txBody>
          <a:bodyPr/>
          <a:lstStyle/>
          <a:p>
            <a:fld id="{561D437B-1235-483B-8C3A-5E8B5D57FD3A}" type="slidenum">
              <a:rPr lang="ru-RU" smtClean="0"/>
              <a:pPr/>
              <a:t>‹#›</a:t>
            </a:fld>
            <a:endParaRPr lang="ru-RU"/>
          </a:p>
        </p:txBody>
      </p:sp>
    </p:spTree>
    <p:extLst>
      <p:ext uri="{BB962C8B-B14F-4D97-AF65-F5344CB8AC3E}">
        <p14:creationId xmlns:p14="http://schemas.microsoft.com/office/powerpoint/2010/main" xmlns="" val="252353583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964975F3-B58A-4321-B937-48906940762B}" type="datetimeFigureOut">
              <a:rPr lang="ru-RU" smtClean="0">
                <a:solidFill>
                  <a:srgbClr val="303030"/>
                </a:solidFill>
              </a:rPr>
              <a:pPr/>
              <a:t>19.06.2014</a:t>
            </a:fld>
            <a:endParaRPr lang="ru-RU">
              <a:solidFill>
                <a:srgbClr val="303030"/>
              </a:solidFill>
            </a:endParaRPr>
          </a:p>
        </p:txBody>
      </p:sp>
      <p:sp>
        <p:nvSpPr>
          <p:cNvPr id="6" name="Нижний колонтитул 5"/>
          <p:cNvSpPr>
            <a:spLocks noGrp="1"/>
          </p:cNvSpPr>
          <p:nvPr>
            <p:ph type="ftr" sz="quarter" idx="11"/>
          </p:nvPr>
        </p:nvSpPr>
        <p:spPr/>
        <p:txBody>
          <a:bodyPr/>
          <a:lstStyle/>
          <a:p>
            <a:endParaRPr lang="ru-RU">
              <a:solidFill>
                <a:srgbClr val="303030"/>
              </a:solidFill>
            </a:endParaRPr>
          </a:p>
        </p:txBody>
      </p:sp>
      <p:sp>
        <p:nvSpPr>
          <p:cNvPr id="7" name="Номер слайда 6"/>
          <p:cNvSpPr>
            <a:spLocks noGrp="1"/>
          </p:cNvSpPr>
          <p:nvPr>
            <p:ph type="sldNum" sz="quarter" idx="12"/>
          </p:nvPr>
        </p:nvSpPr>
        <p:spPr/>
        <p:txBody>
          <a:bodyPr/>
          <a:lstStyle/>
          <a:p>
            <a:fld id="{561D437B-1235-483B-8C3A-5E8B5D57FD3A}"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extLst>
      <p:ext uri="{BB962C8B-B14F-4D97-AF65-F5344CB8AC3E}">
        <p14:creationId xmlns:p14="http://schemas.microsoft.com/office/powerpoint/2010/main" xmlns="" val="3012709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964975F3-B58A-4321-B937-48906940762B}" type="datetimeFigureOut">
              <a:rPr lang="ru-RU" smtClean="0">
                <a:solidFill>
                  <a:srgbClr val="303030"/>
                </a:solidFill>
              </a:rPr>
              <a:pPr/>
              <a:t>19.06.2014</a:t>
            </a:fld>
            <a:endParaRPr lang="ru-RU">
              <a:solidFill>
                <a:srgbClr val="303030"/>
              </a:solidFill>
            </a:endParaRPr>
          </a:p>
        </p:txBody>
      </p:sp>
      <p:sp>
        <p:nvSpPr>
          <p:cNvPr id="8" name="Нижний колонтитул 7"/>
          <p:cNvSpPr>
            <a:spLocks noGrp="1"/>
          </p:cNvSpPr>
          <p:nvPr>
            <p:ph type="ftr" sz="quarter" idx="11"/>
          </p:nvPr>
        </p:nvSpPr>
        <p:spPr/>
        <p:txBody>
          <a:bodyPr/>
          <a:lstStyle/>
          <a:p>
            <a:endParaRPr lang="ru-RU">
              <a:solidFill>
                <a:srgbClr val="303030"/>
              </a:solidFill>
            </a:endParaRPr>
          </a:p>
        </p:txBody>
      </p:sp>
      <p:sp>
        <p:nvSpPr>
          <p:cNvPr id="9" name="Номер слайда 8"/>
          <p:cNvSpPr>
            <a:spLocks noGrp="1"/>
          </p:cNvSpPr>
          <p:nvPr>
            <p:ph type="sldNum" sz="quarter" idx="12"/>
          </p:nvPr>
        </p:nvSpPr>
        <p:spPr/>
        <p:txBody>
          <a:bodyPr/>
          <a:lstStyle/>
          <a:p>
            <a:fld id="{561D437B-1235-483B-8C3A-5E8B5D57FD3A}"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extLst>
      <p:ext uri="{BB962C8B-B14F-4D97-AF65-F5344CB8AC3E}">
        <p14:creationId xmlns:p14="http://schemas.microsoft.com/office/powerpoint/2010/main" xmlns="" val="41875495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964975F3-B58A-4321-B937-48906940762B}" type="datetimeFigureOut">
              <a:rPr lang="ru-RU" smtClean="0">
                <a:solidFill>
                  <a:srgbClr val="303030"/>
                </a:solidFill>
              </a:rPr>
              <a:pPr/>
              <a:t>19.06.2014</a:t>
            </a:fld>
            <a:endParaRPr lang="ru-RU">
              <a:solidFill>
                <a:srgbClr val="303030"/>
              </a:solidFill>
            </a:endParaRPr>
          </a:p>
        </p:txBody>
      </p:sp>
      <p:sp>
        <p:nvSpPr>
          <p:cNvPr id="7" name="Номер слайда 6"/>
          <p:cNvSpPr>
            <a:spLocks noGrp="1"/>
          </p:cNvSpPr>
          <p:nvPr>
            <p:ph type="sldNum" sz="quarter" idx="11"/>
          </p:nvPr>
        </p:nvSpPr>
        <p:spPr/>
        <p:txBody>
          <a:bodyPr rtlCol="0"/>
          <a:lstStyle/>
          <a:p>
            <a:fld id="{561D437B-1235-483B-8C3A-5E8B5D57FD3A}"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solidFill>
                <a:srgbClr val="303030"/>
              </a:solidFill>
            </a:endParaRPr>
          </a:p>
        </p:txBody>
      </p:sp>
    </p:spTree>
    <p:extLst>
      <p:ext uri="{BB962C8B-B14F-4D97-AF65-F5344CB8AC3E}">
        <p14:creationId xmlns:p14="http://schemas.microsoft.com/office/powerpoint/2010/main" xmlns="" val="10306105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64975F3-B58A-4321-B937-48906940762B}" type="datetimeFigureOut">
              <a:rPr lang="ru-RU" smtClean="0">
                <a:solidFill>
                  <a:srgbClr val="303030"/>
                </a:solidFill>
              </a:rPr>
              <a:pPr/>
              <a:t>19.06.2014</a:t>
            </a:fld>
            <a:endParaRPr lang="ru-RU">
              <a:solidFill>
                <a:srgbClr val="303030"/>
              </a:solidFill>
            </a:endParaRPr>
          </a:p>
        </p:txBody>
      </p:sp>
      <p:sp>
        <p:nvSpPr>
          <p:cNvPr id="3" name="Нижний колонтитул 2"/>
          <p:cNvSpPr>
            <a:spLocks noGrp="1"/>
          </p:cNvSpPr>
          <p:nvPr>
            <p:ph type="ftr" sz="quarter" idx="11"/>
          </p:nvPr>
        </p:nvSpPr>
        <p:spPr/>
        <p:txBody>
          <a:bodyPr/>
          <a:lstStyle/>
          <a:p>
            <a:endParaRPr lang="ru-RU">
              <a:solidFill>
                <a:srgbClr val="303030"/>
              </a:solidFill>
            </a:endParaRPr>
          </a:p>
        </p:txBody>
      </p:sp>
      <p:sp>
        <p:nvSpPr>
          <p:cNvPr id="4" name="Номер слайда 3"/>
          <p:cNvSpPr>
            <a:spLocks noGrp="1"/>
          </p:cNvSpPr>
          <p:nvPr>
            <p:ph type="sldNum" sz="quarter" idx="12"/>
          </p:nvPr>
        </p:nvSpPr>
        <p:spPr/>
        <p:txBody>
          <a:bodyPr/>
          <a:lstStyle/>
          <a:p>
            <a:fld id="{561D437B-1235-483B-8C3A-5E8B5D57FD3A}" type="slidenum">
              <a:rPr lang="ru-RU" smtClean="0"/>
              <a:pPr/>
              <a:t>‹#›</a:t>
            </a:fld>
            <a:endParaRPr lang="ru-RU"/>
          </a:p>
        </p:txBody>
      </p:sp>
    </p:spTree>
    <p:extLst>
      <p:ext uri="{BB962C8B-B14F-4D97-AF65-F5344CB8AC3E}">
        <p14:creationId xmlns:p14="http://schemas.microsoft.com/office/powerpoint/2010/main" xmlns="" val="2959953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964975F3-B58A-4321-B937-48906940762B}" type="datetimeFigureOut">
              <a:rPr lang="ru-RU" smtClean="0">
                <a:solidFill>
                  <a:srgbClr val="303030"/>
                </a:solidFill>
              </a:rPr>
              <a:pPr/>
              <a:t>19.06.2014</a:t>
            </a:fld>
            <a:endParaRPr lang="ru-RU">
              <a:solidFill>
                <a:srgbClr val="303030"/>
              </a:solidFill>
            </a:endParaRPr>
          </a:p>
        </p:txBody>
      </p:sp>
      <p:sp>
        <p:nvSpPr>
          <p:cNvPr id="22" name="Номер слайда 21"/>
          <p:cNvSpPr>
            <a:spLocks noGrp="1"/>
          </p:cNvSpPr>
          <p:nvPr>
            <p:ph type="sldNum" sz="quarter" idx="15"/>
          </p:nvPr>
        </p:nvSpPr>
        <p:spPr/>
        <p:txBody>
          <a:bodyPr rtlCol="0"/>
          <a:lstStyle/>
          <a:p>
            <a:fld id="{561D437B-1235-483B-8C3A-5E8B5D57FD3A}"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solidFill>
                <a:srgbClr val="303030"/>
              </a:solidFill>
            </a:endParaRPr>
          </a:p>
        </p:txBody>
      </p:sp>
    </p:spTree>
    <p:extLst>
      <p:ext uri="{BB962C8B-B14F-4D97-AF65-F5344CB8AC3E}">
        <p14:creationId xmlns:p14="http://schemas.microsoft.com/office/powerpoint/2010/main" xmlns="" val="149058724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964975F3-B58A-4321-B937-48906940762B}" type="datetimeFigureOut">
              <a:rPr lang="ru-RU" smtClean="0"/>
              <a:pPr/>
              <a:t>19.06.2014</a:t>
            </a:fld>
            <a:endParaRPr lang="ru-RU"/>
          </a:p>
        </p:txBody>
      </p:sp>
      <p:sp>
        <p:nvSpPr>
          <p:cNvPr id="9" name="Номер слайда 8"/>
          <p:cNvSpPr>
            <a:spLocks noGrp="1"/>
          </p:cNvSpPr>
          <p:nvPr>
            <p:ph type="sldNum" sz="quarter" idx="15"/>
          </p:nvPr>
        </p:nvSpPr>
        <p:spPr/>
        <p:txBody>
          <a:bodyPr rtlCol="0"/>
          <a:lstStyle/>
          <a:p>
            <a:fld id="{561D437B-1235-483B-8C3A-5E8B5D57FD3A}"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Дата 16"/>
          <p:cNvSpPr>
            <a:spLocks noGrp="1"/>
          </p:cNvSpPr>
          <p:nvPr>
            <p:ph type="dt" sz="half" idx="10"/>
          </p:nvPr>
        </p:nvSpPr>
        <p:spPr/>
        <p:txBody>
          <a:bodyPr rtlCol="0"/>
          <a:lstStyle/>
          <a:p>
            <a:fld id="{964975F3-B58A-4321-B937-48906940762B}" type="datetimeFigureOut">
              <a:rPr lang="ru-RU" smtClean="0">
                <a:solidFill>
                  <a:srgbClr val="303030"/>
                </a:solidFill>
              </a:rPr>
              <a:pPr/>
              <a:t>19.06.2014</a:t>
            </a:fld>
            <a:endParaRPr lang="ru-RU">
              <a:solidFill>
                <a:srgbClr val="303030"/>
              </a:solidFill>
            </a:endParaRPr>
          </a:p>
        </p:txBody>
      </p:sp>
      <p:sp>
        <p:nvSpPr>
          <p:cNvPr id="18" name="Номер слайда 17"/>
          <p:cNvSpPr>
            <a:spLocks noGrp="1"/>
          </p:cNvSpPr>
          <p:nvPr>
            <p:ph type="sldNum" sz="quarter" idx="11"/>
          </p:nvPr>
        </p:nvSpPr>
        <p:spPr/>
        <p:txBody>
          <a:bodyPr rtlCol="0"/>
          <a:lstStyle/>
          <a:p>
            <a:fld id="{561D437B-1235-483B-8C3A-5E8B5D57FD3A}"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solidFill>
                <a:srgbClr val="303030"/>
              </a:solidFill>
            </a:endParaRPr>
          </a:p>
        </p:txBody>
      </p:sp>
    </p:spTree>
    <p:extLst>
      <p:ext uri="{BB962C8B-B14F-4D97-AF65-F5344CB8AC3E}">
        <p14:creationId xmlns:p14="http://schemas.microsoft.com/office/powerpoint/2010/main" xmlns="" val="24341214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64975F3-B58A-4321-B937-48906940762B}" type="datetimeFigureOut">
              <a:rPr lang="ru-RU" smtClean="0">
                <a:solidFill>
                  <a:srgbClr val="303030"/>
                </a:solidFill>
              </a:rPr>
              <a:pPr/>
              <a:t>19.06.2014</a:t>
            </a:fld>
            <a:endParaRPr lang="ru-RU">
              <a:solidFill>
                <a:srgbClr val="303030"/>
              </a:solidFill>
            </a:endParaRPr>
          </a:p>
        </p:txBody>
      </p:sp>
      <p:sp>
        <p:nvSpPr>
          <p:cNvPr id="5" name="Нижний колонтитул 4"/>
          <p:cNvSpPr>
            <a:spLocks noGrp="1"/>
          </p:cNvSpPr>
          <p:nvPr>
            <p:ph type="ftr" sz="quarter" idx="11"/>
          </p:nvPr>
        </p:nvSpPr>
        <p:spPr/>
        <p:txBody>
          <a:bodyPr/>
          <a:lstStyle/>
          <a:p>
            <a:endParaRPr lang="ru-RU">
              <a:solidFill>
                <a:srgbClr val="303030"/>
              </a:solidFill>
            </a:endParaRPr>
          </a:p>
        </p:txBody>
      </p:sp>
      <p:sp>
        <p:nvSpPr>
          <p:cNvPr id="6" name="Номер слайда 5"/>
          <p:cNvSpPr>
            <a:spLocks noGrp="1"/>
          </p:cNvSpPr>
          <p:nvPr>
            <p:ph type="sldNum" sz="quarter" idx="12"/>
          </p:nvPr>
        </p:nvSpPr>
        <p:spPr/>
        <p:txBody>
          <a:bodyPr/>
          <a:lstStyle/>
          <a:p>
            <a:fld id="{561D437B-1235-483B-8C3A-5E8B5D57FD3A}" type="slidenum">
              <a:rPr lang="ru-RU" smtClean="0"/>
              <a:pPr/>
              <a:t>‹#›</a:t>
            </a:fld>
            <a:endParaRPr lang="ru-RU"/>
          </a:p>
        </p:txBody>
      </p:sp>
    </p:spTree>
    <p:extLst>
      <p:ext uri="{BB962C8B-B14F-4D97-AF65-F5344CB8AC3E}">
        <p14:creationId xmlns:p14="http://schemas.microsoft.com/office/powerpoint/2010/main" xmlns="" val="33117200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64975F3-B58A-4321-B937-48906940762B}" type="datetimeFigureOut">
              <a:rPr lang="ru-RU" smtClean="0">
                <a:solidFill>
                  <a:srgbClr val="303030"/>
                </a:solidFill>
              </a:rPr>
              <a:pPr/>
              <a:t>19.06.2014</a:t>
            </a:fld>
            <a:endParaRPr lang="ru-RU">
              <a:solidFill>
                <a:srgbClr val="303030"/>
              </a:solidFill>
            </a:endParaRPr>
          </a:p>
        </p:txBody>
      </p:sp>
      <p:sp>
        <p:nvSpPr>
          <p:cNvPr id="5" name="Нижний колонтитул 4"/>
          <p:cNvSpPr>
            <a:spLocks noGrp="1"/>
          </p:cNvSpPr>
          <p:nvPr>
            <p:ph type="ftr" sz="quarter" idx="11"/>
          </p:nvPr>
        </p:nvSpPr>
        <p:spPr/>
        <p:txBody>
          <a:bodyPr/>
          <a:lstStyle/>
          <a:p>
            <a:endParaRPr lang="ru-RU">
              <a:solidFill>
                <a:srgbClr val="303030"/>
              </a:solidFill>
            </a:endParaRPr>
          </a:p>
        </p:txBody>
      </p:sp>
      <p:sp>
        <p:nvSpPr>
          <p:cNvPr id="6" name="Номер слайда 5"/>
          <p:cNvSpPr>
            <a:spLocks noGrp="1"/>
          </p:cNvSpPr>
          <p:nvPr>
            <p:ph type="sldNum" sz="quarter" idx="12"/>
          </p:nvPr>
        </p:nvSpPr>
        <p:spPr/>
        <p:txBody>
          <a:bodyPr/>
          <a:lstStyle/>
          <a:p>
            <a:fld id="{561D437B-1235-483B-8C3A-5E8B5D57FD3A}" type="slidenum">
              <a:rPr lang="ru-RU" smtClean="0"/>
              <a:pPr/>
              <a:t>‹#›</a:t>
            </a:fld>
            <a:endParaRPr lang="ru-RU"/>
          </a:p>
        </p:txBody>
      </p:sp>
    </p:spTree>
    <p:extLst>
      <p:ext uri="{BB962C8B-B14F-4D97-AF65-F5344CB8AC3E}">
        <p14:creationId xmlns:p14="http://schemas.microsoft.com/office/powerpoint/2010/main" xmlns="" val="3966151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964975F3-B58A-4321-B937-48906940762B}" type="datetimeFigureOut">
              <a:rPr lang="ru-RU" smtClean="0"/>
              <a:pPr/>
              <a:t>19.06.2014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561D437B-1235-483B-8C3A-5E8B5D57FD3A}"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964975F3-B58A-4321-B937-48906940762B}" type="datetimeFigureOut">
              <a:rPr lang="ru-RU" smtClean="0"/>
              <a:pPr/>
              <a:t>19.06.2014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61D437B-1235-483B-8C3A-5E8B5D57FD3A}"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964975F3-B58A-4321-B937-48906940762B}" type="datetimeFigureOut">
              <a:rPr lang="ru-RU" smtClean="0"/>
              <a:pPr/>
              <a:t>19.06.2014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61D437B-1235-483B-8C3A-5E8B5D57FD3A}"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964975F3-B58A-4321-B937-48906940762B}" type="datetimeFigureOut">
              <a:rPr lang="ru-RU" smtClean="0"/>
              <a:pPr/>
              <a:t>19.06.2014</a:t>
            </a:fld>
            <a:endParaRPr lang="ru-RU"/>
          </a:p>
        </p:txBody>
      </p:sp>
      <p:sp>
        <p:nvSpPr>
          <p:cNvPr id="7" name="Номер слайда 6"/>
          <p:cNvSpPr>
            <a:spLocks noGrp="1"/>
          </p:cNvSpPr>
          <p:nvPr>
            <p:ph type="sldNum" sz="quarter" idx="11"/>
          </p:nvPr>
        </p:nvSpPr>
        <p:spPr/>
        <p:txBody>
          <a:bodyPr rtlCol="0"/>
          <a:lstStyle/>
          <a:p>
            <a:fld id="{561D437B-1235-483B-8C3A-5E8B5D57FD3A}"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64975F3-B58A-4321-B937-48906940762B}" type="datetimeFigureOut">
              <a:rPr lang="ru-RU" smtClean="0"/>
              <a:pPr/>
              <a:t>19.06.2014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61D437B-1235-483B-8C3A-5E8B5D57FD3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964975F3-B58A-4321-B937-48906940762B}" type="datetimeFigureOut">
              <a:rPr lang="ru-RU" smtClean="0"/>
              <a:pPr/>
              <a:t>19.06.2014</a:t>
            </a:fld>
            <a:endParaRPr lang="ru-RU"/>
          </a:p>
        </p:txBody>
      </p:sp>
      <p:sp>
        <p:nvSpPr>
          <p:cNvPr id="22" name="Номер слайда 21"/>
          <p:cNvSpPr>
            <a:spLocks noGrp="1"/>
          </p:cNvSpPr>
          <p:nvPr>
            <p:ph type="sldNum" sz="quarter" idx="15"/>
          </p:nvPr>
        </p:nvSpPr>
        <p:spPr/>
        <p:txBody>
          <a:bodyPr rtlCol="0"/>
          <a:lstStyle/>
          <a:p>
            <a:fld id="{561D437B-1235-483B-8C3A-5E8B5D57FD3A}"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964975F3-B58A-4321-B937-48906940762B}" type="datetimeFigureOut">
              <a:rPr lang="ru-RU" smtClean="0"/>
              <a:pPr/>
              <a:t>19.06.2014</a:t>
            </a:fld>
            <a:endParaRPr lang="ru-RU"/>
          </a:p>
        </p:txBody>
      </p:sp>
      <p:sp>
        <p:nvSpPr>
          <p:cNvPr id="18" name="Номер слайда 17"/>
          <p:cNvSpPr>
            <a:spLocks noGrp="1"/>
          </p:cNvSpPr>
          <p:nvPr>
            <p:ph type="sldNum" sz="quarter" idx="11"/>
          </p:nvPr>
        </p:nvSpPr>
        <p:spPr/>
        <p:txBody>
          <a:bodyPr rtlCol="0"/>
          <a:lstStyle/>
          <a:p>
            <a:fld id="{561D437B-1235-483B-8C3A-5E8B5D57FD3A}"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64975F3-B58A-4321-B937-48906940762B}" type="datetimeFigureOut">
              <a:rPr lang="ru-RU" smtClean="0"/>
              <a:pPr/>
              <a:t>19.06.2014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61D437B-1235-483B-8C3A-5E8B5D57FD3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64975F3-B58A-4321-B937-48906940762B}" type="datetimeFigureOut">
              <a:rPr lang="ru-RU" smtClean="0">
                <a:solidFill>
                  <a:srgbClr val="303030"/>
                </a:solidFill>
              </a:rPr>
              <a:pPr/>
              <a:t>19.06.2014</a:t>
            </a:fld>
            <a:endParaRPr lang="ru-RU">
              <a:solidFill>
                <a:srgbClr val="303030"/>
              </a:solidFill>
            </a:endParaRPr>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solidFill>
                <a:srgbClr val="303030"/>
              </a:solidFill>
            </a:endParaRPr>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61D437B-1235-483B-8C3A-5E8B5D57FD3A}" type="slidenum">
              <a:rPr lang="ru-RU" smtClean="0"/>
              <a:pPr/>
              <a:t>‹#›</a:t>
            </a:fld>
            <a:endParaRPr lang="ru-RU"/>
          </a:p>
        </p:txBody>
      </p:sp>
    </p:spTree>
    <p:extLst>
      <p:ext uri="{BB962C8B-B14F-4D97-AF65-F5344CB8AC3E}">
        <p14:creationId xmlns:p14="http://schemas.microsoft.com/office/powerpoint/2010/main" xmlns="" val="12873008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3.xml"/><Relationship Id="rId4" Type="http://schemas.openxmlformats.org/officeDocument/2006/relationships/image" Target="../media/image17.jpeg"/></Relationships>
</file>

<file path=ppt/slides/_rels/slide1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3.xml"/><Relationship Id="rId5" Type="http://schemas.openxmlformats.org/officeDocument/2006/relationships/image" Target="../media/image21.jpeg"/><Relationship Id="rId4" Type="http://schemas.openxmlformats.org/officeDocument/2006/relationships/image" Target="../media/image20.jpeg"/></Relationships>
</file>

<file path=ppt/slides/_rels/slide1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13.xml"/><Relationship Id="rId4" Type="http://schemas.openxmlformats.org/officeDocument/2006/relationships/image" Target="../media/image2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179512" y="188640"/>
            <a:ext cx="8030412" cy="5709121"/>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76672"/>
            <a:ext cx="8147248" cy="5997280"/>
          </a:xfrm>
        </p:spPr>
        <p:txBody>
          <a:bodyPr/>
          <a:lstStyle/>
          <a:p>
            <a:pPr marL="0" indent="0" algn="ctr">
              <a:spcAft>
                <a:spcPts val="0"/>
              </a:spcAft>
              <a:buNone/>
            </a:pPr>
            <a:r>
              <a:rPr lang="ru-RU" b="1" dirty="0">
                <a:latin typeface="Calibri"/>
                <a:ea typeface="Calibri"/>
                <a:cs typeface="Times New Roman"/>
              </a:rPr>
              <a:t>П/и «Самолеты»</a:t>
            </a:r>
          </a:p>
          <a:p>
            <a:pPr marL="0" indent="0" algn="just">
              <a:spcAft>
                <a:spcPts val="0"/>
              </a:spcAft>
              <a:buNone/>
            </a:pPr>
            <a:r>
              <a:rPr lang="ru-RU" b="1" i="1" dirty="0">
                <a:latin typeface="Calibri"/>
                <a:ea typeface="Calibri"/>
                <a:cs typeface="Times New Roman"/>
              </a:rPr>
              <a:t>Цель</a:t>
            </a:r>
            <a:r>
              <a:rPr lang="ru-RU" dirty="0">
                <a:latin typeface="Calibri"/>
                <a:ea typeface="Calibri"/>
                <a:cs typeface="Times New Roman"/>
              </a:rPr>
              <a:t>: учить легкости движений, действовать после сигнала.</a:t>
            </a:r>
          </a:p>
          <a:p>
            <a:pPr marL="0" indent="0" algn="just">
              <a:spcAft>
                <a:spcPts val="0"/>
              </a:spcAft>
              <a:buNone/>
            </a:pPr>
            <a:r>
              <a:rPr lang="ru-RU" b="1" i="1" dirty="0">
                <a:latin typeface="Calibri"/>
                <a:ea typeface="Calibri"/>
                <a:cs typeface="Times New Roman"/>
              </a:rPr>
              <a:t>Ход игры</a:t>
            </a:r>
            <a:r>
              <a:rPr lang="ru-RU" dirty="0">
                <a:latin typeface="Calibri"/>
                <a:ea typeface="Calibri"/>
                <a:cs typeface="Times New Roman"/>
              </a:rPr>
              <a:t>: Перед игрой необходимо показать все игровые движения. Дети становятся на одной стороне площадки. Воспитатель говорит «К полету готовы. Завести моторы!». Дети делают вращательные движения руками перед грудью. После сигнала «Полетели!» разводят руки в стороны и разбегаются по залу. По сигналу «На посадку!» играющие направляются на свою сторону площадки.</a:t>
            </a:r>
          </a:p>
          <a:p>
            <a:endParaRPr lang="ru-RU" dirty="0"/>
          </a:p>
        </p:txBody>
      </p:sp>
      <p:pic>
        <p:nvPicPr>
          <p:cNvPr id="12289" name="Picture 1" descr="H:\самолет.jpg"/>
          <p:cNvPicPr>
            <a:picLocks noChangeAspect="1" noChangeArrowheads="1"/>
          </p:cNvPicPr>
          <p:nvPr/>
        </p:nvPicPr>
        <p:blipFill>
          <a:blip r:embed="rId2" cstate="email"/>
          <a:srcRect/>
          <a:stretch>
            <a:fillRect/>
          </a:stretch>
        </p:blipFill>
        <p:spPr bwMode="auto">
          <a:xfrm>
            <a:off x="1428728" y="4143380"/>
            <a:ext cx="6289688" cy="2460007"/>
          </a:xfrm>
          <a:prstGeom prst="rect">
            <a:avLst/>
          </a:prstGeom>
          <a:noFill/>
        </p:spPr>
      </p:pic>
    </p:spTree>
    <p:extLst>
      <p:ext uri="{BB962C8B-B14F-4D97-AF65-F5344CB8AC3E}">
        <p14:creationId xmlns:p14="http://schemas.microsoft.com/office/powerpoint/2010/main" xmlns="" val="4050181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7859216" cy="6069288"/>
          </a:xfrm>
        </p:spPr>
        <p:txBody>
          <a:bodyPr/>
          <a:lstStyle/>
          <a:p>
            <a:pPr marL="0" indent="0" algn="ctr">
              <a:spcAft>
                <a:spcPts val="0"/>
              </a:spcAft>
              <a:buNone/>
            </a:pPr>
            <a:r>
              <a:rPr lang="ru-RU" b="1" dirty="0">
                <a:latin typeface="Calibri"/>
                <a:ea typeface="Calibri"/>
                <a:cs typeface="Times New Roman"/>
              </a:rPr>
              <a:t>П/и «Охота на зайцев»</a:t>
            </a:r>
          </a:p>
          <a:p>
            <a:pPr marL="0" indent="0" algn="just">
              <a:spcAft>
                <a:spcPts val="0"/>
              </a:spcAft>
              <a:buNone/>
            </a:pPr>
            <a:r>
              <a:rPr lang="ru-RU" sz="2000" b="1" i="1" dirty="0">
                <a:latin typeface="Calibri"/>
                <a:ea typeface="Calibri"/>
                <a:cs typeface="Times New Roman"/>
              </a:rPr>
              <a:t>Цель</a:t>
            </a:r>
            <a:r>
              <a:rPr lang="ru-RU" sz="2000" dirty="0">
                <a:latin typeface="Calibri"/>
                <a:ea typeface="Calibri"/>
                <a:cs typeface="Times New Roman"/>
              </a:rPr>
              <a:t>: развивать внимание, ловкость, быстрый бег.</a:t>
            </a:r>
          </a:p>
          <a:p>
            <a:pPr marL="0" indent="0" algn="just">
              <a:spcAft>
                <a:spcPts val="0"/>
              </a:spcAft>
              <a:buNone/>
            </a:pPr>
            <a:r>
              <a:rPr lang="ru-RU" sz="2000" b="1" i="1" dirty="0">
                <a:latin typeface="Calibri"/>
                <a:ea typeface="Calibri"/>
                <a:cs typeface="Times New Roman"/>
              </a:rPr>
              <a:t>Ход игры: </a:t>
            </a:r>
            <a:r>
              <a:rPr lang="ru-RU" sz="2000" dirty="0">
                <a:latin typeface="Calibri"/>
                <a:ea typeface="Calibri"/>
                <a:cs typeface="Times New Roman"/>
              </a:rPr>
              <a:t>Все ребята - «зайцы» и 2-3 «охотника». «Охотники» находятся на противоположной стороне, где для них нарисован дом.</a:t>
            </a:r>
          </a:p>
          <a:p>
            <a:pPr marL="0" indent="0" algn="just">
              <a:spcAft>
                <a:spcPts val="0"/>
              </a:spcAft>
              <a:buNone/>
            </a:pPr>
            <a:r>
              <a:rPr lang="ru-RU" sz="2000" dirty="0" smtClean="0">
                <a:latin typeface="Calibri"/>
                <a:ea typeface="Calibri"/>
                <a:cs typeface="Times New Roman"/>
              </a:rPr>
              <a:t>Логопед: </a:t>
            </a:r>
            <a:r>
              <a:rPr lang="ru-RU" sz="2000" dirty="0">
                <a:latin typeface="Calibri"/>
                <a:ea typeface="Calibri"/>
                <a:cs typeface="Times New Roman"/>
              </a:rPr>
              <a:t>- </a:t>
            </a:r>
          </a:p>
          <a:p>
            <a:pPr marL="0" indent="0" algn="just">
              <a:spcAft>
                <a:spcPts val="0"/>
              </a:spcAft>
              <a:buNone/>
            </a:pPr>
            <a:r>
              <a:rPr lang="ru-RU" sz="2000" i="1" dirty="0">
                <a:latin typeface="Calibri"/>
                <a:ea typeface="Calibri"/>
                <a:cs typeface="Times New Roman"/>
              </a:rPr>
              <a:t>Никого нет на лужайке.</a:t>
            </a:r>
            <a:endParaRPr lang="ru-RU" sz="2000" dirty="0">
              <a:latin typeface="Calibri"/>
              <a:ea typeface="Calibri"/>
              <a:cs typeface="Times New Roman"/>
            </a:endParaRPr>
          </a:p>
          <a:p>
            <a:pPr marL="0" indent="0" algn="just">
              <a:spcAft>
                <a:spcPts val="0"/>
              </a:spcAft>
              <a:buNone/>
            </a:pPr>
            <a:r>
              <a:rPr lang="ru-RU" sz="2000" i="1" dirty="0">
                <a:latin typeface="Calibri"/>
                <a:ea typeface="Calibri"/>
                <a:cs typeface="Times New Roman"/>
              </a:rPr>
              <a:t>Выходите, братцы-зайки,</a:t>
            </a:r>
            <a:endParaRPr lang="ru-RU" sz="2000" dirty="0">
              <a:latin typeface="Calibri"/>
              <a:ea typeface="Calibri"/>
              <a:cs typeface="Times New Roman"/>
            </a:endParaRPr>
          </a:p>
          <a:p>
            <a:pPr marL="0" indent="0" algn="just">
              <a:spcAft>
                <a:spcPts val="0"/>
              </a:spcAft>
              <a:buNone/>
            </a:pPr>
            <a:r>
              <a:rPr lang="ru-RU" sz="2000" i="1" dirty="0">
                <a:latin typeface="Calibri"/>
                <a:ea typeface="Calibri"/>
                <a:cs typeface="Times New Roman"/>
              </a:rPr>
              <a:t>Прыгать, кувыркаться!..</a:t>
            </a:r>
            <a:endParaRPr lang="ru-RU" sz="2000" dirty="0">
              <a:latin typeface="Calibri"/>
              <a:ea typeface="Calibri"/>
              <a:cs typeface="Times New Roman"/>
            </a:endParaRPr>
          </a:p>
          <a:p>
            <a:pPr marL="0" indent="0" algn="just">
              <a:spcAft>
                <a:spcPts val="0"/>
              </a:spcAft>
              <a:buNone/>
            </a:pPr>
            <a:r>
              <a:rPr lang="ru-RU" sz="2000" i="1" dirty="0">
                <a:latin typeface="Calibri"/>
                <a:ea typeface="Calibri"/>
                <a:cs typeface="Times New Roman"/>
              </a:rPr>
              <a:t>По снегу кататься!..</a:t>
            </a:r>
            <a:endParaRPr lang="ru-RU" sz="2000" dirty="0">
              <a:latin typeface="Calibri"/>
              <a:ea typeface="Calibri"/>
              <a:cs typeface="Times New Roman"/>
            </a:endParaRPr>
          </a:p>
          <a:p>
            <a:pPr marL="0" indent="0" algn="just">
              <a:spcAft>
                <a:spcPts val="0"/>
              </a:spcAft>
              <a:buNone/>
            </a:pPr>
            <a:r>
              <a:rPr lang="ru-RU" sz="2000" dirty="0" smtClean="0">
                <a:latin typeface="Calibri"/>
                <a:ea typeface="Calibri"/>
                <a:cs typeface="Times New Roman"/>
              </a:rPr>
              <a:t>	«</a:t>
            </a:r>
            <a:r>
              <a:rPr lang="ru-RU" sz="2000" dirty="0">
                <a:latin typeface="Calibri"/>
                <a:ea typeface="Calibri"/>
                <a:cs typeface="Times New Roman"/>
              </a:rPr>
              <a:t>Охотники» выбегают из домика и охотятся на зайцев. Пойманных «зайцев» «охотники» забирают себе в дом, и игра повторяется.</a:t>
            </a:r>
          </a:p>
          <a:p>
            <a:endParaRPr lang="ru-RU" dirty="0"/>
          </a:p>
        </p:txBody>
      </p:sp>
      <p:pic>
        <p:nvPicPr>
          <p:cNvPr id="11265" name="Picture 1" descr="H:\заяц.jpg"/>
          <p:cNvPicPr>
            <a:picLocks noChangeAspect="1" noChangeArrowheads="1"/>
          </p:cNvPicPr>
          <p:nvPr/>
        </p:nvPicPr>
        <p:blipFill>
          <a:blip r:embed="rId2" cstate="email"/>
          <a:srcRect/>
          <a:stretch>
            <a:fillRect/>
          </a:stretch>
        </p:blipFill>
        <p:spPr bwMode="auto">
          <a:xfrm>
            <a:off x="1000100" y="4786322"/>
            <a:ext cx="2143140" cy="1557342"/>
          </a:xfrm>
          <a:prstGeom prst="rect">
            <a:avLst/>
          </a:prstGeom>
          <a:noFill/>
        </p:spPr>
      </p:pic>
      <p:pic>
        <p:nvPicPr>
          <p:cNvPr id="11266" name="Picture 2" descr="H:\заяц.jpg"/>
          <p:cNvPicPr>
            <a:picLocks noChangeAspect="1" noChangeArrowheads="1"/>
          </p:cNvPicPr>
          <p:nvPr/>
        </p:nvPicPr>
        <p:blipFill>
          <a:blip r:embed="rId3" cstate="email"/>
          <a:srcRect/>
          <a:stretch>
            <a:fillRect/>
          </a:stretch>
        </p:blipFill>
        <p:spPr bwMode="auto">
          <a:xfrm>
            <a:off x="4071934" y="4786322"/>
            <a:ext cx="914400" cy="914400"/>
          </a:xfrm>
          <a:prstGeom prst="rect">
            <a:avLst/>
          </a:prstGeom>
          <a:noFill/>
        </p:spPr>
      </p:pic>
      <p:pic>
        <p:nvPicPr>
          <p:cNvPr id="11267" name="Picture 3" descr="H:\заяц.jpg"/>
          <p:cNvPicPr>
            <a:picLocks noChangeAspect="1" noChangeArrowheads="1"/>
          </p:cNvPicPr>
          <p:nvPr/>
        </p:nvPicPr>
        <p:blipFill>
          <a:blip r:embed="rId3" cstate="email"/>
          <a:srcRect/>
          <a:stretch>
            <a:fillRect/>
          </a:stretch>
        </p:blipFill>
        <p:spPr bwMode="auto">
          <a:xfrm>
            <a:off x="5715008" y="5500702"/>
            <a:ext cx="914400" cy="914400"/>
          </a:xfrm>
          <a:prstGeom prst="rect">
            <a:avLst/>
          </a:prstGeom>
          <a:noFill/>
        </p:spPr>
      </p:pic>
    </p:spTree>
    <p:extLst>
      <p:ext uri="{BB962C8B-B14F-4D97-AF65-F5344CB8AC3E}">
        <p14:creationId xmlns:p14="http://schemas.microsoft.com/office/powerpoint/2010/main" xmlns="" val="1937500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
            <p:extLst>
              <p:ext uri="{D42A27DB-BD31-4B8C-83A1-F6EECF244321}">
                <p14:modId xmlns:p14="http://schemas.microsoft.com/office/powerpoint/2010/main" xmlns="" val="3263728521"/>
              </p:ext>
            </p:extLst>
          </p:nvPr>
        </p:nvGraphicFramePr>
        <p:xfrm>
          <a:off x="428596" y="928670"/>
          <a:ext cx="5929386" cy="5616054"/>
        </p:xfrm>
        <a:graphic>
          <a:graphicData uri="http://schemas.openxmlformats.org/drawingml/2006/table">
            <a:tbl>
              <a:tblPr firstRow="1" firstCol="1" bandRow="1"/>
              <a:tblGrid>
                <a:gridCol w="2926209"/>
                <a:gridCol w="3003177"/>
              </a:tblGrid>
              <a:tr h="5616054">
                <a:tc>
                  <a:txBody>
                    <a:bodyPr/>
                    <a:lstStyle/>
                    <a:p>
                      <a:pPr algn="l">
                        <a:lnSpc>
                          <a:spcPct val="115000"/>
                        </a:lnSpc>
                        <a:spcAft>
                          <a:spcPts val="0"/>
                        </a:spcAft>
                      </a:pPr>
                      <a:r>
                        <a:rPr lang="ru-RU" sz="1900" dirty="0">
                          <a:effectLst/>
                          <a:latin typeface="Times New Roman"/>
                          <a:ea typeface="Times New Roman"/>
                          <a:cs typeface="Times New Roman"/>
                        </a:rPr>
                        <a:t>Мы на карусели сели.</a:t>
                      </a:r>
                      <a:endParaRPr lang="ru-RU" sz="1000" dirty="0">
                        <a:effectLst/>
                        <a:latin typeface="Calibri"/>
                        <a:ea typeface="Times New Roman"/>
                        <a:cs typeface="Times New Roman"/>
                      </a:endParaRPr>
                    </a:p>
                    <a:p>
                      <a:pPr algn="l">
                        <a:lnSpc>
                          <a:spcPct val="115000"/>
                        </a:lnSpc>
                        <a:spcAft>
                          <a:spcPts val="0"/>
                        </a:spcAft>
                      </a:pPr>
                      <a:r>
                        <a:rPr lang="ru-RU" sz="1900" dirty="0">
                          <a:effectLst/>
                          <a:latin typeface="Times New Roman"/>
                          <a:ea typeface="Times New Roman"/>
                          <a:cs typeface="Times New Roman"/>
                        </a:rPr>
                        <a:t>Завертелись карусели.</a:t>
                      </a:r>
                      <a:endParaRPr lang="ru-RU" sz="1000" dirty="0">
                        <a:effectLst/>
                        <a:latin typeface="Calibri"/>
                        <a:ea typeface="Times New Roman"/>
                        <a:cs typeface="Times New Roman"/>
                      </a:endParaRPr>
                    </a:p>
                    <a:p>
                      <a:pPr algn="l">
                        <a:lnSpc>
                          <a:spcPct val="115000"/>
                        </a:lnSpc>
                        <a:spcAft>
                          <a:spcPts val="0"/>
                        </a:spcAft>
                      </a:pPr>
                      <a:r>
                        <a:rPr lang="ru-RU" sz="1900" dirty="0">
                          <a:effectLst/>
                          <a:latin typeface="Times New Roman"/>
                          <a:ea typeface="Times New Roman"/>
                          <a:cs typeface="Times New Roman"/>
                        </a:rPr>
                        <a:t>Пересели на качели,</a:t>
                      </a:r>
                      <a:endParaRPr lang="ru-RU" sz="1000" dirty="0">
                        <a:effectLst/>
                        <a:latin typeface="Calibri"/>
                        <a:ea typeface="Times New Roman"/>
                        <a:cs typeface="Times New Roman"/>
                      </a:endParaRPr>
                    </a:p>
                    <a:p>
                      <a:pPr algn="l">
                        <a:lnSpc>
                          <a:spcPct val="115000"/>
                        </a:lnSpc>
                        <a:spcAft>
                          <a:spcPts val="0"/>
                        </a:spcAft>
                      </a:pPr>
                      <a:r>
                        <a:rPr lang="ru-RU" sz="1900" dirty="0">
                          <a:effectLst/>
                          <a:latin typeface="Times New Roman"/>
                          <a:ea typeface="Times New Roman"/>
                          <a:cs typeface="Times New Roman"/>
                        </a:rPr>
                        <a:t>Вверх летели,</a:t>
                      </a:r>
                      <a:endParaRPr lang="ru-RU" sz="1000" dirty="0">
                        <a:effectLst/>
                        <a:latin typeface="Calibri"/>
                        <a:ea typeface="Times New Roman"/>
                        <a:cs typeface="Times New Roman"/>
                      </a:endParaRPr>
                    </a:p>
                    <a:p>
                      <a:pPr algn="l">
                        <a:lnSpc>
                          <a:spcPct val="115000"/>
                        </a:lnSpc>
                        <a:spcAft>
                          <a:spcPts val="0"/>
                        </a:spcAft>
                      </a:pPr>
                      <a:r>
                        <a:rPr lang="ru-RU" sz="1900" dirty="0">
                          <a:effectLst/>
                          <a:latin typeface="Times New Roman"/>
                          <a:ea typeface="Times New Roman"/>
                          <a:cs typeface="Times New Roman"/>
                        </a:rPr>
                        <a:t>Вниз летели.</a:t>
                      </a:r>
                      <a:endParaRPr lang="ru-RU" sz="1000" dirty="0">
                        <a:effectLst/>
                        <a:latin typeface="Calibri"/>
                        <a:ea typeface="Times New Roman"/>
                        <a:cs typeface="Times New Roman"/>
                      </a:endParaRPr>
                    </a:p>
                    <a:p>
                      <a:pPr algn="l">
                        <a:lnSpc>
                          <a:spcPct val="115000"/>
                        </a:lnSpc>
                        <a:spcAft>
                          <a:spcPts val="0"/>
                        </a:spcAft>
                      </a:pPr>
                      <a:r>
                        <a:rPr lang="ru-RU" sz="1900" dirty="0">
                          <a:effectLst/>
                          <a:latin typeface="Times New Roman"/>
                          <a:ea typeface="Times New Roman"/>
                          <a:cs typeface="Times New Roman"/>
                        </a:rPr>
                        <a:t>А теперь с тобой вдвоем</a:t>
                      </a:r>
                      <a:endParaRPr lang="ru-RU" sz="1000" dirty="0">
                        <a:effectLst/>
                        <a:latin typeface="Calibri"/>
                        <a:ea typeface="Times New Roman"/>
                        <a:cs typeface="Times New Roman"/>
                      </a:endParaRPr>
                    </a:p>
                    <a:p>
                      <a:pPr algn="l">
                        <a:lnSpc>
                          <a:spcPct val="115000"/>
                        </a:lnSpc>
                        <a:spcAft>
                          <a:spcPts val="0"/>
                        </a:spcAft>
                      </a:pPr>
                      <a:r>
                        <a:rPr lang="ru-RU" sz="1900" dirty="0">
                          <a:effectLst/>
                          <a:latin typeface="Times New Roman"/>
                          <a:ea typeface="Times New Roman"/>
                          <a:cs typeface="Times New Roman"/>
                        </a:rPr>
                        <a:t>Мы на лодочке плывем.</a:t>
                      </a:r>
                      <a:endParaRPr lang="ru-RU" sz="1000" dirty="0">
                        <a:effectLst/>
                        <a:latin typeface="Calibri"/>
                        <a:ea typeface="Times New Roman"/>
                        <a:cs typeface="Times New Roman"/>
                      </a:endParaRPr>
                    </a:p>
                    <a:p>
                      <a:pPr algn="l">
                        <a:lnSpc>
                          <a:spcPct val="115000"/>
                        </a:lnSpc>
                        <a:spcAft>
                          <a:spcPts val="0"/>
                        </a:spcAft>
                      </a:pPr>
                      <a:r>
                        <a:rPr lang="ru-RU" sz="1900" dirty="0">
                          <a:effectLst/>
                          <a:latin typeface="Times New Roman"/>
                          <a:ea typeface="Times New Roman"/>
                          <a:cs typeface="Times New Roman"/>
                        </a:rPr>
                        <a:t>Ветер по морю гуляет, </a:t>
                      </a:r>
                      <a:endParaRPr lang="ru-RU" sz="1900" dirty="0" smtClean="0">
                        <a:effectLst/>
                        <a:latin typeface="Times New Roman"/>
                        <a:ea typeface="Times New Roman"/>
                        <a:cs typeface="Times New Roman"/>
                      </a:endParaRPr>
                    </a:p>
                    <a:p>
                      <a:pPr algn="l">
                        <a:lnSpc>
                          <a:spcPct val="115000"/>
                        </a:lnSpc>
                        <a:spcAft>
                          <a:spcPts val="0"/>
                        </a:spcAft>
                      </a:pPr>
                      <a:r>
                        <a:rPr lang="ru-RU" sz="1900" dirty="0" smtClean="0">
                          <a:effectLst/>
                          <a:latin typeface="Times New Roman"/>
                          <a:ea typeface="Times New Roman"/>
                          <a:cs typeface="Times New Roman"/>
                        </a:rPr>
                        <a:t>Ветер </a:t>
                      </a:r>
                      <a:r>
                        <a:rPr lang="ru-RU" sz="1900" dirty="0">
                          <a:effectLst/>
                          <a:latin typeface="Times New Roman"/>
                          <a:ea typeface="Times New Roman"/>
                          <a:cs typeface="Times New Roman"/>
                        </a:rPr>
                        <a:t>лодочку качает.</a:t>
                      </a:r>
                      <a:endParaRPr lang="ru-RU" sz="1000" dirty="0">
                        <a:effectLst/>
                        <a:latin typeface="Calibri"/>
                        <a:ea typeface="Times New Roman"/>
                        <a:cs typeface="Times New Roman"/>
                      </a:endParaRPr>
                    </a:p>
                    <a:p>
                      <a:pPr algn="l">
                        <a:lnSpc>
                          <a:spcPct val="115000"/>
                        </a:lnSpc>
                        <a:spcAft>
                          <a:spcPts val="0"/>
                        </a:spcAft>
                      </a:pPr>
                      <a:r>
                        <a:rPr lang="ru-RU" sz="1900" dirty="0">
                          <a:effectLst/>
                          <a:latin typeface="Times New Roman"/>
                          <a:ea typeface="Times New Roman"/>
                          <a:cs typeface="Times New Roman"/>
                        </a:rPr>
                        <a:t>Весла в руки мы берем</a:t>
                      </a:r>
                      <a:r>
                        <a:rPr lang="ru-RU" sz="1900" dirty="0" smtClean="0">
                          <a:effectLst/>
                          <a:latin typeface="Times New Roman"/>
                          <a:ea typeface="Times New Roman"/>
                          <a:cs typeface="Times New Roman"/>
                        </a:rPr>
                        <a:t>,</a:t>
                      </a:r>
                    </a:p>
                    <a:p>
                      <a:pPr algn="l">
                        <a:lnSpc>
                          <a:spcPct val="115000"/>
                        </a:lnSpc>
                        <a:spcAft>
                          <a:spcPts val="0"/>
                        </a:spcAft>
                      </a:pPr>
                      <a:r>
                        <a:rPr lang="ru-RU" sz="1900" dirty="0" smtClean="0">
                          <a:effectLst/>
                          <a:latin typeface="Times New Roman"/>
                          <a:ea typeface="Times New Roman"/>
                          <a:cs typeface="Times New Roman"/>
                        </a:rPr>
                        <a:t>Быстро </a:t>
                      </a:r>
                      <a:r>
                        <a:rPr lang="ru-RU" sz="1900" dirty="0">
                          <a:effectLst/>
                          <a:latin typeface="Times New Roman"/>
                          <a:ea typeface="Times New Roman"/>
                          <a:cs typeface="Times New Roman"/>
                        </a:rPr>
                        <a:t>к берегу гребем.</a:t>
                      </a:r>
                      <a:endParaRPr lang="ru-RU" sz="1000" dirty="0">
                        <a:effectLst/>
                        <a:latin typeface="Calibri"/>
                        <a:ea typeface="Times New Roman"/>
                        <a:cs typeface="Times New Roman"/>
                      </a:endParaRPr>
                    </a:p>
                    <a:p>
                      <a:pPr algn="l">
                        <a:lnSpc>
                          <a:spcPct val="115000"/>
                        </a:lnSpc>
                        <a:spcAft>
                          <a:spcPts val="0"/>
                        </a:spcAft>
                      </a:pPr>
                      <a:r>
                        <a:rPr lang="ru-RU" sz="1900" dirty="0">
                          <a:effectLst/>
                          <a:latin typeface="Times New Roman"/>
                          <a:ea typeface="Times New Roman"/>
                          <a:cs typeface="Times New Roman"/>
                        </a:rPr>
                        <a:t>К берегу пристала лодка,</a:t>
                      </a:r>
                      <a:endParaRPr lang="ru-RU" sz="1000" dirty="0">
                        <a:effectLst/>
                        <a:latin typeface="Calibri"/>
                        <a:ea typeface="Times New Roman"/>
                        <a:cs typeface="Times New Roman"/>
                      </a:endParaRPr>
                    </a:p>
                    <a:p>
                      <a:pPr algn="l">
                        <a:lnSpc>
                          <a:spcPct val="115000"/>
                        </a:lnSpc>
                        <a:spcAft>
                          <a:spcPts val="0"/>
                        </a:spcAft>
                      </a:pPr>
                      <a:r>
                        <a:rPr lang="ru-RU" sz="1900" dirty="0">
                          <a:effectLst/>
                          <a:latin typeface="Times New Roman"/>
                          <a:ea typeface="Times New Roman"/>
                          <a:cs typeface="Times New Roman"/>
                        </a:rPr>
                        <a:t>Мы на берег прыгнем ловко.</a:t>
                      </a:r>
                      <a:endParaRPr lang="ru-RU" sz="1000" dirty="0">
                        <a:effectLst/>
                        <a:latin typeface="Calibri"/>
                        <a:ea typeface="Times New Roman"/>
                        <a:cs typeface="Times New Roman"/>
                      </a:endParaRPr>
                    </a:p>
                    <a:p>
                      <a:pPr algn="l">
                        <a:lnSpc>
                          <a:spcPct val="115000"/>
                        </a:lnSpc>
                        <a:spcAft>
                          <a:spcPts val="0"/>
                        </a:spcAft>
                      </a:pPr>
                      <a:r>
                        <a:rPr lang="ru-RU" sz="1900" dirty="0">
                          <a:effectLst/>
                          <a:latin typeface="Times New Roman"/>
                          <a:ea typeface="Times New Roman"/>
                          <a:cs typeface="Times New Roman"/>
                        </a:rPr>
                        <a:t>И поскачем по лужайке,</a:t>
                      </a:r>
                      <a:endParaRPr lang="ru-RU" sz="1000" dirty="0">
                        <a:effectLst/>
                        <a:latin typeface="Calibri"/>
                        <a:ea typeface="Times New Roman"/>
                        <a:cs typeface="Times New Roman"/>
                      </a:endParaRPr>
                    </a:p>
                    <a:p>
                      <a:pPr algn="l">
                        <a:lnSpc>
                          <a:spcPct val="115000"/>
                        </a:lnSpc>
                        <a:spcAft>
                          <a:spcPts val="0"/>
                        </a:spcAft>
                      </a:pPr>
                      <a:r>
                        <a:rPr lang="ru-RU" sz="1900" dirty="0">
                          <a:effectLst/>
                          <a:latin typeface="Times New Roman"/>
                          <a:ea typeface="Times New Roman"/>
                          <a:cs typeface="Times New Roman"/>
                        </a:rPr>
                        <a:t>Будто зайки, будто зайки.</a:t>
                      </a:r>
                      <a:endParaRPr lang="ru-RU" sz="1000" dirty="0">
                        <a:effectLst/>
                        <a:latin typeface="Calibri"/>
                        <a:ea typeface="Times New Roman"/>
                        <a:cs typeface="Times New Roman"/>
                      </a:endParaRPr>
                    </a:p>
                  </a:txBody>
                  <a:tcPr marL="63569" marR="63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dirty="0">
                          <a:effectLst/>
                          <a:latin typeface="Times New Roman"/>
                          <a:ea typeface="Times New Roman"/>
                          <a:cs typeface="Times New Roman"/>
                        </a:rPr>
                        <a:t>Взявшись за руки кружатся.</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 </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 </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 </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Взявшись за руки.</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Один стоит, другой приседает, потом- наоборот.</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 </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 </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Взявшись за руки.</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Качаются вправо- влево.</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Вперед- назад.</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 </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 </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 </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 </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Изображают, как гребут веслами.</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 </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 </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Сначала приседают, потом прыгают вперед.</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 </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 </a:t>
                      </a:r>
                      <a:endParaRPr lang="ru-RU" sz="1000" dirty="0">
                        <a:effectLst/>
                        <a:latin typeface="Calibri"/>
                        <a:ea typeface="Times New Roman"/>
                        <a:cs typeface="Times New Roman"/>
                      </a:endParaRPr>
                    </a:p>
                    <a:p>
                      <a:pPr algn="l">
                        <a:lnSpc>
                          <a:spcPct val="115000"/>
                        </a:lnSpc>
                        <a:spcAft>
                          <a:spcPts val="0"/>
                        </a:spcAft>
                      </a:pPr>
                      <a:r>
                        <a:rPr lang="ru-RU" sz="1100" dirty="0">
                          <a:effectLst/>
                          <a:latin typeface="Times New Roman"/>
                          <a:ea typeface="Times New Roman"/>
                          <a:cs typeface="Times New Roman"/>
                        </a:rPr>
                        <a:t>Скачут на </a:t>
                      </a:r>
                      <a:r>
                        <a:rPr lang="ru-RU" sz="1200" dirty="0">
                          <a:effectLst/>
                          <a:latin typeface="Times New Roman"/>
                          <a:ea typeface="Times New Roman"/>
                          <a:cs typeface="Times New Roman"/>
                        </a:rPr>
                        <a:t>двух </a:t>
                      </a:r>
                      <a:r>
                        <a:rPr lang="ru-RU" sz="1100" dirty="0">
                          <a:effectLst/>
                          <a:latin typeface="Times New Roman"/>
                          <a:ea typeface="Times New Roman"/>
                          <a:cs typeface="Times New Roman"/>
                        </a:rPr>
                        <a:t>ножках.</a:t>
                      </a:r>
                      <a:endParaRPr lang="ru-RU" sz="1000" dirty="0">
                        <a:effectLst/>
                        <a:latin typeface="Calibri"/>
                        <a:ea typeface="Times New Roman"/>
                        <a:cs typeface="Times New Roman"/>
                      </a:endParaRPr>
                    </a:p>
                  </a:txBody>
                  <a:tcPr marL="63569" marR="63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3419872" y="361201"/>
            <a:ext cx="1341714"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Карусели.</a:t>
            </a:r>
            <a:endParaRPr kumimoji="0" lang="ru-RU" altLang="ru-RU" sz="1800" b="1" i="0" u="none" strike="noStrike" cap="none" normalizeH="0" baseline="0" dirty="0" smtClean="0">
              <a:ln>
                <a:noFill/>
              </a:ln>
              <a:solidFill>
                <a:schemeClr val="tx1"/>
              </a:solidFill>
              <a:effectLst/>
              <a:latin typeface="Arial" pitchFamily="34" charset="0"/>
            </a:endParaRPr>
          </a:p>
        </p:txBody>
      </p:sp>
      <p:pic>
        <p:nvPicPr>
          <p:cNvPr id="1026" name="Picture 2" descr="H:\Картинки\карусель4.jpg"/>
          <p:cNvPicPr>
            <a:picLocks noChangeAspect="1" noChangeArrowheads="1"/>
          </p:cNvPicPr>
          <p:nvPr/>
        </p:nvPicPr>
        <p:blipFill>
          <a:blip r:embed="rId2" cstate="email"/>
          <a:srcRect/>
          <a:stretch>
            <a:fillRect/>
          </a:stretch>
        </p:blipFill>
        <p:spPr bwMode="auto">
          <a:xfrm>
            <a:off x="6143636" y="4572008"/>
            <a:ext cx="2754303" cy="2065727"/>
          </a:xfrm>
          <a:prstGeom prst="rect">
            <a:avLst/>
          </a:prstGeom>
          <a:noFill/>
        </p:spPr>
      </p:pic>
    </p:spTree>
    <p:extLst>
      <p:ext uri="{BB962C8B-B14F-4D97-AF65-F5344CB8AC3E}">
        <p14:creationId xmlns:p14="http://schemas.microsoft.com/office/powerpoint/2010/main" xmlns="" val="16277677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7467600" cy="576064"/>
          </a:xfrm>
        </p:spPr>
        <p:txBody>
          <a:bodyPr>
            <a:normAutofit/>
          </a:bodyPr>
          <a:lstStyle/>
          <a:p>
            <a:r>
              <a:rPr lang="ru-RU" b="1" dirty="0" smtClean="0">
                <a:solidFill>
                  <a:schemeClr val="accent1">
                    <a:lumMod val="75000"/>
                  </a:schemeClr>
                </a:solidFill>
              </a:rPr>
              <a:t>Упражнения для проговаривания</a:t>
            </a:r>
            <a:endParaRPr lang="ru-RU" b="1" dirty="0">
              <a:solidFill>
                <a:schemeClr val="accent1">
                  <a:lumMod val="75000"/>
                </a:schemeClr>
              </a:solidFill>
            </a:endParaRPr>
          </a:p>
        </p:txBody>
      </p:sp>
      <p:sp>
        <p:nvSpPr>
          <p:cNvPr id="3" name="Объект 2"/>
          <p:cNvSpPr>
            <a:spLocks noGrp="1"/>
          </p:cNvSpPr>
          <p:nvPr>
            <p:ph sz="quarter" idx="1"/>
          </p:nvPr>
        </p:nvSpPr>
        <p:spPr/>
        <p:txBody>
          <a:bodyPr/>
          <a:lstStyle/>
          <a:p>
            <a:pPr algn="just"/>
            <a:r>
              <a:rPr lang="ru-RU" b="1" i="1" dirty="0">
                <a:solidFill>
                  <a:prstClr val="black"/>
                </a:solidFill>
              </a:rPr>
              <a:t>Игра с мячом</a:t>
            </a:r>
            <a:r>
              <a:rPr lang="ru-RU" dirty="0">
                <a:solidFill>
                  <a:prstClr val="black"/>
                </a:solidFill>
              </a:rPr>
              <a:t>: ударить мячом об пол столько раз, сколько слогов в слове; удары сопровождаются четким произнесением </a:t>
            </a:r>
            <a:r>
              <a:rPr lang="ru-RU" dirty="0" smtClean="0">
                <a:solidFill>
                  <a:prstClr val="black"/>
                </a:solidFill>
              </a:rPr>
              <a:t>слогов.</a:t>
            </a:r>
          </a:p>
          <a:p>
            <a:pPr algn="just"/>
            <a:r>
              <a:rPr lang="ru-RU" b="1" i="1" dirty="0" smtClean="0">
                <a:solidFill>
                  <a:prstClr val="black"/>
                </a:solidFill>
              </a:rPr>
              <a:t>Игра «Пирамидки». </a:t>
            </a:r>
            <a:r>
              <a:rPr lang="ru-RU" dirty="0" smtClean="0">
                <a:solidFill>
                  <a:prstClr val="black"/>
                </a:solidFill>
              </a:rPr>
              <a:t>Деление слов на слоги, произнесение слогов с одновременным выполнением механического действия (нанизывание колец на стержни); сравнить слова, где колец больше, то слово и длиннее.</a:t>
            </a:r>
          </a:p>
        </p:txBody>
      </p:sp>
    </p:spTree>
    <p:extLst>
      <p:ext uri="{BB962C8B-B14F-4D97-AF65-F5344CB8AC3E}">
        <p14:creationId xmlns:p14="http://schemas.microsoft.com/office/powerpoint/2010/main" xmlns="" val="37171669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76672"/>
            <a:ext cx="7467600" cy="5997280"/>
          </a:xfrm>
        </p:spPr>
        <p:txBody>
          <a:bodyPr/>
          <a:lstStyle/>
          <a:p>
            <a:pPr marL="0" lvl="0" indent="0" algn="ctr">
              <a:buClr>
                <a:srgbClr val="AD0101"/>
              </a:buClr>
              <a:buNone/>
            </a:pPr>
            <a:r>
              <a:rPr lang="ru-RU" b="1" dirty="0">
                <a:solidFill>
                  <a:schemeClr val="accent1"/>
                </a:solidFill>
              </a:rPr>
              <a:t>Упражнение «Конец слова за тобой</a:t>
            </a:r>
            <a:r>
              <a:rPr lang="ru-RU" b="1" dirty="0" smtClean="0">
                <a:solidFill>
                  <a:schemeClr val="accent1"/>
                </a:solidFill>
              </a:rPr>
              <a:t>»</a:t>
            </a:r>
          </a:p>
          <a:p>
            <a:pPr marL="0" lvl="0" indent="0" algn="just">
              <a:buClr>
                <a:srgbClr val="AD0101"/>
              </a:buClr>
              <a:buNone/>
            </a:pPr>
            <a:r>
              <a:rPr lang="ru-RU" b="1" i="1" dirty="0" smtClean="0">
                <a:solidFill>
                  <a:prstClr val="black"/>
                </a:solidFill>
              </a:rPr>
              <a:t>Цели: </a:t>
            </a:r>
            <a:r>
              <a:rPr lang="ru-RU" dirty="0" smtClean="0">
                <a:solidFill>
                  <a:prstClr val="black"/>
                </a:solidFill>
              </a:rPr>
              <a:t>учить четко произносить слова слоговой структуры   1-го типа; упражнять в простейшем слоговом синтезе; расширять и активизировать словарный запас.</a:t>
            </a:r>
          </a:p>
          <a:p>
            <a:pPr marL="0" lvl="0" indent="0" algn="just">
              <a:buClr>
                <a:srgbClr val="AD0101"/>
              </a:buClr>
              <a:buNone/>
            </a:pPr>
            <a:r>
              <a:rPr lang="ru-RU" dirty="0" smtClean="0">
                <a:solidFill>
                  <a:prstClr val="black"/>
                </a:solidFill>
              </a:rPr>
              <a:t>	Логопед, бросая мяч ребенку, произносит 1-й слог. Ребенок, возвращая мяч, говорит 2-й слог, затем называет слово полностью.</a:t>
            </a:r>
          </a:p>
          <a:p>
            <a:pPr marL="0" lvl="0" indent="0" algn="just">
              <a:buClr>
                <a:srgbClr val="AD0101"/>
              </a:buClr>
              <a:buNone/>
            </a:pPr>
            <a:r>
              <a:rPr lang="ru-RU" dirty="0" smtClean="0">
                <a:solidFill>
                  <a:prstClr val="black"/>
                </a:solidFill>
              </a:rPr>
              <a:t>   НО                               БА</a:t>
            </a:r>
          </a:p>
          <a:p>
            <a:pPr marL="0" lvl="0" indent="0" algn="just">
              <a:buClr>
                <a:srgbClr val="AD0101"/>
              </a:buClr>
              <a:buNone/>
            </a:pPr>
            <a:r>
              <a:rPr lang="ru-RU" dirty="0" smtClean="0">
                <a:solidFill>
                  <a:prstClr val="black"/>
                </a:solidFill>
              </a:rPr>
              <a:t>   ВА                                НЯ</a:t>
            </a:r>
          </a:p>
          <a:p>
            <a:pPr marL="0" lvl="0" indent="0" algn="just">
              <a:buClr>
                <a:srgbClr val="AD0101"/>
              </a:buClr>
              <a:buNone/>
            </a:pPr>
            <a:r>
              <a:rPr lang="ru-RU" dirty="0" smtClean="0">
                <a:solidFill>
                  <a:prstClr val="black"/>
                </a:solidFill>
              </a:rPr>
              <a:t>   ДА          </a:t>
            </a:r>
            <a:r>
              <a:rPr lang="ru-RU" b="1" dirty="0" smtClean="0">
                <a:solidFill>
                  <a:prstClr val="black"/>
                </a:solidFill>
              </a:rPr>
              <a:t>ТА                </a:t>
            </a:r>
            <a:r>
              <a:rPr lang="ru-RU" dirty="0" smtClean="0">
                <a:solidFill>
                  <a:prstClr val="black"/>
                </a:solidFill>
              </a:rPr>
              <a:t>ДЫ</a:t>
            </a:r>
            <a:r>
              <a:rPr lang="ru-RU" b="1" dirty="0" smtClean="0">
                <a:solidFill>
                  <a:prstClr val="black"/>
                </a:solidFill>
              </a:rPr>
              <a:t>               НЯ</a:t>
            </a:r>
          </a:p>
          <a:p>
            <a:pPr marL="0" lvl="0" indent="0" algn="just">
              <a:buClr>
                <a:srgbClr val="AD0101"/>
              </a:buClr>
              <a:buNone/>
            </a:pPr>
            <a:r>
              <a:rPr lang="ru-RU" dirty="0" smtClean="0">
                <a:solidFill>
                  <a:prstClr val="black"/>
                </a:solidFill>
              </a:rPr>
              <a:t>   МЯ                               ТО </a:t>
            </a:r>
          </a:p>
          <a:p>
            <a:pPr marL="0" lvl="0" indent="0" algn="just">
              <a:buClr>
                <a:srgbClr val="AD0101"/>
              </a:buClr>
              <a:buNone/>
            </a:pPr>
            <a:r>
              <a:rPr lang="ru-RU" dirty="0" smtClean="0">
                <a:solidFill>
                  <a:prstClr val="black"/>
                </a:solidFill>
              </a:rPr>
              <a:t>   ФА                                ВА</a:t>
            </a:r>
          </a:p>
          <a:p>
            <a:pPr marL="0" lvl="0" indent="0" algn="just">
              <a:buClr>
                <a:srgbClr val="AD0101"/>
              </a:buClr>
              <a:buNone/>
            </a:pPr>
            <a:r>
              <a:rPr lang="ru-RU" dirty="0" smtClean="0">
                <a:solidFill>
                  <a:prstClr val="black"/>
                </a:solidFill>
              </a:rPr>
              <a:t>   ХА                                ТА</a:t>
            </a:r>
          </a:p>
          <a:p>
            <a:pPr marL="0" lvl="0" indent="0" algn="just">
              <a:buClr>
                <a:srgbClr val="AD0101"/>
              </a:buClr>
              <a:buNone/>
            </a:pPr>
            <a:endParaRPr lang="ru-RU" dirty="0">
              <a:solidFill>
                <a:prstClr val="black"/>
              </a:solidFill>
            </a:endParaRPr>
          </a:p>
          <a:p>
            <a:endParaRPr lang="ru-RU" dirty="0"/>
          </a:p>
        </p:txBody>
      </p:sp>
    </p:spTree>
    <p:extLst>
      <p:ext uri="{BB962C8B-B14F-4D97-AF65-F5344CB8AC3E}">
        <p14:creationId xmlns:p14="http://schemas.microsoft.com/office/powerpoint/2010/main" xmlns="" val="3497753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260648"/>
            <a:ext cx="7467600" cy="6213304"/>
          </a:xfrm>
        </p:spPr>
        <p:txBody>
          <a:bodyPr>
            <a:normAutofit/>
          </a:bodyPr>
          <a:lstStyle/>
          <a:p>
            <a:pPr marL="0" indent="0" algn="just">
              <a:lnSpc>
                <a:spcPct val="115000"/>
              </a:lnSpc>
              <a:spcAft>
                <a:spcPts val="0"/>
              </a:spcAft>
              <a:buNone/>
            </a:pPr>
            <a:r>
              <a:rPr lang="ru-RU" dirty="0">
                <a:solidFill>
                  <a:schemeClr val="accent1"/>
                </a:solidFill>
                <a:latin typeface="Times New Roman"/>
                <a:ea typeface="Times New Roman"/>
                <a:cs typeface="Times New Roman"/>
              </a:rPr>
              <a:t>Игровое </a:t>
            </a:r>
            <a:r>
              <a:rPr lang="ru-RU" dirty="0" smtClean="0">
                <a:solidFill>
                  <a:schemeClr val="accent1"/>
                </a:solidFill>
                <a:latin typeface="Times New Roman"/>
                <a:ea typeface="Times New Roman"/>
                <a:cs typeface="Times New Roman"/>
              </a:rPr>
              <a:t>упражнение  </a:t>
            </a:r>
            <a:r>
              <a:rPr lang="ru-RU" b="1" dirty="0" smtClean="0">
                <a:solidFill>
                  <a:schemeClr val="accent1"/>
                </a:solidFill>
                <a:latin typeface="Times New Roman"/>
                <a:ea typeface="Times New Roman"/>
                <a:cs typeface="Times New Roman"/>
              </a:rPr>
              <a:t>«Ритмическое </a:t>
            </a:r>
            <a:r>
              <a:rPr lang="ru-RU" b="1" dirty="0">
                <a:solidFill>
                  <a:schemeClr val="accent1"/>
                </a:solidFill>
                <a:latin typeface="Times New Roman"/>
                <a:ea typeface="Times New Roman"/>
                <a:cs typeface="Times New Roman"/>
              </a:rPr>
              <a:t>путешествие»</a:t>
            </a:r>
            <a:endParaRPr lang="ru-RU" sz="1800" dirty="0">
              <a:solidFill>
                <a:schemeClr val="accent1"/>
              </a:solidFill>
              <a:latin typeface="Calibri"/>
              <a:ea typeface="Times New Roman"/>
              <a:cs typeface="Times New Roman"/>
            </a:endParaRPr>
          </a:p>
          <a:p>
            <a:pPr indent="0" algn="just">
              <a:lnSpc>
                <a:spcPct val="115000"/>
              </a:lnSpc>
              <a:spcAft>
                <a:spcPts val="0"/>
              </a:spcAft>
              <a:buNone/>
            </a:pPr>
            <a:r>
              <a:rPr lang="ru-RU" b="1" dirty="0">
                <a:latin typeface="Times New Roman"/>
                <a:ea typeface="Times New Roman"/>
                <a:cs typeface="Times New Roman"/>
              </a:rPr>
              <a:t>Цель.</a:t>
            </a:r>
            <a:r>
              <a:rPr lang="ru-RU" dirty="0">
                <a:latin typeface="Times New Roman"/>
                <a:ea typeface="Times New Roman"/>
                <a:cs typeface="Times New Roman"/>
              </a:rPr>
              <a:t> Формирование ритмического рисунка в серии слогов для правильного восприятия интонационной выразительности, создающей предпосылки для постановки логического ударения во фразе.</a:t>
            </a:r>
            <a:endParaRPr lang="ru-RU" sz="1800" dirty="0">
              <a:latin typeface="Calibri"/>
              <a:ea typeface="Times New Roman"/>
              <a:cs typeface="Times New Roman"/>
            </a:endParaRPr>
          </a:p>
          <a:p>
            <a:pPr indent="0" algn="just">
              <a:lnSpc>
                <a:spcPct val="115000"/>
              </a:lnSpc>
              <a:spcAft>
                <a:spcPts val="0"/>
              </a:spcAft>
              <a:buNone/>
            </a:pPr>
            <a:r>
              <a:rPr lang="ru-RU" b="1" dirty="0">
                <a:latin typeface="Times New Roman"/>
                <a:ea typeface="Times New Roman"/>
                <a:cs typeface="Times New Roman"/>
              </a:rPr>
              <a:t>Ход.</a:t>
            </a:r>
            <a:r>
              <a:rPr lang="ru-RU" dirty="0">
                <a:latin typeface="Times New Roman"/>
                <a:ea typeface="Times New Roman"/>
                <a:cs typeface="Times New Roman"/>
              </a:rPr>
              <a:t> Поиграем с лягушкой, (собакой, слоненком, зайчиком, жуком, поросенком). Лягушка любит прыгать по листьям кувшинки – это у нее хорошо получается, при этом она что-то напевает. Поет лягушка разные песенки: ква-ква, </a:t>
            </a:r>
            <a:r>
              <a:rPr lang="ru-RU" dirty="0" err="1">
                <a:latin typeface="Times New Roman"/>
                <a:ea typeface="Times New Roman"/>
                <a:cs typeface="Times New Roman"/>
              </a:rPr>
              <a:t>са</a:t>
            </a:r>
            <a:r>
              <a:rPr lang="ru-RU" dirty="0">
                <a:latin typeface="Times New Roman"/>
                <a:ea typeface="Times New Roman"/>
                <a:cs typeface="Times New Roman"/>
              </a:rPr>
              <a:t> – </a:t>
            </a:r>
            <a:r>
              <a:rPr lang="ru-RU" dirty="0" err="1">
                <a:latin typeface="Times New Roman"/>
                <a:ea typeface="Times New Roman"/>
                <a:cs typeface="Times New Roman"/>
              </a:rPr>
              <a:t>са</a:t>
            </a:r>
            <a:r>
              <a:rPr lang="ru-RU" dirty="0">
                <a:latin typeface="Times New Roman"/>
                <a:ea typeface="Times New Roman"/>
                <a:cs typeface="Times New Roman"/>
              </a:rPr>
              <a:t>, ши-ши. Если листочки расположены рядом, то звуки произносятся подряд, а если они расположены на расстоянии, надо выдержать паузу.</a:t>
            </a:r>
            <a:endParaRPr lang="ru-RU" sz="1800" dirty="0">
              <a:latin typeface="Calibri"/>
              <a:ea typeface="Times New Roman"/>
              <a:cs typeface="Times New Roman"/>
            </a:endParaRPr>
          </a:p>
          <a:p>
            <a:endParaRPr lang="ru-RU" dirty="0"/>
          </a:p>
        </p:txBody>
      </p:sp>
    </p:spTree>
    <p:extLst>
      <p:ext uri="{BB962C8B-B14F-4D97-AF65-F5344CB8AC3E}">
        <p14:creationId xmlns:p14="http://schemas.microsoft.com/office/powerpoint/2010/main" xmlns="" val="3264503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Admin\Рабочий стол\НА МО_Гармония\Изображение 012.jp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467544" y="188640"/>
            <a:ext cx="5585693" cy="3477453"/>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2" descr="C:\Documents and Settings\Admin\Рабочий стол\НА МО_Гармония\Изображение 010.jpg"/>
          <p:cNvPicPr>
            <a:picLocks noGrp="1" noChangeAspect="1" noChangeArrowheads="1"/>
          </p:cNvPicPr>
          <p:nvPr>
            <p:ph sz="quarter" idx="1"/>
          </p:nvPr>
        </p:nvPicPr>
        <p:blipFill>
          <a:blip r:embed="rId3" cstate="email">
            <a:extLst>
              <a:ext uri="{28A0092B-C50C-407E-A947-70E740481C1C}">
                <a14:useLocalDpi xmlns:a14="http://schemas.microsoft.com/office/drawing/2010/main" xmlns="" val="0"/>
              </a:ext>
            </a:extLst>
          </a:blip>
          <a:srcRect/>
          <a:stretch>
            <a:fillRect/>
          </a:stretch>
        </p:blipFill>
        <p:spPr bwMode="auto">
          <a:xfrm>
            <a:off x="2339752" y="3666093"/>
            <a:ext cx="5307360" cy="23863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66178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Admin\Рабочий стол\НА МО_Гармония\Изображение 009.jp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1619672" y="216802"/>
            <a:ext cx="5904656" cy="2975248"/>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Documents and Settings\Admin\Рабочий стол\НА МО_Гармония\Изображение 011.jpg"/>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4572000" y="3213055"/>
            <a:ext cx="3672408" cy="2009566"/>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Documents and Settings\Admin\Рабочий стол\НА МО_Гармония\Изображение 013.jpg"/>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27584" y="3264726"/>
            <a:ext cx="3134772" cy="254053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87294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90066"/>
          </a:xfrm>
        </p:spPr>
        <p:txBody>
          <a:bodyPr>
            <a:normAutofit fontScale="90000"/>
          </a:bodyPr>
          <a:lstStyle/>
          <a:p>
            <a:pPr algn="ctr"/>
            <a:r>
              <a:rPr lang="ru-RU" b="1" dirty="0" smtClean="0">
                <a:solidFill>
                  <a:schemeClr val="accent1"/>
                </a:solidFill>
              </a:rPr>
              <a:t>Настольно-печатные  игры</a:t>
            </a:r>
            <a:endParaRPr lang="ru-RU" b="1" dirty="0">
              <a:solidFill>
                <a:schemeClr val="accent1"/>
              </a:solidFill>
            </a:endParaRPr>
          </a:p>
        </p:txBody>
      </p:sp>
      <p:pic>
        <p:nvPicPr>
          <p:cNvPr id="1026" name="Picture 2" descr="C:\Documents and Settings\Администратор\Рабочий стол\фото\DSC00063.JPG"/>
          <p:cNvPicPr>
            <a:picLocks noGrp="1" noChangeAspect="1" noChangeArrowheads="1"/>
          </p:cNvPicPr>
          <p:nvPr>
            <p:ph sz="quarter" idx="1"/>
          </p:nvPr>
        </p:nvPicPr>
        <p:blipFill>
          <a:blip r:embed="rId2" cstate="email"/>
          <a:srcRect/>
          <a:stretch>
            <a:fillRect/>
          </a:stretch>
        </p:blipFill>
        <p:spPr bwMode="auto">
          <a:xfrm>
            <a:off x="714348" y="857232"/>
            <a:ext cx="3678764" cy="2759073"/>
          </a:xfrm>
          <a:prstGeom prst="rect">
            <a:avLst/>
          </a:prstGeom>
          <a:noFill/>
        </p:spPr>
      </p:pic>
      <p:pic>
        <p:nvPicPr>
          <p:cNvPr id="1027" name="Picture 3" descr="C:\Documents and Settings\Администратор\Рабочий стол\фото\DSC00173.JPG"/>
          <p:cNvPicPr>
            <a:picLocks noChangeAspect="1" noChangeArrowheads="1"/>
          </p:cNvPicPr>
          <p:nvPr/>
        </p:nvPicPr>
        <p:blipFill>
          <a:blip r:embed="rId3" cstate="email"/>
          <a:srcRect/>
          <a:stretch>
            <a:fillRect/>
          </a:stretch>
        </p:blipFill>
        <p:spPr bwMode="auto">
          <a:xfrm>
            <a:off x="4714876" y="785794"/>
            <a:ext cx="3214710" cy="2957470"/>
          </a:xfrm>
          <a:prstGeom prst="rect">
            <a:avLst/>
          </a:prstGeom>
          <a:noFill/>
        </p:spPr>
      </p:pic>
      <p:pic>
        <p:nvPicPr>
          <p:cNvPr id="1029" name="Picture 5" descr="C:\Documents and Settings\Администратор\Рабочий стол\фото\DSC00178.JPG"/>
          <p:cNvPicPr>
            <a:picLocks noChangeAspect="1" noChangeArrowheads="1"/>
          </p:cNvPicPr>
          <p:nvPr/>
        </p:nvPicPr>
        <p:blipFill>
          <a:blip r:embed="rId4" cstate="email"/>
          <a:srcRect/>
          <a:stretch>
            <a:fillRect/>
          </a:stretch>
        </p:blipFill>
        <p:spPr bwMode="auto">
          <a:xfrm>
            <a:off x="285720" y="3357562"/>
            <a:ext cx="3631753" cy="3243222"/>
          </a:xfrm>
          <a:prstGeom prst="rect">
            <a:avLst/>
          </a:prstGeom>
          <a:noFill/>
        </p:spPr>
      </p:pic>
      <p:pic>
        <p:nvPicPr>
          <p:cNvPr id="1030" name="Picture 6" descr="C:\Documents and Settings\Администратор\Рабочий стол\фото\DSC00179.JPG"/>
          <p:cNvPicPr>
            <a:picLocks noChangeAspect="1" noChangeArrowheads="1"/>
          </p:cNvPicPr>
          <p:nvPr/>
        </p:nvPicPr>
        <p:blipFill>
          <a:blip r:embed="rId5" cstate="email"/>
          <a:srcRect/>
          <a:stretch>
            <a:fillRect/>
          </a:stretch>
        </p:blipFill>
        <p:spPr bwMode="auto">
          <a:xfrm>
            <a:off x="4572000" y="4000504"/>
            <a:ext cx="3643338" cy="2571768"/>
          </a:xfrm>
          <a:prstGeom prst="rect">
            <a:avLst/>
          </a:prstGeom>
          <a:noFill/>
        </p:spPr>
      </p:pic>
    </p:spTree>
    <p:extLst>
      <p:ext uri="{BB962C8B-B14F-4D97-AF65-F5344CB8AC3E}">
        <p14:creationId xmlns:p14="http://schemas.microsoft.com/office/powerpoint/2010/main" xmlns="" val="4139694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39718"/>
          </a:xfrm>
        </p:spPr>
        <p:txBody>
          <a:bodyPr>
            <a:normAutofit fontScale="90000"/>
          </a:bodyPr>
          <a:lstStyle/>
          <a:p>
            <a:pPr algn="ctr"/>
            <a:r>
              <a:rPr lang="ru-RU" dirty="0" smtClean="0">
                <a:solidFill>
                  <a:schemeClr val="accent1">
                    <a:lumMod val="75000"/>
                  </a:schemeClr>
                </a:solidFill>
              </a:rPr>
              <a:t>Длинные и короткие слова</a:t>
            </a:r>
            <a:endParaRPr lang="ru-RU" dirty="0">
              <a:solidFill>
                <a:schemeClr val="accent1">
                  <a:lumMod val="75000"/>
                </a:schemeClr>
              </a:solidFill>
            </a:endParaRPr>
          </a:p>
        </p:txBody>
      </p:sp>
      <p:pic>
        <p:nvPicPr>
          <p:cNvPr id="4" name="Picture 2" descr="C:\Documents and Settings\Администратор\Рабочий стол\фото\DSC00181.JPG"/>
          <p:cNvPicPr>
            <a:picLocks noGrp="1" noChangeAspect="1" noChangeArrowheads="1"/>
          </p:cNvPicPr>
          <p:nvPr>
            <p:ph sz="quarter" idx="1"/>
          </p:nvPr>
        </p:nvPicPr>
        <p:blipFill>
          <a:blip r:embed="rId2" cstate="email"/>
          <a:srcRect/>
          <a:stretch>
            <a:fillRect/>
          </a:stretch>
        </p:blipFill>
        <p:spPr bwMode="auto">
          <a:xfrm>
            <a:off x="500034" y="857232"/>
            <a:ext cx="4345518" cy="3259139"/>
          </a:xfrm>
          <a:prstGeom prst="rect">
            <a:avLst/>
          </a:prstGeom>
          <a:noFill/>
        </p:spPr>
      </p:pic>
      <p:pic>
        <p:nvPicPr>
          <p:cNvPr id="3074" name="Picture 2" descr="C:\Documents and Settings\Администратор\Рабочий стол\фото\DSC00182.JPG"/>
          <p:cNvPicPr>
            <a:picLocks noChangeAspect="1" noChangeArrowheads="1"/>
          </p:cNvPicPr>
          <p:nvPr/>
        </p:nvPicPr>
        <p:blipFill>
          <a:blip r:embed="rId3" cstate="email"/>
          <a:srcRect/>
          <a:stretch>
            <a:fillRect/>
          </a:stretch>
        </p:blipFill>
        <p:spPr bwMode="auto">
          <a:xfrm>
            <a:off x="4500562" y="3143248"/>
            <a:ext cx="3948098" cy="3357562"/>
          </a:xfrm>
          <a:prstGeom prst="rect">
            <a:avLst/>
          </a:prstGeom>
          <a:noFill/>
        </p:spPr>
      </p:pic>
      <p:pic>
        <p:nvPicPr>
          <p:cNvPr id="3075" name="Picture 3" descr="C:\Documents and Settings\Администратор\Рабочий стол\фото\DSC00177.JPG"/>
          <p:cNvPicPr>
            <a:picLocks noChangeAspect="1" noChangeArrowheads="1"/>
          </p:cNvPicPr>
          <p:nvPr/>
        </p:nvPicPr>
        <p:blipFill>
          <a:blip r:embed="rId4" cstate="email"/>
          <a:srcRect/>
          <a:stretch>
            <a:fillRect/>
          </a:stretch>
        </p:blipFill>
        <p:spPr bwMode="auto">
          <a:xfrm>
            <a:off x="642910" y="4357694"/>
            <a:ext cx="3305156" cy="221455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07704" y="620689"/>
            <a:ext cx="6550496" cy="1512167"/>
          </a:xfrm>
        </p:spPr>
        <p:txBody>
          <a:bodyPr>
            <a:noAutofit/>
          </a:bodyPr>
          <a:lstStyle/>
          <a:p>
            <a:pPr lvl="0" algn="ctr">
              <a:spcBef>
                <a:spcPts val="0"/>
              </a:spcBef>
            </a:pPr>
            <a:r>
              <a:rPr lang="ru-RU" sz="3200" b="1" dirty="0" smtClean="0">
                <a:ln w="11430"/>
                <a:effectLst>
                  <a:outerShdw blurRad="50800" dist="39000" dir="5460000" algn="tl">
                    <a:srgbClr val="000000">
                      <a:alpha val="38000"/>
                    </a:srgbClr>
                  </a:outerShdw>
                </a:effectLst>
                <a:latin typeface="Times New Roman" pitchFamily="18" charset="0"/>
                <a:cs typeface="Times New Roman" pitchFamily="18" charset="0"/>
              </a:rPr>
              <a:t/>
            </a:r>
            <a:br>
              <a:rPr lang="ru-RU" sz="3200" b="1" dirty="0" smtClean="0">
                <a:ln w="11430"/>
                <a:effectLst>
                  <a:outerShdw blurRad="50800" dist="39000" dir="5460000" algn="tl">
                    <a:srgbClr val="000000">
                      <a:alpha val="38000"/>
                    </a:srgbClr>
                  </a:outerShdw>
                </a:effectLst>
                <a:latin typeface="Times New Roman" pitchFamily="18" charset="0"/>
                <a:cs typeface="Times New Roman" pitchFamily="18" charset="0"/>
              </a:rPr>
            </a:br>
            <a:r>
              <a:rPr lang="ru-RU" sz="3200" dirty="0">
                <a:ln w="11430"/>
                <a:effectLst>
                  <a:outerShdw blurRad="50800" dist="39000" dir="5460000" algn="tl">
                    <a:srgbClr val="000000">
                      <a:alpha val="38000"/>
                    </a:srgbClr>
                  </a:outerShdw>
                </a:effectLst>
                <a:latin typeface="Times New Roman" pitchFamily="18" charset="0"/>
                <a:cs typeface="Times New Roman" pitchFamily="18" charset="0"/>
              </a:rPr>
              <a:t/>
            </a:r>
            <a:br>
              <a:rPr lang="ru-RU" sz="3200" dirty="0">
                <a:ln w="11430"/>
                <a:effectLst>
                  <a:outerShdw blurRad="50800" dist="39000" dir="5460000" algn="tl">
                    <a:srgbClr val="000000">
                      <a:alpha val="38000"/>
                    </a:srgbClr>
                  </a:outerShdw>
                </a:effectLst>
                <a:latin typeface="Times New Roman" pitchFamily="18" charset="0"/>
                <a:cs typeface="Times New Roman" pitchFamily="18" charset="0"/>
              </a:rPr>
            </a:br>
            <a:r>
              <a:rPr lang="ru-RU" sz="3200" dirty="0" smtClean="0">
                <a:ln w="11430"/>
                <a:effectLst>
                  <a:outerShdw blurRad="50800" dist="39000" dir="5460000" algn="tl">
                    <a:srgbClr val="000000">
                      <a:alpha val="38000"/>
                    </a:srgbClr>
                  </a:outerShdw>
                </a:effectLst>
                <a:latin typeface="Times New Roman" pitchFamily="18" charset="0"/>
                <a:cs typeface="Times New Roman" pitchFamily="18" charset="0"/>
              </a:rPr>
              <a:t/>
            </a:r>
            <a:br>
              <a:rPr lang="ru-RU" sz="3200" dirty="0" smtClean="0">
                <a:ln w="11430"/>
                <a:effectLst>
                  <a:outerShdw blurRad="50800" dist="39000" dir="5460000" algn="tl">
                    <a:srgbClr val="000000">
                      <a:alpha val="38000"/>
                    </a:srgbClr>
                  </a:outerShdw>
                </a:effectLst>
                <a:latin typeface="Times New Roman" pitchFamily="18" charset="0"/>
                <a:cs typeface="Times New Roman" pitchFamily="18" charset="0"/>
              </a:rPr>
            </a:br>
            <a:r>
              <a:rPr lang="ru-RU" sz="3200" b="1" dirty="0" smtClean="0">
                <a:ln w="11430"/>
                <a:effectLst>
                  <a:outerShdw blurRad="50800" dist="39000" dir="5460000" algn="tl">
                    <a:srgbClr val="000000">
                      <a:alpha val="38000"/>
                    </a:srgbClr>
                  </a:outerShdw>
                </a:effectLst>
                <a:latin typeface="Times New Roman" pitchFamily="18" charset="0"/>
                <a:cs typeface="Times New Roman" pitchFamily="18" charset="0"/>
              </a:rPr>
              <a:t>Формирование </a:t>
            </a:r>
            <a:br>
              <a:rPr lang="ru-RU" sz="3200" b="1" dirty="0" smtClean="0">
                <a:ln w="11430"/>
                <a:effectLst>
                  <a:outerShdw blurRad="50800" dist="39000" dir="5460000" algn="tl">
                    <a:srgbClr val="000000">
                      <a:alpha val="38000"/>
                    </a:srgbClr>
                  </a:outerShdw>
                </a:effectLst>
                <a:latin typeface="Times New Roman" pitchFamily="18" charset="0"/>
                <a:cs typeface="Times New Roman" pitchFamily="18" charset="0"/>
              </a:rPr>
            </a:br>
            <a:r>
              <a:rPr lang="ru-RU" sz="3200" b="1" dirty="0" smtClean="0">
                <a:ln w="11430"/>
                <a:effectLst>
                  <a:outerShdw blurRad="50800" dist="39000" dir="5460000" algn="tl">
                    <a:srgbClr val="000000">
                      <a:alpha val="38000"/>
                    </a:srgbClr>
                  </a:outerShdw>
                </a:effectLst>
                <a:latin typeface="Times New Roman" pitchFamily="18" charset="0"/>
                <a:cs typeface="Times New Roman" pitchFamily="18" charset="0"/>
              </a:rPr>
              <a:t>слоговой </a:t>
            </a:r>
            <a:r>
              <a:rPr lang="ru-RU" sz="3200" b="1" dirty="0">
                <a:ln w="11430"/>
                <a:effectLst>
                  <a:outerShdw blurRad="50800" dist="39000" dir="5460000" algn="tl">
                    <a:srgbClr val="000000">
                      <a:alpha val="38000"/>
                    </a:srgbClr>
                  </a:outerShdw>
                </a:effectLst>
                <a:latin typeface="Times New Roman" pitchFamily="18" charset="0"/>
                <a:cs typeface="Times New Roman" pitchFamily="18" charset="0"/>
              </a:rPr>
              <a:t>структуры слова </a:t>
            </a:r>
            <a:r>
              <a:rPr lang="ru-RU" sz="3200" b="1" dirty="0" smtClean="0">
                <a:ln w="11430"/>
                <a:effectLst>
                  <a:outerShdw blurRad="50800" dist="39000" dir="5460000" algn="tl">
                    <a:srgbClr val="000000">
                      <a:alpha val="38000"/>
                    </a:srgbClr>
                  </a:outerShdw>
                </a:effectLst>
                <a:latin typeface="Times New Roman" pitchFamily="18" charset="0"/>
                <a:cs typeface="Times New Roman" pitchFamily="18" charset="0"/>
              </a:rPr>
              <a:t/>
            </a:r>
            <a:br>
              <a:rPr lang="ru-RU" sz="3200" b="1" dirty="0" smtClean="0">
                <a:ln w="11430"/>
                <a:effectLst>
                  <a:outerShdw blurRad="50800" dist="39000" dir="5460000" algn="tl">
                    <a:srgbClr val="000000">
                      <a:alpha val="38000"/>
                    </a:srgbClr>
                  </a:outerShdw>
                </a:effectLst>
                <a:latin typeface="Times New Roman" pitchFamily="18" charset="0"/>
                <a:cs typeface="Times New Roman" pitchFamily="18" charset="0"/>
              </a:rPr>
            </a:br>
            <a:r>
              <a:rPr lang="ru-RU" sz="3200" b="1" dirty="0" smtClean="0">
                <a:ln w="11430"/>
                <a:effectLst>
                  <a:outerShdw blurRad="50800" dist="39000" dir="5460000" algn="tl">
                    <a:srgbClr val="000000">
                      <a:alpha val="38000"/>
                    </a:srgbClr>
                  </a:outerShdw>
                </a:effectLst>
                <a:latin typeface="Times New Roman" pitchFamily="18" charset="0"/>
                <a:cs typeface="Times New Roman" pitchFamily="18" charset="0"/>
              </a:rPr>
              <a:t>у </a:t>
            </a:r>
            <a:r>
              <a:rPr lang="ru-RU" sz="3200" b="1" dirty="0">
                <a:ln w="11430"/>
                <a:effectLst>
                  <a:outerShdw blurRad="50800" dist="39000" dir="5460000" algn="tl">
                    <a:srgbClr val="000000">
                      <a:alpha val="38000"/>
                    </a:srgbClr>
                  </a:outerShdw>
                </a:effectLst>
                <a:latin typeface="Times New Roman" pitchFamily="18" charset="0"/>
                <a:cs typeface="Times New Roman" pitchFamily="18" charset="0"/>
              </a:rPr>
              <a:t>детей </a:t>
            </a:r>
            <a:r>
              <a:rPr lang="ru-RU" sz="3200" b="1" dirty="0" smtClean="0">
                <a:ln w="11430"/>
                <a:effectLst>
                  <a:outerShdw blurRad="50800" dist="39000" dir="5460000" algn="tl">
                    <a:srgbClr val="000000">
                      <a:alpha val="38000"/>
                    </a:srgbClr>
                  </a:outerShdw>
                </a:effectLst>
                <a:latin typeface="Times New Roman" pitchFamily="18" charset="0"/>
                <a:cs typeface="Times New Roman" pitchFamily="18" charset="0"/>
              </a:rPr>
              <a:t>4 </a:t>
            </a:r>
            <a:r>
              <a:rPr lang="en-US" sz="3200" b="1" dirty="0" smtClean="0">
                <a:ln w="11430"/>
                <a:effectLst>
                  <a:outerShdw blurRad="50800" dist="39000" dir="5460000" algn="tl">
                    <a:srgbClr val="000000">
                      <a:alpha val="38000"/>
                    </a:srgbClr>
                  </a:outerShdw>
                </a:effectLst>
                <a:latin typeface="Times New Roman" pitchFamily="18" charset="0"/>
                <a:cs typeface="Times New Roman" pitchFamily="18" charset="0"/>
              </a:rPr>
              <a:t>– 5 </a:t>
            </a:r>
            <a:r>
              <a:rPr lang="ru-RU" sz="3200" b="1" dirty="0" smtClean="0">
                <a:ln w="11430"/>
                <a:effectLst>
                  <a:outerShdw blurRad="50800" dist="39000" dir="5460000" algn="tl">
                    <a:srgbClr val="000000">
                      <a:alpha val="38000"/>
                    </a:srgbClr>
                  </a:outerShdw>
                </a:effectLst>
                <a:latin typeface="Times New Roman" pitchFamily="18" charset="0"/>
                <a:cs typeface="Times New Roman" pitchFamily="18" charset="0"/>
              </a:rPr>
              <a:t>лет</a:t>
            </a:r>
            <a:endParaRPr lang="ru-RU" sz="3200" dirty="0"/>
          </a:p>
        </p:txBody>
      </p:sp>
      <p:sp>
        <p:nvSpPr>
          <p:cNvPr id="4" name="Прямоугольник 3"/>
          <p:cNvSpPr/>
          <p:nvPr/>
        </p:nvSpPr>
        <p:spPr>
          <a:xfrm>
            <a:off x="3563888" y="4365105"/>
            <a:ext cx="5004048" cy="2585323"/>
          </a:xfrm>
          <a:prstGeom prst="rect">
            <a:avLst/>
          </a:prstGeom>
        </p:spPr>
        <p:txBody>
          <a:bodyPr wrap="square">
            <a:spAutoFit/>
          </a:bodyPr>
          <a:lstStyle/>
          <a:p>
            <a:r>
              <a:rPr lang="ru-RU" dirty="0" smtClean="0"/>
              <a:t>Материал подготовили учителя –логопеды в рамках работы творческой мастерской ДОУ г.Перми :</a:t>
            </a:r>
          </a:p>
          <a:p>
            <a:r>
              <a:rPr lang="ru-RU" dirty="0" smtClean="0"/>
              <a:t>Мельникова О.В., Волкова</a:t>
            </a:r>
            <a:r>
              <a:rPr lang="en-US" dirty="0" smtClean="0"/>
              <a:t> </a:t>
            </a:r>
            <a:r>
              <a:rPr lang="ru-RU" dirty="0" smtClean="0"/>
              <a:t>Г.Н., Мухина Т.Н., </a:t>
            </a:r>
            <a:r>
              <a:rPr lang="ru-RU" dirty="0" err="1" smtClean="0"/>
              <a:t>Лядова</a:t>
            </a:r>
            <a:r>
              <a:rPr lang="ru-RU" dirty="0" smtClean="0"/>
              <a:t> С.В.,  </a:t>
            </a:r>
            <a:r>
              <a:rPr lang="ru-RU" dirty="0" err="1" smtClean="0"/>
              <a:t>Карпушева</a:t>
            </a:r>
            <a:r>
              <a:rPr lang="ru-RU" dirty="0" smtClean="0"/>
              <a:t> И. Ф., Шарапова А.А.</a:t>
            </a:r>
          </a:p>
          <a:p>
            <a:pPr algn="ctr"/>
            <a:r>
              <a:rPr lang="ru-RU" dirty="0" smtClean="0"/>
              <a:t> 26.02.2014г.</a:t>
            </a:r>
          </a:p>
          <a:p>
            <a:pPr algn="ctr"/>
            <a:endParaRPr lang="ru-RU" dirty="0" smtClean="0"/>
          </a:p>
          <a:p>
            <a:endParaRPr lang="ru-RU" dirty="0"/>
          </a:p>
        </p:txBody>
      </p:sp>
    </p:spTree>
    <p:extLst>
      <p:ext uri="{BB962C8B-B14F-4D97-AF65-F5344CB8AC3E}">
        <p14:creationId xmlns:p14="http://schemas.microsoft.com/office/powerpoint/2010/main" xmlns="" val="3662979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260648"/>
            <a:ext cx="7931224" cy="6213304"/>
          </a:xfrm>
        </p:spPr>
        <p:txBody>
          <a:bodyPr>
            <a:normAutofit lnSpcReduction="10000"/>
          </a:bodyPr>
          <a:lstStyle/>
          <a:p>
            <a:pPr marL="0" lvl="0" indent="0" algn="just">
              <a:lnSpc>
                <a:spcPct val="115000"/>
              </a:lnSpc>
              <a:buNone/>
            </a:pPr>
            <a:r>
              <a:rPr lang="ru-RU" b="1" dirty="0">
                <a:solidFill>
                  <a:schemeClr val="accent1"/>
                </a:solidFill>
                <a:latin typeface="Times New Roman"/>
                <a:ea typeface="Calibri"/>
                <a:cs typeface="Times New Roman"/>
              </a:rPr>
              <a:t>Подбери слова к схемам: </a:t>
            </a:r>
            <a:endParaRPr lang="ru-RU" b="1" dirty="0" smtClean="0">
              <a:solidFill>
                <a:schemeClr val="accent1"/>
              </a:solidFill>
              <a:latin typeface="Times New Roman"/>
              <a:ea typeface="Calibri"/>
              <a:cs typeface="Times New Roman"/>
            </a:endParaRPr>
          </a:p>
          <a:p>
            <a:pPr marL="0" lvl="0" indent="0" algn="just">
              <a:lnSpc>
                <a:spcPct val="115000"/>
              </a:lnSpc>
              <a:buNone/>
            </a:pPr>
            <a:r>
              <a:rPr lang="ru-RU" dirty="0" smtClean="0">
                <a:latin typeface="Times New Roman"/>
                <a:ea typeface="Calibri"/>
                <a:cs typeface="Times New Roman"/>
              </a:rPr>
              <a:t>  слон</a:t>
            </a:r>
            <a:r>
              <a:rPr lang="ru-RU" dirty="0">
                <a:latin typeface="Times New Roman"/>
                <a:ea typeface="Calibri"/>
                <a:cs typeface="Times New Roman"/>
              </a:rPr>
              <a:t>, кошка, </a:t>
            </a:r>
            <a:r>
              <a:rPr lang="ru-RU" dirty="0" smtClean="0">
                <a:latin typeface="Times New Roman"/>
                <a:ea typeface="Calibri"/>
                <a:cs typeface="Times New Roman"/>
              </a:rPr>
              <a:t>корова</a:t>
            </a:r>
            <a:r>
              <a:rPr lang="ru-RU" dirty="0">
                <a:latin typeface="Times New Roman"/>
                <a:ea typeface="Calibri"/>
                <a:cs typeface="Times New Roman"/>
              </a:rPr>
              <a:t>;</a:t>
            </a:r>
            <a:endParaRPr lang="ru-RU" sz="1800" dirty="0">
              <a:latin typeface="Calibri"/>
              <a:ea typeface="Calibri"/>
              <a:cs typeface="Times New Roman"/>
            </a:endParaRPr>
          </a:p>
          <a:p>
            <a:pPr marL="182880" indent="0" algn="just">
              <a:lnSpc>
                <a:spcPct val="115000"/>
              </a:lnSpc>
              <a:spcAft>
                <a:spcPts val="0"/>
              </a:spcAft>
              <a:buNone/>
            </a:pPr>
            <a:r>
              <a:rPr lang="ru-RU" dirty="0" smtClean="0">
                <a:latin typeface="Times New Roman"/>
                <a:ea typeface="Calibri"/>
                <a:cs typeface="Times New Roman"/>
              </a:rPr>
              <a:t>жук</a:t>
            </a:r>
            <a:r>
              <a:rPr lang="ru-RU" dirty="0">
                <a:latin typeface="Times New Roman"/>
                <a:ea typeface="Calibri"/>
                <a:cs typeface="Times New Roman"/>
              </a:rPr>
              <a:t>, чемодан, </a:t>
            </a:r>
            <a:r>
              <a:rPr lang="ru-RU" dirty="0" smtClean="0">
                <a:latin typeface="Times New Roman"/>
                <a:ea typeface="Calibri"/>
                <a:cs typeface="Times New Roman"/>
              </a:rPr>
              <a:t>лиса;  рука</a:t>
            </a:r>
            <a:r>
              <a:rPr lang="ru-RU" dirty="0">
                <a:latin typeface="Times New Roman"/>
                <a:ea typeface="Calibri"/>
                <a:cs typeface="Times New Roman"/>
              </a:rPr>
              <a:t>, сад, </a:t>
            </a:r>
            <a:r>
              <a:rPr lang="ru-RU" dirty="0" smtClean="0">
                <a:latin typeface="Times New Roman"/>
                <a:ea typeface="Calibri"/>
                <a:cs typeface="Times New Roman"/>
              </a:rPr>
              <a:t>воробей, Буратино ;</a:t>
            </a:r>
            <a:endParaRPr lang="ru-RU" sz="1800" dirty="0">
              <a:latin typeface="Calibri"/>
              <a:ea typeface="Calibri"/>
              <a:cs typeface="Times New Roman"/>
            </a:endParaRPr>
          </a:p>
          <a:p>
            <a:pPr marL="182880" indent="0" algn="just">
              <a:lnSpc>
                <a:spcPct val="115000"/>
              </a:lnSpc>
              <a:spcAft>
                <a:spcPts val="0"/>
              </a:spcAft>
              <a:buNone/>
            </a:pPr>
            <a:r>
              <a:rPr lang="ru-RU" dirty="0">
                <a:latin typeface="Times New Roman"/>
                <a:ea typeface="Calibri"/>
                <a:cs typeface="Times New Roman"/>
              </a:rPr>
              <a:t> </a:t>
            </a:r>
            <a:endParaRPr lang="ru-RU" sz="1800" dirty="0">
              <a:latin typeface="Calibri"/>
              <a:ea typeface="Calibri"/>
              <a:cs typeface="Times New Roman"/>
            </a:endParaRPr>
          </a:p>
          <a:p>
            <a:pPr marL="182880" indent="0" algn="just">
              <a:lnSpc>
                <a:spcPct val="115000"/>
              </a:lnSpc>
              <a:spcAft>
                <a:spcPts val="0"/>
              </a:spcAft>
              <a:buNone/>
            </a:pPr>
            <a:r>
              <a:rPr lang="ru-RU" dirty="0">
                <a:latin typeface="Times New Roman"/>
                <a:ea typeface="Calibri"/>
                <a:cs typeface="Times New Roman"/>
              </a:rPr>
              <a:t> </a:t>
            </a:r>
            <a:endParaRPr lang="ru-RU" sz="1800" dirty="0">
              <a:latin typeface="Calibri"/>
              <a:ea typeface="Calibri"/>
              <a:cs typeface="Times New Roman"/>
            </a:endParaRPr>
          </a:p>
          <a:p>
            <a:pPr marL="182880" indent="0" algn="just">
              <a:lnSpc>
                <a:spcPct val="115000"/>
              </a:lnSpc>
              <a:spcAft>
                <a:spcPts val="0"/>
              </a:spcAft>
              <a:buNone/>
            </a:pPr>
            <a:r>
              <a:rPr lang="ru-RU" dirty="0">
                <a:latin typeface="Times New Roman"/>
                <a:ea typeface="Calibri"/>
                <a:cs typeface="Times New Roman"/>
              </a:rPr>
              <a:t> </a:t>
            </a:r>
            <a:r>
              <a:rPr lang="ru-RU" sz="1800" dirty="0">
                <a:latin typeface="Times New Roman"/>
                <a:ea typeface="Calibri"/>
                <a:cs typeface="Times New Roman"/>
              </a:rPr>
              <a:t> </a:t>
            </a:r>
            <a:endParaRPr lang="ru-RU" sz="1400" dirty="0">
              <a:latin typeface="Calibri"/>
              <a:ea typeface="Calibri"/>
              <a:cs typeface="Times New Roman"/>
            </a:endParaRPr>
          </a:p>
          <a:p>
            <a:pPr marL="182880" indent="0" algn="just">
              <a:lnSpc>
                <a:spcPct val="115000"/>
              </a:lnSpc>
              <a:spcAft>
                <a:spcPts val="0"/>
              </a:spcAft>
              <a:buNone/>
            </a:pPr>
            <a:r>
              <a:rPr lang="ru-RU" dirty="0">
                <a:solidFill>
                  <a:schemeClr val="accent1"/>
                </a:solidFill>
                <a:latin typeface="Times New Roman"/>
                <a:ea typeface="Calibri"/>
                <a:cs typeface="Times New Roman"/>
              </a:rPr>
              <a:t> </a:t>
            </a:r>
            <a:r>
              <a:rPr lang="ru-RU" b="1" dirty="0" smtClean="0">
                <a:solidFill>
                  <a:schemeClr val="accent1"/>
                </a:solidFill>
                <a:latin typeface="Times New Roman"/>
                <a:ea typeface="Calibri"/>
                <a:cs typeface="Times New Roman"/>
              </a:rPr>
              <a:t>Составь пирамиды из слов  (для «сильных»  детей 4-хсложное слово):</a:t>
            </a:r>
            <a:endParaRPr lang="ru-RU" b="1" dirty="0">
              <a:solidFill>
                <a:schemeClr val="accent1"/>
              </a:solidFill>
              <a:latin typeface="Calibri"/>
              <a:ea typeface="Calibri"/>
              <a:cs typeface="Times New Roman"/>
            </a:endParaRPr>
          </a:p>
          <a:p>
            <a:pPr marL="182880" indent="0" algn="just">
              <a:lnSpc>
                <a:spcPct val="115000"/>
              </a:lnSpc>
              <a:spcAft>
                <a:spcPts val="0"/>
              </a:spcAft>
              <a:buNone/>
            </a:pPr>
            <a:r>
              <a:rPr lang="ru-RU" sz="1800" dirty="0">
                <a:latin typeface="Times New Roman"/>
                <a:ea typeface="Calibri"/>
                <a:cs typeface="Times New Roman"/>
              </a:rPr>
              <a:t> </a:t>
            </a:r>
            <a:r>
              <a:rPr lang="ru-RU" sz="2800" dirty="0" smtClean="0">
                <a:latin typeface="Times New Roman"/>
                <a:ea typeface="Calibri"/>
                <a:cs typeface="Times New Roman"/>
              </a:rPr>
              <a:t>кот</a:t>
            </a:r>
            <a:endParaRPr lang="ru-RU" sz="2800" dirty="0">
              <a:latin typeface="Calibri"/>
              <a:ea typeface="Calibri"/>
              <a:cs typeface="Times New Roman"/>
            </a:endParaRPr>
          </a:p>
          <a:p>
            <a:pPr marL="182880" indent="0" algn="just">
              <a:lnSpc>
                <a:spcPct val="115000"/>
              </a:lnSpc>
              <a:spcAft>
                <a:spcPts val="0"/>
              </a:spcAft>
              <a:buNone/>
            </a:pPr>
            <a:r>
              <a:rPr lang="ru-RU" sz="2800" dirty="0" smtClean="0">
                <a:latin typeface="Calibri"/>
                <a:ea typeface="Calibri"/>
                <a:cs typeface="Times New Roman"/>
              </a:rPr>
              <a:t>рама</a:t>
            </a:r>
          </a:p>
          <a:p>
            <a:pPr marL="182880" indent="0" algn="just">
              <a:lnSpc>
                <a:spcPct val="115000"/>
              </a:lnSpc>
              <a:spcAft>
                <a:spcPts val="0"/>
              </a:spcAft>
              <a:buNone/>
            </a:pPr>
            <a:r>
              <a:rPr lang="ru-RU" sz="2800" dirty="0" smtClean="0">
                <a:latin typeface="Calibri"/>
                <a:ea typeface="Calibri"/>
                <a:cs typeface="Times New Roman"/>
              </a:rPr>
              <a:t>барабан</a:t>
            </a:r>
          </a:p>
          <a:p>
            <a:pPr marL="182880" indent="0" algn="just">
              <a:lnSpc>
                <a:spcPct val="115000"/>
              </a:lnSpc>
              <a:spcAft>
                <a:spcPts val="0"/>
              </a:spcAft>
              <a:buNone/>
            </a:pPr>
            <a:r>
              <a:rPr lang="ru-RU" sz="2800" dirty="0" smtClean="0">
                <a:latin typeface="Calibri"/>
                <a:ea typeface="Calibri"/>
                <a:cs typeface="Times New Roman"/>
              </a:rPr>
              <a:t>Буратино</a:t>
            </a:r>
            <a:endParaRPr lang="ru-RU" sz="2800" dirty="0">
              <a:latin typeface="Calibri"/>
              <a:ea typeface="Calibri"/>
              <a:cs typeface="Times New Roman"/>
            </a:endParaRPr>
          </a:p>
          <a:p>
            <a:pPr marL="0" indent="0" algn="just">
              <a:lnSpc>
                <a:spcPct val="115000"/>
              </a:lnSpc>
              <a:spcAft>
                <a:spcPts val="0"/>
              </a:spcAft>
              <a:buNone/>
            </a:pPr>
            <a:r>
              <a:rPr lang="ru-RU" dirty="0">
                <a:latin typeface="Times New Roman"/>
                <a:ea typeface="Calibri"/>
                <a:cs typeface="Times New Roman"/>
              </a:rPr>
              <a:t> </a:t>
            </a:r>
            <a:endParaRPr lang="ru-RU" dirty="0"/>
          </a:p>
        </p:txBody>
      </p:sp>
      <p:pic>
        <p:nvPicPr>
          <p:cNvPr id="3075" name="Picture 3"/>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881316" y="1895996"/>
            <a:ext cx="7470080" cy="9361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4211960" y="3676911"/>
            <a:ext cx="3459963" cy="26324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851417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7467600" cy="504056"/>
          </a:xfrm>
        </p:spPr>
        <p:txBody>
          <a:bodyPr>
            <a:normAutofit/>
          </a:bodyPr>
          <a:lstStyle/>
          <a:p>
            <a:pPr algn="just"/>
            <a:r>
              <a:rPr lang="ru-RU" sz="2400" b="1" i="1" cap="none" dirty="0">
                <a:solidFill>
                  <a:schemeClr val="accent1">
                    <a:lumMod val="75000"/>
                  </a:schemeClr>
                </a:solidFill>
              </a:rPr>
              <a:t>Игра «Рассели животных по </a:t>
            </a:r>
            <a:r>
              <a:rPr lang="ru-RU" sz="2400" b="1" i="1" cap="none" dirty="0" smtClean="0">
                <a:solidFill>
                  <a:schemeClr val="accent1">
                    <a:lumMod val="75000"/>
                  </a:schemeClr>
                </a:solidFill>
              </a:rPr>
              <a:t>вагончикам»</a:t>
            </a:r>
            <a:endParaRPr lang="ru-RU" dirty="0">
              <a:solidFill>
                <a:schemeClr val="accent1">
                  <a:lumMod val="75000"/>
                </a:schemeClr>
              </a:solidFill>
            </a:endParaRPr>
          </a:p>
        </p:txBody>
      </p:sp>
      <p:pic>
        <p:nvPicPr>
          <p:cNvPr id="2050" name="Picture 2" descr="E:\АТТЕСТАЦИЯ\Каменской в портфолио\Уже в портфолио\Фото-Каменских\IMG_2414.jpg"/>
          <p:cNvPicPr>
            <a:picLocks noGrp="1" noChangeAspect="1" noChangeArrowheads="1"/>
          </p:cNvPicPr>
          <p:nvPr>
            <p:ph sz="quarter" idx="1"/>
          </p:nvPr>
        </p:nvPicPr>
        <p:blipFill>
          <a:blip r:embed="rId2" cstate="email">
            <a:extLst>
              <a:ext uri="{28A0092B-C50C-407E-A947-70E740481C1C}">
                <a14:useLocalDpi xmlns:a14="http://schemas.microsoft.com/office/drawing/2010/main" xmlns="" val="0"/>
              </a:ext>
            </a:extLst>
          </a:blip>
          <a:srcRect/>
          <a:stretch>
            <a:fillRect/>
          </a:stretch>
        </p:blipFill>
        <p:spPr bwMode="auto">
          <a:xfrm>
            <a:off x="467544" y="1556792"/>
            <a:ext cx="7344816" cy="417646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09045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31224" cy="1354162"/>
          </a:xfrm>
        </p:spPr>
        <p:txBody>
          <a:bodyPr>
            <a:noAutofit/>
          </a:bodyPr>
          <a:lstStyle/>
          <a:p>
            <a:pPr lvl="0" algn="just">
              <a:spcBef>
                <a:spcPts val="0"/>
              </a:spcBef>
            </a:pPr>
            <a:r>
              <a:rPr lang="ru-RU" sz="2800" b="1" cap="none" dirty="0">
                <a:ln w="11430"/>
                <a:solidFill>
                  <a:schemeClr val="accent2">
                    <a:lumMod val="75000"/>
                  </a:schemeClr>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Этапы  коррекции слоговой структуры слова: </a:t>
            </a:r>
            <a:br>
              <a:rPr lang="ru-RU" sz="2800" b="1" cap="none" dirty="0">
                <a:ln w="11430"/>
                <a:solidFill>
                  <a:schemeClr val="accent2">
                    <a:lumMod val="75000"/>
                  </a:schemeClr>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br>
            <a:endParaRPr lang="ru-RU" sz="2800" dirty="0">
              <a:solidFill>
                <a:schemeClr val="accent2">
                  <a:lumMod val="75000"/>
                </a:schemeClr>
              </a:solidFill>
              <a:latin typeface="Arial" panose="020B0604020202020204" pitchFamily="34" charset="0"/>
              <a:cs typeface="Arial" panose="020B0604020202020204" pitchFamily="34" charset="0"/>
            </a:endParaRPr>
          </a:p>
        </p:txBody>
      </p:sp>
      <p:sp>
        <p:nvSpPr>
          <p:cNvPr id="3" name="Объект 2"/>
          <p:cNvSpPr>
            <a:spLocks noGrp="1"/>
          </p:cNvSpPr>
          <p:nvPr>
            <p:ph sz="quarter" idx="1"/>
          </p:nvPr>
        </p:nvSpPr>
        <p:spPr>
          <a:xfrm>
            <a:off x="457200" y="1484784"/>
            <a:ext cx="7467600" cy="4989168"/>
          </a:xfrm>
        </p:spPr>
        <p:txBody>
          <a:bodyPr/>
          <a:lstStyle/>
          <a:p>
            <a:pPr lvl="0" algn="just">
              <a:spcBef>
                <a:spcPts val="0"/>
              </a:spcBef>
              <a:buClrTx/>
              <a:buSzTx/>
              <a:buFont typeface="Wingdings" panose="05000000000000000000" pitchFamily="2" charset="2"/>
              <a:buChar char="v"/>
            </a:pPr>
            <a:r>
              <a:rPr lang="ru-RU" dirty="0" smtClean="0"/>
              <a:t>  </a:t>
            </a:r>
            <a:r>
              <a:rPr lang="ru-RU" b="1" dirty="0" smtClean="0">
                <a:solidFill>
                  <a:schemeClr val="accent6"/>
                </a:solidFill>
                <a:cs typeface="Times New Roman" pitchFamily="18" charset="0"/>
              </a:rPr>
              <a:t>Подготовительный (создание </a:t>
            </a:r>
            <a:r>
              <a:rPr lang="ru-RU" b="1" dirty="0" err="1">
                <a:solidFill>
                  <a:schemeClr val="accent6"/>
                </a:solidFill>
                <a:cs typeface="Times New Roman" pitchFamily="18" charset="0"/>
              </a:rPr>
              <a:t>фонетико</a:t>
            </a:r>
            <a:r>
              <a:rPr lang="ru-RU" b="1" dirty="0">
                <a:solidFill>
                  <a:schemeClr val="accent6"/>
                </a:solidFill>
                <a:cs typeface="Times New Roman" pitchFamily="18" charset="0"/>
              </a:rPr>
              <a:t> – </a:t>
            </a:r>
            <a:r>
              <a:rPr lang="ru-RU" b="1" dirty="0" smtClean="0">
                <a:solidFill>
                  <a:schemeClr val="accent6"/>
                </a:solidFill>
                <a:cs typeface="Times New Roman" pitchFamily="18" charset="0"/>
              </a:rPr>
              <a:t>  фонематической </a:t>
            </a:r>
            <a:r>
              <a:rPr lang="ru-RU" b="1" dirty="0">
                <a:solidFill>
                  <a:schemeClr val="accent6"/>
                </a:solidFill>
                <a:cs typeface="Times New Roman" pitchFamily="18" charset="0"/>
              </a:rPr>
              <a:t>базы)</a:t>
            </a:r>
          </a:p>
          <a:p>
            <a:pPr lvl="0" algn="just">
              <a:spcBef>
                <a:spcPts val="0"/>
              </a:spcBef>
              <a:buClrTx/>
              <a:buSzTx/>
              <a:buFont typeface="Wingdings" panose="05000000000000000000" pitchFamily="2" charset="2"/>
              <a:buChar char="v"/>
            </a:pPr>
            <a:r>
              <a:rPr lang="ru-RU" b="1" dirty="0" smtClean="0">
                <a:solidFill>
                  <a:schemeClr val="accent6"/>
                </a:solidFill>
                <a:cs typeface="Times New Roman" pitchFamily="18" charset="0"/>
              </a:rPr>
              <a:t>    Этап </a:t>
            </a:r>
            <a:r>
              <a:rPr lang="ru-RU" b="1" dirty="0">
                <a:solidFill>
                  <a:schemeClr val="accent6"/>
                </a:solidFill>
                <a:cs typeface="Times New Roman" pitchFamily="18" charset="0"/>
              </a:rPr>
              <a:t>формирования слоговой структуры слова</a:t>
            </a:r>
          </a:p>
          <a:p>
            <a:pPr lvl="0" algn="just">
              <a:spcBef>
                <a:spcPts val="0"/>
              </a:spcBef>
              <a:buClrTx/>
              <a:buSzTx/>
              <a:buFont typeface="Wingdings" panose="05000000000000000000" pitchFamily="2" charset="2"/>
              <a:buChar char="v"/>
            </a:pPr>
            <a:r>
              <a:rPr lang="ru-RU" b="1" dirty="0" smtClean="0">
                <a:solidFill>
                  <a:schemeClr val="accent6"/>
                </a:solidFill>
                <a:cs typeface="Times New Roman" pitchFamily="18" charset="0"/>
              </a:rPr>
              <a:t>    Этап </a:t>
            </a:r>
            <a:r>
              <a:rPr lang="ru-RU" b="1" dirty="0">
                <a:solidFill>
                  <a:schemeClr val="accent6"/>
                </a:solidFill>
                <a:cs typeface="Times New Roman" pitchFamily="18" charset="0"/>
              </a:rPr>
              <a:t>закрепления навыков (заучивание </a:t>
            </a:r>
            <a:r>
              <a:rPr lang="ru-RU" b="1" dirty="0" err="1">
                <a:solidFill>
                  <a:schemeClr val="accent6"/>
                </a:solidFill>
                <a:cs typeface="Times New Roman" pitchFamily="18" charset="0"/>
              </a:rPr>
              <a:t>чистоговорок</a:t>
            </a:r>
            <a:r>
              <a:rPr lang="ru-RU" b="1" dirty="0">
                <a:solidFill>
                  <a:schemeClr val="accent6"/>
                </a:solidFill>
                <a:cs typeface="Times New Roman" pitchFamily="18" charset="0"/>
              </a:rPr>
              <a:t>, </a:t>
            </a:r>
            <a:r>
              <a:rPr lang="ru-RU" b="1" dirty="0" smtClean="0">
                <a:solidFill>
                  <a:schemeClr val="accent6"/>
                </a:solidFill>
                <a:cs typeface="Times New Roman" pitchFamily="18" charset="0"/>
              </a:rPr>
              <a:t> скороговорок, стихов) </a:t>
            </a:r>
            <a:endParaRPr lang="ru-RU" b="1" dirty="0">
              <a:solidFill>
                <a:schemeClr val="accent6"/>
              </a:solidFill>
              <a:cs typeface="Times New Roman" pitchFamily="18" charset="0"/>
            </a:endParaRPr>
          </a:p>
          <a:p>
            <a:pPr lvl="0" algn="just">
              <a:spcBef>
                <a:spcPts val="0"/>
              </a:spcBef>
              <a:buClrTx/>
              <a:buSzTx/>
              <a:buFont typeface="Wingdings" panose="05000000000000000000" pitchFamily="2" charset="2"/>
              <a:buChar char="v"/>
            </a:pPr>
            <a:r>
              <a:rPr lang="ru-RU" b="1" dirty="0" smtClean="0">
                <a:solidFill>
                  <a:schemeClr val="accent6"/>
                </a:solidFill>
                <a:cs typeface="Times New Roman" pitchFamily="18" charset="0"/>
              </a:rPr>
              <a:t>    Заключительный </a:t>
            </a:r>
            <a:r>
              <a:rPr lang="ru-RU" b="1" dirty="0">
                <a:solidFill>
                  <a:schemeClr val="accent6"/>
                </a:solidFill>
                <a:cs typeface="Times New Roman" pitchFamily="18" charset="0"/>
              </a:rPr>
              <a:t>этап (использование навыков в самостоятельной речи</a:t>
            </a:r>
            <a:r>
              <a:rPr lang="ru-RU" b="1" dirty="0" smtClean="0">
                <a:solidFill>
                  <a:schemeClr val="accent6"/>
                </a:solidFill>
                <a:cs typeface="Times New Roman" pitchFamily="18" charset="0"/>
              </a:rPr>
              <a:t>)</a:t>
            </a:r>
            <a:r>
              <a:rPr lang="ru-RU" dirty="0" smtClean="0">
                <a:solidFill>
                  <a:schemeClr val="accent6"/>
                </a:solidFill>
              </a:rPr>
              <a:t>        </a:t>
            </a:r>
            <a:endParaRPr lang="ru-RU" dirty="0">
              <a:solidFill>
                <a:schemeClr val="accent6"/>
              </a:solidFill>
            </a:endParaRPr>
          </a:p>
        </p:txBody>
      </p:sp>
    </p:spTree>
    <p:extLst>
      <p:ext uri="{BB962C8B-B14F-4D97-AF65-F5344CB8AC3E}">
        <p14:creationId xmlns:p14="http://schemas.microsoft.com/office/powerpoint/2010/main" xmlns="" val="955918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692696"/>
            <a:ext cx="7467600" cy="1228998"/>
          </a:xfrm>
        </p:spPr>
        <p:txBody>
          <a:bodyPr>
            <a:normAutofit fontScale="90000"/>
          </a:bodyPr>
          <a:lstStyle/>
          <a:p>
            <a:pPr lvl="0" algn="ctr">
              <a:spcBef>
                <a:spcPts val="0"/>
              </a:spcBef>
            </a:pPr>
            <a:r>
              <a:rPr lang="ru-RU" sz="2800" b="1" cap="none" dirty="0">
                <a:ln w="11430"/>
                <a:solidFill>
                  <a:schemeClr val="accent1">
                    <a:lumMod val="75000"/>
                  </a:schemeClr>
                </a:solidFill>
                <a:effectLst>
                  <a:outerShdw blurRad="50800" dist="39000" dir="5460000" algn="tl">
                    <a:srgbClr val="000000">
                      <a:alpha val="38000"/>
                    </a:srgbClr>
                  </a:outerShdw>
                </a:effectLst>
                <a:latin typeface="Times New Roman" pitchFamily="18" charset="0"/>
                <a:cs typeface="Times New Roman" pitchFamily="18" charset="0"/>
              </a:rPr>
              <a:t> Виды  логопедических  игр по формированию слоговой структуры слова </a:t>
            </a:r>
            <a:br>
              <a:rPr lang="ru-RU" sz="2800" b="1" cap="none" dirty="0">
                <a:ln w="11430"/>
                <a:solidFill>
                  <a:schemeClr val="accent1">
                    <a:lumMod val="75000"/>
                  </a:schemeClr>
                </a:solidFill>
                <a:effectLst>
                  <a:outerShdw blurRad="50800" dist="39000" dir="5460000" algn="tl">
                    <a:srgbClr val="000000">
                      <a:alpha val="38000"/>
                    </a:srgbClr>
                  </a:outerShdw>
                </a:effectLst>
                <a:latin typeface="Times New Roman" pitchFamily="18" charset="0"/>
                <a:cs typeface="Times New Roman" pitchFamily="18" charset="0"/>
              </a:rPr>
            </a:br>
            <a:endParaRPr lang="ru-RU" dirty="0">
              <a:solidFill>
                <a:schemeClr val="accent1">
                  <a:lumMod val="75000"/>
                </a:schemeClr>
              </a:solidFill>
            </a:endParaRPr>
          </a:p>
        </p:txBody>
      </p:sp>
      <p:sp>
        <p:nvSpPr>
          <p:cNvPr id="3" name="Объект 2"/>
          <p:cNvSpPr>
            <a:spLocks noGrp="1"/>
          </p:cNvSpPr>
          <p:nvPr>
            <p:ph sz="quarter" idx="1"/>
          </p:nvPr>
        </p:nvSpPr>
        <p:spPr>
          <a:xfrm>
            <a:off x="457200" y="2492896"/>
            <a:ext cx="7467600" cy="2736304"/>
          </a:xfrm>
        </p:spPr>
        <p:txBody>
          <a:bodyPr/>
          <a:lstStyle/>
          <a:p>
            <a:pPr lvl="0">
              <a:spcBef>
                <a:spcPts val="0"/>
              </a:spcBef>
              <a:buClrTx/>
              <a:buSzTx/>
              <a:buFont typeface="Wingdings" panose="05000000000000000000" pitchFamily="2" charset="2"/>
              <a:buChar char="v"/>
            </a:pPr>
            <a:r>
              <a:rPr lang="ru-RU" sz="3600" b="1" dirty="0" smtClean="0">
                <a:ln w="1905"/>
                <a:solidFill>
                  <a:schemeClr val="accent1">
                    <a:lumMod val="75000"/>
                  </a:schemeClr>
                </a:solidFill>
                <a:effectLst>
                  <a:innerShdw blurRad="69850" dist="43180" dir="5400000">
                    <a:srgbClr val="000000">
                      <a:alpha val="65000"/>
                    </a:srgbClr>
                  </a:innerShdw>
                </a:effectLst>
                <a:latin typeface="Times New Roman" pitchFamily="18" charset="0"/>
                <a:cs typeface="Times New Roman" pitchFamily="18" charset="0"/>
              </a:rPr>
              <a:t>   </a:t>
            </a:r>
            <a:r>
              <a:rPr lang="ru-RU" sz="3200" b="1" dirty="0" smtClean="0">
                <a:ln w="1905"/>
                <a:solidFill>
                  <a:schemeClr val="accent1">
                    <a:lumMod val="75000"/>
                  </a:schemeClr>
                </a:solidFill>
                <a:effectLst>
                  <a:innerShdw blurRad="69850" dist="43180" dir="5400000">
                    <a:srgbClr val="000000">
                      <a:alpha val="65000"/>
                    </a:srgbClr>
                  </a:innerShdw>
                </a:effectLst>
                <a:latin typeface="Times New Roman" pitchFamily="18" charset="0"/>
                <a:cs typeface="Times New Roman" pitchFamily="18" charset="0"/>
              </a:rPr>
              <a:t>Неречевые  </a:t>
            </a:r>
            <a:r>
              <a:rPr lang="ru-RU" sz="3200" b="1" dirty="0">
                <a:ln w="1905"/>
                <a:solidFill>
                  <a:schemeClr val="accent1">
                    <a:lumMod val="75000"/>
                  </a:schemeClr>
                </a:solidFill>
                <a:effectLst>
                  <a:innerShdw blurRad="69850" dist="43180" dir="5400000">
                    <a:srgbClr val="000000">
                      <a:alpha val="65000"/>
                    </a:srgbClr>
                  </a:innerShdw>
                </a:effectLst>
                <a:latin typeface="Times New Roman" pitchFamily="18" charset="0"/>
                <a:cs typeface="Times New Roman" pitchFamily="18" charset="0"/>
              </a:rPr>
              <a:t>игры</a:t>
            </a:r>
          </a:p>
          <a:p>
            <a:pPr lvl="0">
              <a:spcBef>
                <a:spcPts val="0"/>
              </a:spcBef>
              <a:buClrTx/>
              <a:buSzTx/>
              <a:buFont typeface="Wingdings" panose="05000000000000000000" pitchFamily="2" charset="2"/>
              <a:buChar char="v"/>
            </a:pPr>
            <a:r>
              <a:rPr lang="ru-RU" sz="3200" b="1" dirty="0" smtClean="0">
                <a:ln w="1905"/>
                <a:solidFill>
                  <a:schemeClr val="accent1">
                    <a:lumMod val="75000"/>
                  </a:schemeClr>
                </a:solidFill>
                <a:effectLst>
                  <a:innerShdw blurRad="69850" dist="43180" dir="5400000">
                    <a:srgbClr val="000000">
                      <a:alpha val="65000"/>
                    </a:srgbClr>
                  </a:innerShdw>
                </a:effectLst>
                <a:latin typeface="Times New Roman" pitchFamily="18" charset="0"/>
                <a:cs typeface="Times New Roman" pitchFamily="18" charset="0"/>
              </a:rPr>
              <a:t>   Пальчиковые  </a:t>
            </a:r>
            <a:r>
              <a:rPr lang="ru-RU" sz="3200" b="1" dirty="0">
                <a:ln w="1905"/>
                <a:solidFill>
                  <a:schemeClr val="accent1">
                    <a:lumMod val="75000"/>
                  </a:schemeClr>
                </a:solidFill>
                <a:effectLst>
                  <a:innerShdw blurRad="69850" dist="43180" dir="5400000">
                    <a:srgbClr val="000000">
                      <a:alpha val="65000"/>
                    </a:srgbClr>
                  </a:innerShdw>
                </a:effectLst>
                <a:latin typeface="Times New Roman" pitchFamily="18" charset="0"/>
                <a:cs typeface="Times New Roman" pitchFamily="18" charset="0"/>
              </a:rPr>
              <a:t>игры</a:t>
            </a:r>
          </a:p>
          <a:p>
            <a:pPr lvl="0">
              <a:spcBef>
                <a:spcPts val="0"/>
              </a:spcBef>
              <a:buClrTx/>
              <a:buSzTx/>
              <a:buFont typeface="Wingdings" panose="05000000000000000000" pitchFamily="2" charset="2"/>
              <a:buChar char="v"/>
            </a:pPr>
            <a:r>
              <a:rPr lang="ru-RU" sz="3200" b="1" dirty="0" smtClean="0">
                <a:ln w="1905"/>
                <a:solidFill>
                  <a:schemeClr val="accent1">
                    <a:lumMod val="75000"/>
                  </a:schemeClr>
                </a:solidFill>
                <a:effectLst>
                  <a:innerShdw blurRad="69850" dist="43180" dir="5400000">
                    <a:srgbClr val="000000">
                      <a:alpha val="65000"/>
                    </a:srgbClr>
                  </a:innerShdw>
                </a:effectLst>
                <a:latin typeface="Times New Roman" pitchFamily="18" charset="0"/>
                <a:cs typeface="Times New Roman" pitchFamily="18" charset="0"/>
              </a:rPr>
              <a:t>   Подвижные </a:t>
            </a:r>
            <a:r>
              <a:rPr lang="ru-RU" sz="3200" b="1" dirty="0">
                <a:ln w="1905"/>
                <a:solidFill>
                  <a:schemeClr val="accent1">
                    <a:lumMod val="75000"/>
                  </a:schemeClr>
                </a:solidFill>
                <a:effectLst>
                  <a:innerShdw blurRad="69850" dist="43180" dir="5400000">
                    <a:srgbClr val="000000">
                      <a:alpha val="65000"/>
                    </a:srgbClr>
                  </a:innerShdw>
                </a:effectLst>
                <a:latin typeface="Times New Roman" pitchFamily="18" charset="0"/>
                <a:cs typeface="Times New Roman" pitchFamily="18" charset="0"/>
              </a:rPr>
              <a:t>игры</a:t>
            </a:r>
          </a:p>
          <a:p>
            <a:pPr lvl="0">
              <a:spcBef>
                <a:spcPts val="0"/>
              </a:spcBef>
              <a:buClrTx/>
              <a:buSzTx/>
              <a:buFont typeface="Wingdings" panose="05000000000000000000" pitchFamily="2" charset="2"/>
              <a:buChar char="v"/>
            </a:pPr>
            <a:r>
              <a:rPr lang="ru-RU" sz="3200" b="1" dirty="0" smtClean="0">
                <a:ln w="1905"/>
                <a:solidFill>
                  <a:schemeClr val="accent1">
                    <a:lumMod val="75000"/>
                  </a:schemeClr>
                </a:solidFill>
                <a:effectLst>
                  <a:innerShdw blurRad="69850" dist="43180" dir="5400000">
                    <a:srgbClr val="000000">
                      <a:alpha val="65000"/>
                    </a:srgbClr>
                  </a:innerShdw>
                </a:effectLst>
                <a:latin typeface="Times New Roman" pitchFamily="18" charset="0"/>
                <a:cs typeface="Times New Roman" pitchFamily="18" charset="0"/>
              </a:rPr>
              <a:t>   Упражнения  </a:t>
            </a:r>
            <a:r>
              <a:rPr lang="ru-RU" sz="3200" b="1" dirty="0">
                <a:ln w="1905"/>
                <a:solidFill>
                  <a:schemeClr val="accent1">
                    <a:lumMod val="75000"/>
                  </a:schemeClr>
                </a:solidFill>
                <a:effectLst>
                  <a:innerShdw blurRad="69850" dist="43180" dir="5400000">
                    <a:srgbClr val="000000">
                      <a:alpha val="65000"/>
                    </a:srgbClr>
                  </a:innerShdw>
                </a:effectLst>
                <a:latin typeface="Times New Roman" pitchFamily="18" charset="0"/>
                <a:cs typeface="Times New Roman" pitchFamily="18" charset="0"/>
              </a:rPr>
              <a:t>для  </a:t>
            </a:r>
            <a:r>
              <a:rPr lang="ru-RU" sz="3200" b="1" dirty="0" smtClean="0">
                <a:ln w="1905"/>
                <a:solidFill>
                  <a:schemeClr val="accent1">
                    <a:lumMod val="75000"/>
                  </a:schemeClr>
                </a:solidFill>
                <a:effectLst>
                  <a:innerShdw blurRad="69850" dist="43180" dir="5400000">
                    <a:srgbClr val="000000">
                      <a:alpha val="65000"/>
                    </a:srgbClr>
                  </a:innerShdw>
                </a:effectLst>
                <a:latin typeface="Times New Roman" pitchFamily="18" charset="0"/>
                <a:cs typeface="Times New Roman" pitchFamily="18" charset="0"/>
              </a:rPr>
              <a:t>проговаривания</a:t>
            </a:r>
            <a:endParaRPr lang="ru-RU" sz="3200" b="1" dirty="0">
              <a:ln w="1905"/>
              <a:solidFill>
                <a:schemeClr val="accent1">
                  <a:lumMod val="75000"/>
                </a:schemeClr>
              </a:solidFill>
              <a:effectLst>
                <a:innerShdw blurRad="69850" dist="43180" dir="5400000">
                  <a:srgbClr val="000000">
                    <a:alpha val="65000"/>
                  </a:srgbClr>
                </a:innerShdw>
              </a:effectLst>
              <a:latin typeface="Times New Roman" pitchFamily="18" charset="0"/>
              <a:cs typeface="Times New Roman" pitchFamily="18" charset="0"/>
            </a:endParaRPr>
          </a:p>
          <a:p>
            <a:pPr lvl="0" algn="just">
              <a:spcBef>
                <a:spcPts val="0"/>
              </a:spcBef>
              <a:buClrTx/>
              <a:buSzTx/>
              <a:buFont typeface="Wingdings" panose="05000000000000000000" pitchFamily="2" charset="2"/>
              <a:buChar char="v"/>
            </a:pPr>
            <a:r>
              <a:rPr lang="ru-RU" sz="3200" b="1" dirty="0" smtClean="0">
                <a:ln w="1905"/>
                <a:solidFill>
                  <a:schemeClr val="accent1">
                    <a:lumMod val="75000"/>
                  </a:schemeClr>
                </a:solidFill>
                <a:effectLst>
                  <a:innerShdw blurRad="69850" dist="43180" dir="5400000">
                    <a:srgbClr val="000000">
                      <a:alpha val="65000"/>
                    </a:srgbClr>
                  </a:innerShdw>
                </a:effectLst>
                <a:latin typeface="Times New Roman" pitchFamily="18" charset="0"/>
                <a:cs typeface="Times New Roman" pitchFamily="18" charset="0"/>
              </a:rPr>
              <a:t>   Настольно </a:t>
            </a:r>
            <a:r>
              <a:rPr lang="ru-RU" sz="3200" b="1" dirty="0">
                <a:ln w="1905"/>
                <a:solidFill>
                  <a:schemeClr val="accent1">
                    <a:lumMod val="75000"/>
                  </a:schemeClr>
                </a:solidFill>
                <a:effectLst>
                  <a:innerShdw blurRad="69850" dist="43180" dir="5400000">
                    <a:srgbClr val="000000">
                      <a:alpha val="65000"/>
                    </a:srgbClr>
                  </a:innerShdw>
                </a:effectLst>
                <a:latin typeface="Times New Roman" pitchFamily="18" charset="0"/>
                <a:cs typeface="Times New Roman" pitchFamily="18" charset="0"/>
              </a:rPr>
              <a:t>– печатные игры</a:t>
            </a:r>
            <a:endParaRPr lang="ru-RU" sz="3200" b="1" dirty="0">
              <a:ln w="1905"/>
              <a:solidFill>
                <a:schemeClr val="accent1">
                  <a:lumMod val="75000"/>
                </a:schemeClr>
              </a:solidFill>
              <a:effectLst>
                <a:innerShdw blurRad="69850" dist="43180" dir="5400000">
                  <a:srgbClr val="000000">
                    <a:alpha val="65000"/>
                  </a:srgbClr>
                </a:innerShdw>
              </a:effectLst>
              <a:latin typeface="Calibri"/>
            </a:endParaRPr>
          </a:p>
          <a:p>
            <a:endParaRPr lang="ru-RU" sz="3200" dirty="0"/>
          </a:p>
        </p:txBody>
      </p:sp>
    </p:spTree>
    <p:extLst>
      <p:ext uri="{BB962C8B-B14F-4D97-AF65-F5344CB8AC3E}">
        <p14:creationId xmlns:p14="http://schemas.microsoft.com/office/powerpoint/2010/main" xmlns="" val="6759350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25470"/>
          </a:xfrm>
        </p:spPr>
        <p:txBody>
          <a:bodyPr>
            <a:normAutofit/>
          </a:bodyPr>
          <a:lstStyle/>
          <a:p>
            <a:pPr algn="ctr"/>
            <a:r>
              <a:rPr lang="ru-RU" sz="2400" dirty="0" smtClean="0">
                <a:solidFill>
                  <a:schemeClr val="accent1">
                    <a:lumMod val="75000"/>
                  </a:schemeClr>
                </a:solidFill>
              </a:rPr>
              <a:t>НЕРЕЧЕВЫЕ  ИГРЫ</a:t>
            </a:r>
            <a:endParaRPr lang="ru-RU" sz="2400" dirty="0"/>
          </a:p>
        </p:txBody>
      </p:sp>
      <p:pic>
        <p:nvPicPr>
          <p:cNvPr id="5" name="Picture 4" descr="C:\Documents and Settings\Администратор\Рабочий стол\фото\DSC00176.JPG"/>
          <p:cNvPicPr>
            <a:picLocks noGrp="1" noChangeAspect="1" noChangeArrowheads="1"/>
          </p:cNvPicPr>
          <p:nvPr>
            <p:ph sz="quarter" idx="1"/>
          </p:nvPr>
        </p:nvPicPr>
        <p:blipFill>
          <a:blip r:embed="rId2" cstate="email"/>
          <a:srcRect/>
          <a:stretch>
            <a:fillRect/>
          </a:stretch>
        </p:blipFill>
        <p:spPr bwMode="auto">
          <a:xfrm>
            <a:off x="642910" y="1214422"/>
            <a:ext cx="7715304" cy="507209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00042"/>
            <a:ext cx="7467600" cy="5973910"/>
          </a:xfrm>
        </p:spPr>
        <p:txBody>
          <a:bodyPr/>
          <a:lstStyle/>
          <a:p>
            <a:pPr marL="0" indent="0" algn="ctr">
              <a:buNone/>
            </a:pPr>
            <a:r>
              <a:rPr lang="ru-RU" dirty="0" smtClean="0">
                <a:solidFill>
                  <a:srgbClr val="FF0000"/>
                </a:solidFill>
              </a:rPr>
              <a:t>Игра «Погремушки»</a:t>
            </a:r>
          </a:p>
          <a:p>
            <a:pPr marL="0" indent="0" algn="just">
              <a:buNone/>
            </a:pPr>
            <a:r>
              <a:rPr lang="ru-RU" sz="1800" b="1" i="1" dirty="0" smtClean="0"/>
              <a:t>Цель: </a:t>
            </a:r>
            <a:r>
              <a:rPr lang="ru-RU" sz="1800" dirty="0" smtClean="0"/>
              <a:t>способствовать развитию слухового внимания, пополнению словарного запаса; учить дифференцировать звуки.</a:t>
            </a:r>
          </a:p>
          <a:p>
            <a:pPr marL="0" indent="0" algn="just">
              <a:buNone/>
            </a:pPr>
            <a:r>
              <a:rPr lang="ru-RU" sz="1800" b="1" i="1" dirty="0" smtClean="0"/>
              <a:t>Оборудование: </a:t>
            </a:r>
            <a:r>
              <a:rPr lang="ru-RU" sz="1800" dirty="0" smtClean="0"/>
              <a:t>красочные конфетки с различными наполнителями.</a:t>
            </a:r>
          </a:p>
          <a:p>
            <a:pPr marL="0" indent="0" algn="just">
              <a:buNone/>
            </a:pPr>
            <a:r>
              <a:rPr lang="ru-RU" sz="1800" dirty="0" smtClean="0"/>
              <a:t>	Логопед показывает детям  содержимое погремушек  (конфетки) и просит назвать эти предметы.  Затем  одному из детей предлагается  поиграть погремушкой, а остальным отгадать, что находится в баночке.</a:t>
            </a:r>
          </a:p>
          <a:p>
            <a:pPr marL="0" indent="0" algn="just">
              <a:buNone/>
            </a:pPr>
            <a:r>
              <a:rPr lang="ru-RU" sz="1600" dirty="0" smtClean="0">
                <a:solidFill>
                  <a:schemeClr val="tx1"/>
                </a:solidFill>
              </a:rPr>
              <a:t>Погремушки, погремушки, </a:t>
            </a:r>
          </a:p>
          <a:p>
            <a:pPr marL="0" indent="0" algn="just">
              <a:buNone/>
            </a:pPr>
            <a:r>
              <a:rPr lang="ru-RU" sz="1600" dirty="0" smtClean="0">
                <a:solidFill>
                  <a:schemeClr val="tx1"/>
                </a:solidFill>
              </a:rPr>
              <a:t>Детям лучшие игрушки.</a:t>
            </a:r>
          </a:p>
          <a:p>
            <a:pPr marL="0" indent="0" algn="just">
              <a:buNone/>
            </a:pPr>
            <a:r>
              <a:rPr lang="ru-RU" sz="1600" dirty="0" smtClean="0">
                <a:solidFill>
                  <a:schemeClr val="tx1"/>
                </a:solidFill>
              </a:rPr>
              <a:t>Погремушкой поиграй, </a:t>
            </a:r>
          </a:p>
          <a:p>
            <a:pPr marL="0" indent="0" algn="just">
              <a:buNone/>
            </a:pPr>
            <a:r>
              <a:rPr lang="ru-RU" sz="1600" dirty="0" smtClean="0">
                <a:solidFill>
                  <a:schemeClr val="tx1"/>
                </a:solidFill>
              </a:rPr>
              <a:t>Что внутри неё? Узнай!  </a:t>
            </a:r>
          </a:p>
        </p:txBody>
      </p:sp>
      <p:pic>
        <p:nvPicPr>
          <p:cNvPr id="2050" name="Picture 2" descr="H:\DCIM\100MSDCF\DSC00186.JPG"/>
          <p:cNvPicPr>
            <a:picLocks noChangeAspect="1" noChangeArrowheads="1"/>
          </p:cNvPicPr>
          <p:nvPr/>
        </p:nvPicPr>
        <p:blipFill>
          <a:blip r:embed="rId2" cstate="email"/>
          <a:srcRect/>
          <a:stretch>
            <a:fillRect/>
          </a:stretch>
        </p:blipFill>
        <p:spPr bwMode="auto">
          <a:xfrm>
            <a:off x="3857620" y="3500438"/>
            <a:ext cx="4305299" cy="3086066"/>
          </a:xfrm>
          <a:prstGeom prst="rect">
            <a:avLst/>
          </a:prstGeom>
          <a:noFill/>
        </p:spPr>
      </p:pic>
    </p:spTree>
    <p:extLst>
      <p:ext uri="{BB962C8B-B14F-4D97-AF65-F5344CB8AC3E}">
        <p14:creationId xmlns:p14="http://schemas.microsoft.com/office/powerpoint/2010/main" xmlns="" val="2560795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199" y="476672"/>
            <a:ext cx="8182967" cy="5997280"/>
          </a:xfrm>
        </p:spPr>
        <p:txBody>
          <a:bodyPr>
            <a:normAutofit/>
          </a:bodyPr>
          <a:lstStyle/>
          <a:p>
            <a:pPr marL="0" indent="0" algn="ctr">
              <a:spcAft>
                <a:spcPts val="0"/>
              </a:spcAft>
              <a:buNone/>
            </a:pPr>
            <a:r>
              <a:rPr lang="ru-RU" b="1" dirty="0" smtClean="0">
                <a:solidFill>
                  <a:schemeClr val="accent1"/>
                </a:solidFill>
                <a:latin typeface="Calibri"/>
                <a:ea typeface="Calibri"/>
                <a:cs typeface="Times New Roman"/>
              </a:rPr>
              <a:t>Игра «Палочки-скакалочки</a:t>
            </a:r>
            <a:r>
              <a:rPr lang="ru-RU" b="1" dirty="0">
                <a:solidFill>
                  <a:schemeClr val="accent1"/>
                </a:solidFill>
                <a:latin typeface="Calibri"/>
                <a:ea typeface="Calibri"/>
                <a:cs typeface="Times New Roman"/>
              </a:rPr>
              <a:t>»</a:t>
            </a:r>
          </a:p>
          <a:p>
            <a:pPr marL="0" indent="0" algn="just">
              <a:spcAft>
                <a:spcPts val="0"/>
              </a:spcAft>
              <a:buNone/>
            </a:pPr>
            <a:r>
              <a:rPr lang="ru-RU" sz="1800" b="1" i="1" dirty="0" smtClean="0">
                <a:latin typeface="Calibri"/>
                <a:ea typeface="Calibri"/>
                <a:cs typeface="Times New Roman"/>
              </a:rPr>
              <a:t>Цели:</a:t>
            </a:r>
            <a:r>
              <a:rPr lang="ru-RU" sz="1800" dirty="0" smtClean="0">
                <a:latin typeface="Calibri"/>
                <a:ea typeface="Calibri"/>
                <a:cs typeface="Times New Roman"/>
              </a:rPr>
              <a:t> развивать </a:t>
            </a:r>
            <a:r>
              <a:rPr lang="ru-RU" sz="1800" dirty="0">
                <a:latin typeface="Calibri"/>
                <a:ea typeface="Calibri"/>
                <a:cs typeface="Times New Roman"/>
              </a:rPr>
              <a:t>чувство </a:t>
            </a:r>
            <a:r>
              <a:rPr lang="ru-RU" sz="1800" dirty="0" smtClean="0">
                <a:latin typeface="Calibri"/>
                <a:ea typeface="Calibri"/>
                <a:cs typeface="Times New Roman"/>
              </a:rPr>
              <a:t>ритма, умение </a:t>
            </a:r>
            <a:r>
              <a:rPr lang="ru-RU" sz="1800" dirty="0">
                <a:latin typeface="Calibri"/>
                <a:ea typeface="Calibri"/>
                <a:cs typeface="Times New Roman"/>
              </a:rPr>
              <a:t>отстукивать деревянными палочка ритмический рисунок слова, </a:t>
            </a:r>
            <a:r>
              <a:rPr lang="ru-RU" sz="1800" dirty="0" smtClean="0">
                <a:latin typeface="Calibri"/>
                <a:ea typeface="Calibri"/>
                <a:cs typeface="Times New Roman"/>
              </a:rPr>
              <a:t>фразы; совершенствовать </a:t>
            </a:r>
            <a:r>
              <a:rPr lang="ru-RU" sz="1800" dirty="0">
                <a:latin typeface="Calibri"/>
                <a:ea typeface="Calibri"/>
                <a:cs typeface="Times New Roman"/>
              </a:rPr>
              <a:t>слоговую </a:t>
            </a:r>
            <a:r>
              <a:rPr lang="ru-RU" sz="1800" dirty="0" smtClean="0">
                <a:latin typeface="Calibri"/>
                <a:ea typeface="Calibri"/>
                <a:cs typeface="Times New Roman"/>
              </a:rPr>
              <a:t>структуру; развивать </a:t>
            </a:r>
            <a:r>
              <a:rPr lang="ru-RU" sz="1800" dirty="0">
                <a:latin typeface="Calibri"/>
                <a:ea typeface="Calibri"/>
                <a:cs typeface="Times New Roman"/>
              </a:rPr>
              <a:t>мелкую </a:t>
            </a:r>
            <a:r>
              <a:rPr lang="ru-RU" sz="1800" dirty="0" smtClean="0">
                <a:latin typeface="Calibri"/>
                <a:ea typeface="Calibri"/>
                <a:cs typeface="Times New Roman"/>
              </a:rPr>
              <a:t>моторику.</a:t>
            </a:r>
            <a:endParaRPr lang="ru-RU" sz="1800" dirty="0">
              <a:latin typeface="Calibri"/>
              <a:ea typeface="Calibri"/>
              <a:cs typeface="Times New Roman"/>
            </a:endParaRPr>
          </a:p>
          <a:p>
            <a:pPr marL="0" indent="0">
              <a:spcAft>
                <a:spcPts val="0"/>
              </a:spcAft>
              <a:buNone/>
            </a:pPr>
            <a:r>
              <a:rPr lang="ru-RU" sz="1800" b="1" i="1" dirty="0">
                <a:latin typeface="Calibri"/>
                <a:ea typeface="Calibri"/>
                <a:cs typeface="Times New Roman"/>
              </a:rPr>
              <a:t>Содержание: </a:t>
            </a:r>
          </a:p>
          <a:p>
            <a:pPr marL="0" indent="0" algn="just">
              <a:spcAft>
                <a:spcPts val="0"/>
              </a:spcAft>
              <a:buNone/>
            </a:pPr>
            <a:r>
              <a:rPr lang="ru-RU" sz="1800" dirty="0">
                <a:latin typeface="Calibri"/>
                <a:ea typeface="Calibri"/>
                <a:cs typeface="Times New Roman"/>
              </a:rPr>
              <a:t>Под музыкальное сопровождение дети с логопедом отстукивают ритм деревянными палочками.</a:t>
            </a:r>
          </a:p>
          <a:p>
            <a:endParaRPr lang="en-US" dirty="0" smtClean="0"/>
          </a:p>
          <a:p>
            <a:pPr marL="0" indent="0">
              <a:buNone/>
            </a:pPr>
            <a:r>
              <a:rPr lang="ru-RU" dirty="0" smtClean="0"/>
              <a:t>    </a:t>
            </a:r>
          </a:p>
          <a:p>
            <a:pPr marL="0" indent="0">
              <a:buNone/>
            </a:pPr>
            <a:endParaRPr lang="ru-RU" dirty="0" smtClean="0"/>
          </a:p>
          <a:p>
            <a:pPr marL="0" indent="0">
              <a:buNone/>
            </a:pPr>
            <a:endParaRPr lang="ru-RU" dirty="0"/>
          </a:p>
        </p:txBody>
      </p:sp>
      <p:pic>
        <p:nvPicPr>
          <p:cNvPr id="1026" name="Picture 2" descr="C:\Documents and Settings\Admin\Рабочий стол\НА МО_Гармония\Ирина Федоровна_Для презентации\Палочки-скакалочки\Палочки-скакалочки_1.jp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683568" y="2852936"/>
            <a:ext cx="2952328" cy="3528392"/>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Documents and Settings\Admin\Рабочий стол\НА МО_Гармония\Ирина Федоровна_Для презентации\Палочки-скакалочки\Палочки-скакалочки_2.jpg"/>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5004048" y="2708920"/>
            <a:ext cx="3168861" cy="367107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39192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467600" cy="576064"/>
          </a:xfrm>
        </p:spPr>
        <p:txBody>
          <a:bodyPr/>
          <a:lstStyle/>
          <a:p>
            <a:pPr algn="ctr"/>
            <a:r>
              <a:rPr lang="ru-RU" b="1" dirty="0" smtClean="0">
                <a:solidFill>
                  <a:schemeClr val="accent1"/>
                </a:solidFill>
              </a:rPr>
              <a:t>Пальчиковые   игры</a:t>
            </a:r>
            <a:endParaRPr lang="ru-RU" b="1" dirty="0">
              <a:solidFill>
                <a:schemeClr val="accent1"/>
              </a:solidFill>
            </a:endParaRPr>
          </a:p>
        </p:txBody>
      </p:sp>
      <p:pic>
        <p:nvPicPr>
          <p:cNvPr id="2050" name="Picture 2" descr="C:\Documents and Settings\Admin\Рабочий стол\НА МО_Гармония\Ирина Федоровна_Для презентации\Пальчиковые игры\Пальчиковые игры.jpg"/>
          <p:cNvPicPr>
            <a:picLocks noGrp="1" noChangeAspect="1" noChangeArrowheads="1"/>
          </p:cNvPicPr>
          <p:nvPr>
            <p:ph sz="quarter" idx="1"/>
          </p:nvPr>
        </p:nvPicPr>
        <p:blipFill>
          <a:blip r:embed="rId2" cstate="email">
            <a:extLst>
              <a:ext uri="{28A0092B-C50C-407E-A947-70E740481C1C}">
                <a14:useLocalDpi xmlns:a14="http://schemas.microsoft.com/office/drawing/2010/main" xmlns="" val="0"/>
              </a:ext>
            </a:extLst>
          </a:blip>
          <a:srcRect/>
          <a:stretch>
            <a:fillRect/>
          </a:stretch>
        </p:blipFill>
        <p:spPr bwMode="auto">
          <a:xfrm>
            <a:off x="785786" y="1857364"/>
            <a:ext cx="2175606" cy="2900809"/>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Прямоугольник 4"/>
          <p:cNvSpPr/>
          <p:nvPr/>
        </p:nvSpPr>
        <p:spPr>
          <a:xfrm>
            <a:off x="3143240" y="1214422"/>
            <a:ext cx="3143272" cy="1323439"/>
          </a:xfrm>
          <a:prstGeom prst="rect">
            <a:avLst/>
          </a:prstGeom>
        </p:spPr>
        <p:txBody>
          <a:bodyPr wrap="square">
            <a:spAutoFit/>
          </a:bodyPr>
          <a:lstStyle/>
          <a:p>
            <a:pPr lvl="0" algn="just" fontAlgn="base">
              <a:spcBef>
                <a:spcPct val="0"/>
              </a:spcBef>
              <a:spcAft>
                <a:spcPct val="0"/>
              </a:spcAft>
            </a:pPr>
            <a:r>
              <a:rPr lang="ru-RU" sz="1600" b="1" i="1" dirty="0" smtClean="0">
                <a:solidFill>
                  <a:prstClr val="black"/>
                </a:solidFill>
                <a:latin typeface="Bookman Old Style" pitchFamily="18" charset="0"/>
                <a:ea typeface="Times New Roman" pitchFamily="18" charset="0"/>
                <a:cs typeface="Times New Roman" pitchFamily="18" charset="0"/>
              </a:rPr>
              <a:t>Вышли пальчики гулять </a:t>
            </a:r>
            <a:endParaRPr lang="ru-RU" sz="1600" b="1" dirty="0" smtClean="0">
              <a:solidFill>
                <a:prstClr val="black"/>
              </a:solidFill>
              <a:latin typeface="Arial" pitchFamily="34" charset="0"/>
            </a:endParaRPr>
          </a:p>
          <a:p>
            <a:pPr lvl="0" algn="just" eaLnBrk="0" fontAlgn="base" hangingPunct="0">
              <a:spcBef>
                <a:spcPct val="0"/>
              </a:spcBef>
              <a:spcAft>
                <a:spcPct val="0"/>
              </a:spcAft>
            </a:pPr>
            <a:r>
              <a:rPr lang="ru-RU" sz="1600" dirty="0" smtClean="0">
                <a:solidFill>
                  <a:prstClr val="black"/>
                </a:solidFill>
                <a:latin typeface="Bookman Old Style" pitchFamily="18" charset="0"/>
                <a:ea typeface="Times New Roman" pitchFamily="18" charset="0"/>
                <a:cs typeface="Times New Roman" pitchFamily="18" charset="0"/>
              </a:rPr>
              <a:t>Раз, два, три, четыре, пять</a:t>
            </a:r>
            <a:endParaRPr lang="ru-RU" sz="1600" dirty="0" smtClean="0">
              <a:solidFill>
                <a:prstClr val="black"/>
              </a:solidFill>
              <a:latin typeface="Arial" pitchFamily="34" charset="0"/>
            </a:endParaRPr>
          </a:p>
          <a:p>
            <a:pPr lvl="0" algn="just" eaLnBrk="0" fontAlgn="base" hangingPunct="0">
              <a:spcBef>
                <a:spcPct val="0"/>
              </a:spcBef>
              <a:spcAft>
                <a:spcPct val="0"/>
              </a:spcAft>
            </a:pPr>
            <a:r>
              <a:rPr lang="ru-RU" sz="1600" dirty="0" smtClean="0">
                <a:solidFill>
                  <a:prstClr val="black"/>
                </a:solidFill>
                <a:latin typeface="Bookman Old Style" pitchFamily="18" charset="0"/>
                <a:ea typeface="Times New Roman" pitchFamily="18" charset="0"/>
              </a:rPr>
              <a:t>Вышли пальчики гулять.</a:t>
            </a:r>
            <a:endParaRPr lang="ru-RU" sz="1600" dirty="0" smtClean="0">
              <a:solidFill>
                <a:prstClr val="black"/>
              </a:solidFill>
              <a:latin typeface="Arial" pitchFamily="34" charset="0"/>
            </a:endParaRPr>
          </a:p>
          <a:p>
            <a:pPr lvl="0" algn="just" eaLnBrk="0" fontAlgn="base" hangingPunct="0">
              <a:spcBef>
                <a:spcPct val="0"/>
              </a:spcBef>
              <a:spcAft>
                <a:spcPct val="0"/>
              </a:spcAft>
            </a:pPr>
            <a:r>
              <a:rPr lang="ru-RU" sz="1600" dirty="0" smtClean="0">
                <a:solidFill>
                  <a:prstClr val="black"/>
                </a:solidFill>
                <a:latin typeface="Bookman Old Style" pitchFamily="18" charset="0"/>
                <a:ea typeface="Times New Roman" pitchFamily="18" charset="0"/>
              </a:rPr>
              <a:t>Раз, два, три, четыре, пять</a:t>
            </a:r>
            <a:endParaRPr lang="ru-RU" sz="1600" dirty="0" smtClean="0">
              <a:solidFill>
                <a:prstClr val="black"/>
              </a:solidFill>
              <a:latin typeface="Arial" pitchFamily="34" charset="0"/>
            </a:endParaRPr>
          </a:p>
          <a:p>
            <a:pPr lvl="0" algn="just" eaLnBrk="0" fontAlgn="base" hangingPunct="0">
              <a:spcBef>
                <a:spcPct val="0"/>
              </a:spcBef>
              <a:spcAft>
                <a:spcPct val="0"/>
              </a:spcAft>
            </a:pPr>
            <a:r>
              <a:rPr lang="ru-RU" sz="1600" dirty="0" smtClean="0">
                <a:solidFill>
                  <a:prstClr val="black"/>
                </a:solidFill>
                <a:latin typeface="Bookman Old Style" pitchFamily="18" charset="0"/>
                <a:ea typeface="Times New Roman" pitchFamily="18" charset="0"/>
              </a:rPr>
              <a:t>В домик спрятались опять.</a:t>
            </a:r>
            <a:endParaRPr lang="ru-RU" sz="1600" dirty="0" smtClean="0">
              <a:solidFill>
                <a:prstClr val="black"/>
              </a:solidFill>
              <a:latin typeface="Arial" pitchFamily="34" charset="0"/>
            </a:endParaRPr>
          </a:p>
        </p:txBody>
      </p:sp>
      <p:sp>
        <p:nvSpPr>
          <p:cNvPr id="9" name="Прямоугольник 8"/>
          <p:cNvSpPr/>
          <p:nvPr/>
        </p:nvSpPr>
        <p:spPr>
          <a:xfrm>
            <a:off x="3286116" y="3000372"/>
            <a:ext cx="3522672" cy="3046988"/>
          </a:xfrm>
          <a:prstGeom prst="rect">
            <a:avLst/>
          </a:prstGeom>
        </p:spPr>
        <p:txBody>
          <a:bodyPr wrap="square">
            <a:spAutoFit/>
          </a:bodyPr>
          <a:lstStyle/>
          <a:p>
            <a:pPr lvl="0" fontAlgn="base">
              <a:spcBef>
                <a:spcPct val="0"/>
              </a:spcBef>
              <a:spcAft>
                <a:spcPct val="0"/>
              </a:spcAft>
            </a:pPr>
            <a:r>
              <a:rPr lang="ru-RU" sz="1600" b="1" i="1" dirty="0" smtClean="0">
                <a:solidFill>
                  <a:prstClr val="black"/>
                </a:solidFill>
                <a:latin typeface="Bookman Old Style" pitchFamily="18" charset="0"/>
                <a:ea typeface="Times New Roman" pitchFamily="18" charset="0"/>
                <a:cs typeface="Times New Roman" pitchFamily="18" charset="0"/>
              </a:rPr>
              <a:t>Этот пальчик маленький</a:t>
            </a:r>
            <a:endParaRPr lang="ru-RU" sz="1600" b="1" dirty="0" smtClean="0">
              <a:solidFill>
                <a:prstClr val="black"/>
              </a:solidFill>
              <a:latin typeface="Arial" pitchFamily="34" charset="0"/>
            </a:endParaRPr>
          </a:p>
          <a:p>
            <a:pPr lvl="0" eaLnBrk="0" fontAlgn="base" hangingPunct="0">
              <a:spcBef>
                <a:spcPct val="0"/>
              </a:spcBef>
              <a:spcAft>
                <a:spcPct val="0"/>
              </a:spcAft>
            </a:pPr>
            <a:r>
              <a:rPr lang="ru-RU" sz="1600" dirty="0" smtClean="0">
                <a:solidFill>
                  <a:prstClr val="black"/>
                </a:solidFill>
                <a:latin typeface="Bookman Old Style" pitchFamily="18" charset="0"/>
                <a:ea typeface="Times New Roman" pitchFamily="18" charset="0"/>
                <a:cs typeface="Times New Roman" pitchFamily="18" charset="0"/>
              </a:rPr>
              <a:t>Этот пальчик маленький,</a:t>
            </a:r>
            <a:endParaRPr lang="ru-RU" sz="1600" dirty="0" smtClean="0">
              <a:solidFill>
                <a:prstClr val="black"/>
              </a:solidFill>
              <a:latin typeface="Arial" pitchFamily="34" charset="0"/>
            </a:endParaRPr>
          </a:p>
          <a:p>
            <a:pPr lvl="0" eaLnBrk="0" fontAlgn="base" hangingPunct="0">
              <a:spcBef>
                <a:spcPct val="0"/>
              </a:spcBef>
              <a:spcAft>
                <a:spcPct val="0"/>
              </a:spcAft>
            </a:pPr>
            <a:r>
              <a:rPr lang="ru-RU" sz="1600" dirty="0" smtClean="0">
                <a:solidFill>
                  <a:prstClr val="black"/>
                </a:solidFill>
                <a:latin typeface="Bookman Old Style" pitchFamily="18" charset="0"/>
                <a:ea typeface="Times New Roman" pitchFamily="18" charset="0"/>
              </a:rPr>
              <a:t>Мизинчик удаленький.</a:t>
            </a:r>
            <a:endParaRPr lang="ru-RU" sz="1600" dirty="0" smtClean="0">
              <a:solidFill>
                <a:prstClr val="black"/>
              </a:solidFill>
              <a:latin typeface="Arial" pitchFamily="34" charset="0"/>
            </a:endParaRPr>
          </a:p>
          <a:p>
            <a:pPr lvl="0" eaLnBrk="0" fontAlgn="base" hangingPunct="0">
              <a:spcBef>
                <a:spcPct val="0"/>
              </a:spcBef>
              <a:spcAft>
                <a:spcPct val="0"/>
              </a:spcAft>
            </a:pPr>
            <a:r>
              <a:rPr lang="ru-RU" sz="1600" dirty="0" smtClean="0">
                <a:solidFill>
                  <a:prstClr val="black"/>
                </a:solidFill>
                <a:latin typeface="Bookman Old Style" pitchFamily="18" charset="0"/>
                <a:ea typeface="Times New Roman" pitchFamily="18" charset="0"/>
              </a:rPr>
              <a:t>Безымянный кольцо носит</a:t>
            </a:r>
            <a:endParaRPr lang="ru-RU" sz="1600" dirty="0" smtClean="0">
              <a:solidFill>
                <a:prstClr val="black"/>
              </a:solidFill>
              <a:latin typeface="Arial" pitchFamily="34" charset="0"/>
            </a:endParaRPr>
          </a:p>
          <a:p>
            <a:pPr lvl="0" eaLnBrk="0" fontAlgn="base" hangingPunct="0">
              <a:spcBef>
                <a:spcPct val="0"/>
              </a:spcBef>
              <a:spcAft>
                <a:spcPct val="0"/>
              </a:spcAft>
            </a:pPr>
            <a:r>
              <a:rPr lang="ru-RU" sz="1600" dirty="0" smtClean="0">
                <a:solidFill>
                  <a:prstClr val="black"/>
                </a:solidFill>
                <a:latin typeface="Bookman Old Style" pitchFamily="18" charset="0"/>
                <a:ea typeface="Times New Roman" pitchFamily="18" charset="0"/>
              </a:rPr>
              <a:t>Никогда его не бросит.</a:t>
            </a:r>
            <a:endParaRPr lang="ru-RU" sz="1600" dirty="0" smtClean="0">
              <a:solidFill>
                <a:prstClr val="black"/>
              </a:solidFill>
              <a:latin typeface="Arial" pitchFamily="34" charset="0"/>
            </a:endParaRPr>
          </a:p>
          <a:p>
            <a:pPr lvl="0" eaLnBrk="0" fontAlgn="base" hangingPunct="0">
              <a:spcBef>
                <a:spcPct val="0"/>
              </a:spcBef>
              <a:spcAft>
                <a:spcPct val="0"/>
              </a:spcAft>
            </a:pPr>
            <a:r>
              <a:rPr lang="ru-RU" sz="1600" dirty="0" smtClean="0">
                <a:solidFill>
                  <a:prstClr val="black"/>
                </a:solidFill>
                <a:latin typeface="Bookman Old Style" pitchFamily="18" charset="0"/>
                <a:ea typeface="Times New Roman" pitchFamily="18" charset="0"/>
              </a:rPr>
              <a:t>Средний пальчик посреди</a:t>
            </a:r>
            <a:endParaRPr lang="ru-RU" sz="1600" dirty="0" smtClean="0">
              <a:solidFill>
                <a:prstClr val="black"/>
              </a:solidFill>
              <a:latin typeface="Arial" pitchFamily="34" charset="0"/>
            </a:endParaRPr>
          </a:p>
          <a:p>
            <a:pPr lvl="0" eaLnBrk="0" fontAlgn="base" hangingPunct="0">
              <a:spcBef>
                <a:spcPct val="0"/>
              </a:spcBef>
              <a:spcAft>
                <a:spcPct val="0"/>
              </a:spcAft>
            </a:pPr>
            <a:r>
              <a:rPr lang="ru-RU" sz="1600" dirty="0" smtClean="0">
                <a:solidFill>
                  <a:prstClr val="black"/>
                </a:solidFill>
                <a:latin typeface="Bookman Old Style" pitchFamily="18" charset="0"/>
                <a:ea typeface="Times New Roman" pitchFamily="18" charset="0"/>
              </a:rPr>
              <a:t>Всех он выше, посмотри,</a:t>
            </a:r>
            <a:endParaRPr lang="ru-RU" sz="1600" dirty="0" smtClean="0">
              <a:solidFill>
                <a:prstClr val="black"/>
              </a:solidFill>
              <a:latin typeface="Arial" pitchFamily="34" charset="0"/>
            </a:endParaRPr>
          </a:p>
          <a:p>
            <a:pPr lvl="0" eaLnBrk="0" fontAlgn="base" hangingPunct="0">
              <a:spcBef>
                <a:spcPct val="0"/>
              </a:spcBef>
              <a:spcAft>
                <a:spcPct val="0"/>
              </a:spcAft>
            </a:pPr>
            <a:r>
              <a:rPr lang="ru-RU" sz="1600" dirty="0" smtClean="0">
                <a:solidFill>
                  <a:prstClr val="black"/>
                </a:solidFill>
                <a:latin typeface="Bookman Old Style" pitchFamily="18" charset="0"/>
                <a:ea typeface="Times New Roman" pitchFamily="18" charset="0"/>
              </a:rPr>
              <a:t>Пальчик указательный</a:t>
            </a:r>
            <a:endParaRPr lang="ru-RU" sz="1600" dirty="0" smtClean="0">
              <a:solidFill>
                <a:prstClr val="black"/>
              </a:solidFill>
              <a:latin typeface="Arial" pitchFamily="34" charset="0"/>
            </a:endParaRPr>
          </a:p>
          <a:p>
            <a:pPr lvl="0" eaLnBrk="0" fontAlgn="base" hangingPunct="0">
              <a:spcBef>
                <a:spcPct val="0"/>
              </a:spcBef>
              <a:spcAft>
                <a:spcPct val="0"/>
              </a:spcAft>
            </a:pPr>
            <a:r>
              <a:rPr lang="ru-RU" sz="1600" dirty="0" smtClean="0">
                <a:solidFill>
                  <a:prstClr val="black"/>
                </a:solidFill>
                <a:latin typeface="Bookman Old Style" pitchFamily="18" charset="0"/>
                <a:ea typeface="Times New Roman" pitchFamily="18" charset="0"/>
              </a:rPr>
              <a:t>Очень обязательный.</a:t>
            </a:r>
            <a:endParaRPr lang="ru-RU" sz="1600" dirty="0" smtClean="0">
              <a:solidFill>
                <a:prstClr val="black"/>
              </a:solidFill>
              <a:latin typeface="Arial" pitchFamily="34" charset="0"/>
            </a:endParaRPr>
          </a:p>
          <a:p>
            <a:pPr lvl="0" eaLnBrk="0" fontAlgn="base" hangingPunct="0">
              <a:spcBef>
                <a:spcPct val="0"/>
              </a:spcBef>
              <a:spcAft>
                <a:spcPct val="0"/>
              </a:spcAft>
            </a:pPr>
            <a:r>
              <a:rPr lang="ru-RU" sz="1600" dirty="0" smtClean="0">
                <a:solidFill>
                  <a:prstClr val="black"/>
                </a:solidFill>
                <a:latin typeface="Bookman Old Style" pitchFamily="18" charset="0"/>
                <a:ea typeface="Times New Roman" pitchFamily="18" charset="0"/>
              </a:rPr>
              <a:t>Большой палец впереди –</a:t>
            </a:r>
            <a:endParaRPr lang="ru-RU" sz="1600" dirty="0" smtClean="0">
              <a:solidFill>
                <a:prstClr val="black"/>
              </a:solidFill>
              <a:latin typeface="Arial" pitchFamily="34" charset="0"/>
            </a:endParaRPr>
          </a:p>
          <a:p>
            <a:pPr lvl="0" eaLnBrk="0" fontAlgn="base" hangingPunct="0">
              <a:spcBef>
                <a:spcPct val="0"/>
              </a:spcBef>
              <a:spcAft>
                <a:spcPct val="0"/>
              </a:spcAft>
            </a:pPr>
            <a:r>
              <a:rPr lang="ru-RU" sz="1600" dirty="0" smtClean="0">
                <a:solidFill>
                  <a:prstClr val="black"/>
                </a:solidFill>
                <a:latin typeface="Bookman Old Style" pitchFamily="18" charset="0"/>
                <a:ea typeface="Times New Roman" pitchFamily="18" charset="0"/>
              </a:rPr>
              <a:t>Всей ладошки командир.</a:t>
            </a:r>
            <a:endParaRPr lang="ru-RU" sz="1600" dirty="0" smtClean="0">
              <a:solidFill>
                <a:prstClr val="black"/>
              </a:solidFill>
              <a:latin typeface="Arial" pitchFamily="34" charset="0"/>
            </a:endParaRPr>
          </a:p>
          <a:p>
            <a:pPr lvl="0" eaLnBrk="0" fontAlgn="base" hangingPunct="0">
              <a:spcBef>
                <a:spcPct val="0"/>
              </a:spcBef>
              <a:spcAft>
                <a:spcPct val="0"/>
              </a:spcAft>
            </a:pPr>
            <a:endParaRPr lang="ru-RU" sz="1600" dirty="0" smtClean="0">
              <a:solidFill>
                <a:prstClr val="black"/>
              </a:solidFill>
              <a:latin typeface="Arial" pitchFamily="34" charset="0"/>
            </a:endParaRPr>
          </a:p>
        </p:txBody>
      </p:sp>
    </p:spTree>
    <p:extLst>
      <p:ext uri="{BB962C8B-B14F-4D97-AF65-F5344CB8AC3E}">
        <p14:creationId xmlns:p14="http://schemas.microsoft.com/office/powerpoint/2010/main" xmlns="" val="1320555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90066"/>
          </a:xfrm>
        </p:spPr>
        <p:txBody>
          <a:bodyPr>
            <a:normAutofit fontScale="90000"/>
          </a:bodyPr>
          <a:lstStyle/>
          <a:p>
            <a:pPr algn="ctr"/>
            <a:r>
              <a:rPr lang="ru-RU" b="1" dirty="0" smtClean="0">
                <a:solidFill>
                  <a:schemeClr val="accent1"/>
                </a:solidFill>
              </a:rPr>
              <a:t>Подвижные  игры</a:t>
            </a:r>
            <a:endParaRPr lang="ru-RU" b="1" dirty="0">
              <a:solidFill>
                <a:schemeClr val="accent1"/>
              </a:solidFill>
            </a:endParaRPr>
          </a:p>
        </p:txBody>
      </p:sp>
      <p:sp>
        <p:nvSpPr>
          <p:cNvPr id="3" name="Объект 2"/>
          <p:cNvSpPr>
            <a:spLocks noGrp="1"/>
          </p:cNvSpPr>
          <p:nvPr>
            <p:ph sz="quarter" idx="1"/>
          </p:nvPr>
        </p:nvSpPr>
        <p:spPr>
          <a:xfrm>
            <a:off x="457200" y="764704"/>
            <a:ext cx="7859216" cy="5709248"/>
          </a:xfrm>
        </p:spPr>
        <p:txBody>
          <a:bodyPr>
            <a:normAutofit/>
          </a:bodyPr>
          <a:lstStyle/>
          <a:p>
            <a:pPr marL="0" indent="0" algn="ctr">
              <a:spcAft>
                <a:spcPts val="0"/>
              </a:spcAft>
              <a:buNone/>
            </a:pPr>
            <a:r>
              <a:rPr lang="ru-RU" b="1" dirty="0">
                <a:latin typeface="Calibri"/>
                <a:ea typeface="Calibri"/>
                <a:cs typeface="Times New Roman"/>
              </a:rPr>
              <a:t>П/и «Лиса в курятнике»</a:t>
            </a:r>
          </a:p>
          <a:p>
            <a:pPr marL="0" indent="0">
              <a:spcAft>
                <a:spcPts val="0"/>
              </a:spcAft>
              <a:buNone/>
            </a:pPr>
            <a:r>
              <a:rPr lang="ru-RU" sz="2000" b="1" i="1" dirty="0">
                <a:latin typeface="Calibri"/>
                <a:ea typeface="Calibri"/>
                <a:cs typeface="Times New Roman"/>
              </a:rPr>
              <a:t>Цель: </a:t>
            </a:r>
            <a:r>
              <a:rPr lang="ru-RU" sz="2000" dirty="0">
                <a:latin typeface="Calibri"/>
                <a:ea typeface="Calibri"/>
                <a:cs typeface="Times New Roman"/>
              </a:rPr>
              <a:t>учить мягко спрыгивать, сгибая ноги в коленях; бегать,  не задевая друг друга, увертываться от ловящего.</a:t>
            </a:r>
          </a:p>
          <a:p>
            <a:pPr marL="0" indent="0">
              <a:spcAft>
                <a:spcPts val="0"/>
              </a:spcAft>
              <a:buNone/>
            </a:pPr>
            <a:r>
              <a:rPr lang="ru-RU" sz="2000" b="1" i="1" dirty="0">
                <a:latin typeface="Calibri"/>
                <a:ea typeface="Calibri"/>
                <a:cs typeface="Times New Roman"/>
              </a:rPr>
              <a:t>Ход игры</a:t>
            </a:r>
            <a:r>
              <a:rPr lang="ru-RU" sz="2000" dirty="0">
                <a:latin typeface="Calibri"/>
                <a:ea typeface="Calibri"/>
                <a:cs typeface="Times New Roman"/>
              </a:rPr>
              <a:t>: На одной стороне площадки очерчивается «курятник». В нем на насесте (на скамейках) сидят «куры». </a:t>
            </a:r>
          </a:p>
          <a:p>
            <a:pPr marL="0" indent="0" algn="just">
              <a:spcAft>
                <a:spcPts val="0"/>
              </a:spcAft>
              <a:buNone/>
            </a:pPr>
            <a:r>
              <a:rPr lang="ru-RU" sz="2000" dirty="0" smtClean="0">
                <a:latin typeface="Calibri"/>
                <a:ea typeface="Calibri"/>
                <a:cs typeface="Times New Roman"/>
              </a:rPr>
              <a:t>	На </a:t>
            </a:r>
            <a:r>
              <a:rPr lang="ru-RU" sz="2000" dirty="0">
                <a:latin typeface="Calibri"/>
                <a:ea typeface="Calibri"/>
                <a:cs typeface="Times New Roman"/>
              </a:rPr>
              <a:t>противоположной стороне площадки находится нора лисы. Все остальное место – двор. Один из играющих назначается «лисой», остальные – «куры». По сигналу «куры» спрыгивают с насеста, ходят и бегают по двору, клюют зерна, хлопают крыльями. По сигналу: «Лиса!» - «куры» убегают в курятник и взбираются на насест, а «лиса» старается утащить «курицу», не успевшую спастись, и уводит ее в свою нору. Остальные «куры» снова спрыгивают с насеста, и игра возобновляется. Игра заканчивается, когда «лиса» поймает двух-трех «кур».</a:t>
            </a:r>
          </a:p>
          <a:p>
            <a:pPr marL="0" indent="0">
              <a:buNone/>
            </a:pPr>
            <a:endParaRPr lang="ru-RU" dirty="0"/>
          </a:p>
        </p:txBody>
      </p:sp>
      <p:pic>
        <p:nvPicPr>
          <p:cNvPr id="13313" name="Picture 1" descr="H:\лиса 2.png"/>
          <p:cNvPicPr>
            <a:picLocks noChangeAspect="1" noChangeArrowheads="1"/>
          </p:cNvPicPr>
          <p:nvPr/>
        </p:nvPicPr>
        <p:blipFill>
          <a:blip r:embed="rId2" cstate="email"/>
          <a:srcRect/>
          <a:stretch>
            <a:fillRect/>
          </a:stretch>
        </p:blipFill>
        <p:spPr bwMode="auto">
          <a:xfrm>
            <a:off x="3143240" y="5072074"/>
            <a:ext cx="2804171" cy="1571612"/>
          </a:xfrm>
          <a:prstGeom prst="rect">
            <a:avLst/>
          </a:prstGeom>
          <a:noFill/>
        </p:spPr>
      </p:pic>
    </p:spTree>
    <p:extLst>
      <p:ext uri="{BB962C8B-B14F-4D97-AF65-F5344CB8AC3E}">
        <p14:creationId xmlns:p14="http://schemas.microsoft.com/office/powerpoint/2010/main" xmlns="" val="39430601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Эркер">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403</TotalTime>
  <Words>747</Words>
  <Application>Microsoft Office PowerPoint</Application>
  <PresentationFormat>Экран (4:3)</PresentationFormat>
  <Paragraphs>132</Paragraphs>
  <Slides>21</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21</vt:i4>
      </vt:variant>
    </vt:vector>
  </HeadingPairs>
  <TitlesOfParts>
    <vt:vector size="23" baseType="lpstr">
      <vt:lpstr>Эркер</vt:lpstr>
      <vt:lpstr>1_Эркер</vt:lpstr>
      <vt:lpstr>Слайд 1</vt:lpstr>
      <vt:lpstr>   Формирование  слоговой структуры слова  у детей 4 – 5 лет</vt:lpstr>
      <vt:lpstr>Этапы  коррекции слоговой структуры слова:  </vt:lpstr>
      <vt:lpstr> Виды  логопедических  игр по формированию слоговой структуры слова  </vt:lpstr>
      <vt:lpstr>НЕРЕЧЕВЫЕ  ИГРЫ</vt:lpstr>
      <vt:lpstr>Слайд 6</vt:lpstr>
      <vt:lpstr>Слайд 7</vt:lpstr>
      <vt:lpstr>Пальчиковые   игры</vt:lpstr>
      <vt:lpstr>Подвижные  игры</vt:lpstr>
      <vt:lpstr>Слайд 10</vt:lpstr>
      <vt:lpstr>Слайд 11</vt:lpstr>
      <vt:lpstr>Слайд 12</vt:lpstr>
      <vt:lpstr>Упражнения для проговаривания</vt:lpstr>
      <vt:lpstr>Слайд 14</vt:lpstr>
      <vt:lpstr>Слайд 15</vt:lpstr>
      <vt:lpstr>Слайд 16</vt:lpstr>
      <vt:lpstr>Слайд 17</vt:lpstr>
      <vt:lpstr>Настольно-печатные  игры</vt:lpstr>
      <vt:lpstr>Длинные и короткие слова</vt:lpstr>
      <vt:lpstr>Слайд 20</vt:lpstr>
      <vt:lpstr>Игра «Рассели животных по вагончикам»</vt:lpstr>
    </vt:vector>
  </TitlesOfParts>
  <Company>slider999</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Формирование слоговой структуры слова у детей 4 лет с ОНР на материале логопедических игр </dc:title>
  <dc:creator>Admin</dc:creator>
  <cp:lastModifiedBy>Наталья Четверикова</cp:lastModifiedBy>
  <cp:revision>51</cp:revision>
  <dcterms:created xsi:type="dcterms:W3CDTF">2014-04-05T10:26:09Z</dcterms:created>
  <dcterms:modified xsi:type="dcterms:W3CDTF">2014-06-19T08:42:40Z</dcterms:modified>
</cp:coreProperties>
</file>