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0" r:id="rId3"/>
    <p:sldId id="274" r:id="rId4"/>
    <p:sldId id="256" r:id="rId5"/>
    <p:sldId id="257" r:id="rId6"/>
    <p:sldId id="259" r:id="rId7"/>
    <p:sldId id="266" r:id="rId8"/>
    <p:sldId id="262" r:id="rId9"/>
    <p:sldId id="272" r:id="rId10"/>
    <p:sldId id="258" r:id="rId11"/>
    <p:sldId id="264" r:id="rId12"/>
    <p:sldId id="269" r:id="rId13"/>
    <p:sldId id="263" r:id="rId14"/>
    <p:sldId id="267" r:id="rId15"/>
    <p:sldId id="271" r:id="rId16"/>
    <p:sldId id="268" r:id="rId17"/>
    <p:sldId id="276" r:id="rId18"/>
    <p:sldId id="275" r:id="rId19"/>
    <p:sldId id="281" r:id="rId20"/>
    <p:sldId id="277" r:id="rId21"/>
    <p:sldId id="273" r:id="rId22"/>
    <p:sldId id="28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4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201BA-AE6F-4BFF-AA89-C1F7D2E5517F}" type="datetimeFigureOut">
              <a:rPr lang="ru-RU" smtClean="0"/>
              <a:pPr/>
              <a:t>18.03.2010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F5E3B-AF0F-48DF-A8E1-6AEB8A609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201BA-AE6F-4BFF-AA89-C1F7D2E5517F}" type="datetimeFigureOut">
              <a:rPr lang="ru-RU" smtClean="0"/>
              <a:pPr/>
              <a:t>18.03.2010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F5E3B-AF0F-48DF-A8E1-6AEB8A609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201BA-AE6F-4BFF-AA89-C1F7D2E5517F}" type="datetimeFigureOut">
              <a:rPr lang="ru-RU" smtClean="0"/>
              <a:pPr/>
              <a:t>18.03.2010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F5E3B-AF0F-48DF-A8E1-6AEB8A609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201BA-AE6F-4BFF-AA89-C1F7D2E5517F}" type="datetimeFigureOut">
              <a:rPr lang="ru-RU" smtClean="0"/>
              <a:pPr/>
              <a:t>18.03.2010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F5E3B-AF0F-48DF-A8E1-6AEB8A609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201BA-AE6F-4BFF-AA89-C1F7D2E5517F}" type="datetimeFigureOut">
              <a:rPr lang="ru-RU" smtClean="0"/>
              <a:pPr/>
              <a:t>18.03.2010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F5E3B-AF0F-48DF-A8E1-6AEB8A609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201BA-AE6F-4BFF-AA89-C1F7D2E5517F}" type="datetimeFigureOut">
              <a:rPr lang="ru-RU" smtClean="0"/>
              <a:pPr/>
              <a:t>18.03.2010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F5E3B-AF0F-48DF-A8E1-6AEB8A609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201BA-AE6F-4BFF-AA89-C1F7D2E5517F}" type="datetimeFigureOut">
              <a:rPr lang="ru-RU" smtClean="0"/>
              <a:pPr/>
              <a:t>18.03.2010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F5E3B-AF0F-48DF-A8E1-6AEB8A609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201BA-AE6F-4BFF-AA89-C1F7D2E5517F}" type="datetimeFigureOut">
              <a:rPr lang="ru-RU" smtClean="0"/>
              <a:pPr/>
              <a:t>18.03.2010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F5E3B-AF0F-48DF-A8E1-6AEB8A609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201BA-AE6F-4BFF-AA89-C1F7D2E5517F}" type="datetimeFigureOut">
              <a:rPr lang="ru-RU" smtClean="0"/>
              <a:pPr/>
              <a:t>18.03.2010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F5E3B-AF0F-48DF-A8E1-6AEB8A609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201BA-AE6F-4BFF-AA89-C1F7D2E5517F}" type="datetimeFigureOut">
              <a:rPr lang="ru-RU" smtClean="0"/>
              <a:pPr/>
              <a:t>18.03.2010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F5E3B-AF0F-48DF-A8E1-6AEB8A609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201BA-AE6F-4BFF-AA89-C1F7D2E5517F}" type="datetimeFigureOut">
              <a:rPr lang="ru-RU" smtClean="0"/>
              <a:pPr/>
              <a:t>18.03.2010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F5E3B-AF0F-48DF-A8E1-6AEB8A609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201BA-AE6F-4BFF-AA89-C1F7D2E5517F}" type="datetimeFigureOut">
              <a:rPr lang="ru-RU" smtClean="0"/>
              <a:pPr/>
              <a:t>18.03.2010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F5E3B-AF0F-48DF-A8E1-6AEB8A609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47;&#1074;&#1091;&#1082;&#1080;%20&#1087;&#1088;&#1080;&#1088;&#1086;&#1076;&#1099;\&#1088;&#1091;&#1095;&#1077;&#1081;.mp3" TargetMode="Externa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47;&#1074;&#1091;&#1082;&#1080;%20&#1087;&#1088;&#1080;&#1088;&#1086;&#1076;&#1099;\&#1087;&#1090;&#1080;&#1094;&#1099;.mp3" TargetMode="Externa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47;&#1074;&#1091;&#1082;&#1080;%20&#1087;&#1088;&#1080;&#1088;&#1086;&#1076;&#1099;\&#1074;&#1077;&#1090;&#1077;&#1088;.mp3" TargetMode="Externa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6.gif"/><Relationship Id="rId4" Type="http://schemas.openxmlformats.org/officeDocument/2006/relationships/slide" Target="slide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feb-web.ru/feb/esenin/texts/e74/E74-323-.ht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feb-web.ru/feb/esenin/texts/e74/E74-323-.htm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mart.mp3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6.gif"/><Relationship Id="rId4" Type="http://schemas.openxmlformats.org/officeDocument/2006/relationships/slide" Target="slide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6.gif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728" y="1500174"/>
            <a:ext cx="737060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2" action="ppaction://hlinksldjump"/>
              </a:rPr>
              <a:t>Рог,  звезда, дорога, песня, </a:t>
            </a:r>
          </a:p>
          <a:p>
            <a:r>
              <a:rPr lang="ru-RU" sz="4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2" action="ppaction://hlinksldjump"/>
              </a:rPr>
              <a:t>поле, соловей.</a:t>
            </a:r>
            <a:endParaRPr lang="ru-RU" sz="4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728" y="285728"/>
            <a:ext cx="41434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звуках: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Рисунок 9" descr="весн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1643050"/>
            <a:ext cx="6667355" cy="45720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уче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001024" y="5500702"/>
            <a:ext cx="509590" cy="50959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28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57225" y="214290"/>
            <a:ext cx="535785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   Звуках: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Рисунок 6" descr="соловей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1285860"/>
            <a:ext cx="6881863" cy="48577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птиц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929586" y="535782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69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шениц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857232"/>
            <a:ext cx="6500858" cy="56436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1000101" y="0"/>
            <a:ext cx="50006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 звуках: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ветер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358082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8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38" y="428605"/>
            <a:ext cx="728667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Изобразительно-выразительные средства</a:t>
            </a:r>
            <a:endParaRPr lang="ru-RU" sz="40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TextBox 8">
            <a:hlinkClick r:id="rId2" action="ppaction://hlinksldjump"/>
          </p:cNvPr>
          <p:cNvSpPr txBox="1"/>
          <p:nvPr/>
        </p:nvSpPr>
        <p:spPr>
          <a:xfrm>
            <a:off x="1214414" y="1928802"/>
            <a:ext cx="6000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tx2">
                    <a:lumMod val="50000"/>
                  </a:schemeClr>
                </a:solidFill>
                <a:latin typeface="Arno Pro Smbd Subhead" pitchFamily="18" charset="0"/>
                <a:hlinkClick r:id="rId2" action="ppaction://hlinksldjump"/>
              </a:rPr>
              <a:t>Метафора</a:t>
            </a:r>
            <a:endParaRPr lang="ru-RU" sz="6000" dirty="0">
              <a:solidFill>
                <a:schemeClr val="tx2">
                  <a:lumMod val="50000"/>
                </a:schemeClr>
              </a:solidFill>
              <a:latin typeface="Arno Pro Smbd Subhead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00166" y="3929067"/>
            <a:ext cx="76438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tx2">
                    <a:lumMod val="75000"/>
                  </a:schemeClr>
                </a:solidFill>
                <a:latin typeface="Arno Pro Smbd Subhead" pitchFamily="18" charset="0"/>
                <a:hlinkClick r:id="rId3" action="ppaction://hlinksldjump"/>
              </a:rPr>
              <a:t>Эпитет</a:t>
            </a:r>
            <a:endParaRPr lang="ru-RU" sz="6000" dirty="0">
              <a:solidFill>
                <a:schemeClr val="tx2">
                  <a:lumMod val="75000"/>
                </a:schemeClr>
              </a:solidFill>
              <a:latin typeface="Arno Pro Smbd Subhea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0100" y="1071546"/>
            <a:ext cx="735811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7030A0"/>
                </a:solidFill>
                <a:latin typeface="Arno Pro Smbd Display" pitchFamily="18" charset="0"/>
              </a:rPr>
              <a:t>Переносное  значение слова, уподобление одного  предмета или</a:t>
            </a:r>
          </a:p>
          <a:p>
            <a:r>
              <a:rPr lang="ru-RU" sz="4400" dirty="0" smtClean="0">
                <a:solidFill>
                  <a:srgbClr val="7030A0"/>
                </a:solidFill>
                <a:latin typeface="Arno Pro Smbd Display" pitchFamily="18" charset="0"/>
              </a:rPr>
              <a:t>явления  по сходству  или контрасту.</a:t>
            </a:r>
            <a:endParaRPr lang="ru-RU" sz="4400" dirty="0">
              <a:solidFill>
                <a:srgbClr val="7030A0"/>
              </a:solidFill>
              <a:latin typeface="Arno Pro Smbd Display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4071942"/>
            <a:ext cx="7662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38" y="428605"/>
            <a:ext cx="728667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Изобразительно-выразительные средства</a:t>
            </a:r>
            <a:endParaRPr lang="ru-RU" sz="40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TextBox 8">
            <a:hlinkClick r:id="rId2" action="ppaction://hlinksldjump"/>
          </p:cNvPr>
          <p:cNvSpPr txBox="1"/>
          <p:nvPr/>
        </p:nvSpPr>
        <p:spPr>
          <a:xfrm>
            <a:off x="928662" y="1928802"/>
            <a:ext cx="62865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tx2">
                    <a:lumMod val="50000"/>
                  </a:schemeClr>
                </a:solidFill>
                <a:latin typeface="Arno Pro Smbd Subhead" pitchFamily="18" charset="0"/>
                <a:hlinkClick r:id="rId2" action="ppaction://hlinksldjump"/>
              </a:rPr>
              <a:t>Метафора</a:t>
            </a:r>
            <a:endParaRPr lang="en-US" sz="6000" dirty="0" smtClean="0">
              <a:solidFill>
                <a:schemeClr val="tx2">
                  <a:lumMod val="50000"/>
                </a:schemeClr>
              </a:solidFill>
              <a:latin typeface="Arno Pro Smbd Subhead" pitchFamily="18" charset="0"/>
            </a:endParaRPr>
          </a:p>
          <a:p>
            <a:endParaRPr lang="ru-RU" sz="6000" dirty="0">
              <a:solidFill>
                <a:schemeClr val="tx2">
                  <a:lumMod val="50000"/>
                </a:schemeClr>
              </a:solidFill>
              <a:latin typeface="Arno Pro Smbd Subhead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00166" y="3929067"/>
            <a:ext cx="6143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tx2">
                    <a:lumMod val="75000"/>
                  </a:schemeClr>
                </a:solidFill>
                <a:latin typeface="Arno Pro Smbd Subhead" pitchFamily="18" charset="0"/>
                <a:hlinkClick r:id="rId3" action="ppaction://hlinksldjump"/>
              </a:rPr>
              <a:t>Эпитет</a:t>
            </a:r>
            <a:endParaRPr lang="ru-RU" sz="6000" dirty="0">
              <a:solidFill>
                <a:schemeClr val="tx2">
                  <a:lumMod val="75000"/>
                </a:schemeClr>
              </a:solidFill>
              <a:latin typeface="Arno Pro Smbd Subhea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1071546"/>
            <a:ext cx="77153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Arno Pro Smbd Subhead" pitchFamily="18" charset="0"/>
              </a:rPr>
              <a:t>Определение, придающее выражению  образность   и  эмоциональность, </a:t>
            </a:r>
          </a:p>
          <a:p>
            <a:r>
              <a:rPr lang="ru-RU" sz="4000" b="1" dirty="0" smtClean="0">
                <a:solidFill>
                  <a:srgbClr val="7030A0"/>
                </a:solidFill>
                <a:latin typeface="Arno Pro Smbd Subhead" pitchFamily="18" charset="0"/>
              </a:rPr>
              <a:t>подчеркивающее один из признаков   предмета или  одно  из впечатлений </a:t>
            </a:r>
          </a:p>
          <a:p>
            <a:r>
              <a:rPr lang="ru-RU" sz="4000" b="1" dirty="0" smtClean="0">
                <a:solidFill>
                  <a:srgbClr val="7030A0"/>
                </a:solidFill>
                <a:latin typeface="Arno Pro Smbd Subhead" pitchFamily="18" charset="0"/>
              </a:rPr>
              <a:t> о предмете.</a:t>
            </a:r>
            <a:endParaRPr lang="ru-RU" sz="4000" b="1" dirty="0">
              <a:solidFill>
                <a:srgbClr val="7030A0"/>
              </a:solidFill>
              <a:latin typeface="Arno Pro Smbd Subhea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38" y="428605"/>
            <a:ext cx="728667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Изобразительно-выразительные средства</a:t>
            </a:r>
            <a:endParaRPr lang="ru-RU" sz="40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2977" y="2714621"/>
            <a:ext cx="300039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2" action="ppaction://hlinksldjump"/>
              </a:rPr>
              <a:t>эпитет</a:t>
            </a:r>
            <a:endParaRPr lang="ru-RU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57752" y="2714620"/>
            <a:ext cx="35004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метафора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43042" y="857232"/>
            <a:ext cx="628654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solidFill>
                  <a:srgbClr val="7030A0"/>
                </a:solidFill>
                <a:latin typeface="Arno Pro Smbd" pitchFamily="18" charset="0"/>
              </a:rPr>
              <a:t>Река серебристая,</a:t>
            </a:r>
          </a:p>
          <a:p>
            <a:r>
              <a:rPr lang="ru-RU" sz="4000" i="1" dirty="0" smtClean="0">
                <a:solidFill>
                  <a:srgbClr val="7030A0"/>
                </a:solidFill>
                <a:latin typeface="Arno Pro Smbd" pitchFamily="18" charset="0"/>
              </a:rPr>
              <a:t>в царстве вечернем,</a:t>
            </a:r>
          </a:p>
          <a:p>
            <a:r>
              <a:rPr lang="ru-RU" sz="4000" i="1" dirty="0" smtClean="0">
                <a:solidFill>
                  <a:srgbClr val="7030A0"/>
                </a:solidFill>
                <a:latin typeface="Arno Pro Smbd" pitchFamily="18" charset="0"/>
              </a:rPr>
              <a:t>рог золотой,</a:t>
            </a:r>
          </a:p>
          <a:p>
            <a:r>
              <a:rPr lang="ru-RU" sz="4000" i="1" dirty="0" smtClean="0">
                <a:solidFill>
                  <a:srgbClr val="7030A0"/>
                </a:solidFill>
                <a:latin typeface="Arno Pro Smbd" pitchFamily="18" charset="0"/>
              </a:rPr>
              <a:t>звёзды далёкие,</a:t>
            </a:r>
          </a:p>
          <a:p>
            <a:r>
              <a:rPr lang="ru-RU" sz="4000" i="1" dirty="0" smtClean="0">
                <a:solidFill>
                  <a:srgbClr val="7030A0"/>
                </a:solidFill>
                <a:latin typeface="Arno Pro Smbd" pitchFamily="18" charset="0"/>
              </a:rPr>
              <a:t>песни глубокие, </a:t>
            </a:r>
          </a:p>
          <a:p>
            <a:r>
              <a:rPr lang="ru-RU" sz="4000" i="1" dirty="0" smtClean="0">
                <a:solidFill>
                  <a:srgbClr val="7030A0"/>
                </a:solidFill>
                <a:latin typeface="Arno Pro Smbd" pitchFamily="18" charset="0"/>
              </a:rPr>
              <a:t>розовая лента.</a:t>
            </a:r>
          </a:p>
          <a:p>
            <a:endParaRPr lang="ru-RU" i="1" dirty="0" smtClean="0">
              <a:latin typeface="Arno Pro Smbd" pitchFamily="18" charset="0"/>
            </a:endParaRPr>
          </a:p>
          <a:p>
            <a:endParaRPr lang="ru-RU" dirty="0">
              <a:latin typeface="Arno Pro Smb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38" y="428605"/>
            <a:ext cx="728667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Изобразительно-выразительные средства</a:t>
            </a:r>
            <a:endParaRPr lang="ru-RU" sz="40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2977" y="2714621"/>
            <a:ext cx="300039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2" action="ppaction://hlinksldjump"/>
              </a:rPr>
              <a:t>эпитет</a:t>
            </a:r>
            <a:endParaRPr lang="ru-RU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57752" y="2714620"/>
            <a:ext cx="35004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3" action="ppaction://hlinksldjump"/>
              </a:rPr>
              <a:t>метафора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1" y="500042"/>
            <a:ext cx="33575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Слова о нежном о </a:t>
            </a:r>
          </a:p>
          <a:p>
            <a:r>
              <a:rPr lang="ru-RU" sz="3200" dirty="0" smtClean="0">
                <a:solidFill>
                  <a:srgbClr val="7030A0"/>
                </a:solidFill>
              </a:rPr>
              <a:t>красивом: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14942" y="428604"/>
            <a:ext cx="3429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7030A0"/>
                </a:solidFill>
              </a:rPr>
              <a:t>Слова обыденные: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0100" y="1928802"/>
            <a:ext cx="2830583" cy="258532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Звезда,</a:t>
            </a:r>
          </a:p>
          <a:p>
            <a: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песня,</a:t>
            </a:r>
          </a:p>
          <a:p>
            <a: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соловей.</a:t>
            </a:r>
            <a:endParaRPr lang="ru-RU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29256" y="1928802"/>
            <a:ext cx="2428892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4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Поле,</a:t>
            </a:r>
          </a:p>
          <a:p>
            <a:r>
              <a:rPr lang="ru-RU" sz="4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дорога,</a:t>
            </a:r>
          </a:p>
          <a:p>
            <a:r>
              <a:rPr lang="ru-RU" sz="4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рог</a:t>
            </a:r>
            <a:r>
              <a:rPr lang="ru-RU" sz="4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</a:t>
            </a:r>
            <a:endParaRPr lang="ru-RU" sz="4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7290" y="1000108"/>
            <a:ext cx="750095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i="1" dirty="0" smtClean="0">
              <a:solidFill>
                <a:srgbClr val="7030A0"/>
              </a:solidFill>
              <a:latin typeface="Arno Pro Smbd" pitchFamily="18" charset="0"/>
            </a:endParaRPr>
          </a:p>
          <a:p>
            <a:r>
              <a:rPr lang="ru-RU" sz="4800" i="1" dirty="0" smtClean="0">
                <a:solidFill>
                  <a:srgbClr val="7030A0"/>
                </a:solidFill>
                <a:latin typeface="Arno Pro Smbd" pitchFamily="18" charset="0"/>
              </a:rPr>
              <a:t>Р</a:t>
            </a:r>
            <a:r>
              <a:rPr lang="ru-RU" sz="4800" i="1" dirty="0" smtClean="0">
                <a:solidFill>
                  <a:srgbClr val="7030A0"/>
                </a:solidFill>
                <a:latin typeface="Arno Pro Smbd" pitchFamily="18" charset="0"/>
              </a:rPr>
              <a:t>ог  </a:t>
            </a:r>
            <a:r>
              <a:rPr lang="ru-RU" sz="4800" i="1" dirty="0" smtClean="0">
                <a:solidFill>
                  <a:srgbClr val="7030A0"/>
                </a:solidFill>
                <a:latin typeface="Arno Pro Smbd" pitchFamily="18" charset="0"/>
              </a:rPr>
              <a:t>луны,</a:t>
            </a:r>
          </a:p>
          <a:p>
            <a:r>
              <a:rPr lang="ru-RU" sz="4800" i="1" dirty="0" smtClean="0">
                <a:solidFill>
                  <a:srgbClr val="7030A0"/>
                </a:solidFill>
                <a:latin typeface="Arno Pro Smbd" pitchFamily="18" charset="0"/>
              </a:rPr>
              <a:t>запад </a:t>
            </a:r>
            <a:r>
              <a:rPr lang="ru-RU" sz="4800" i="1" dirty="0" smtClean="0">
                <a:solidFill>
                  <a:srgbClr val="7030A0"/>
                </a:solidFill>
                <a:latin typeface="Arno Pro Smbd" pitchFamily="18" charset="0"/>
              </a:rPr>
              <a:t>подёрнулся    лентою,</a:t>
            </a:r>
            <a:endParaRPr lang="ru-RU" sz="4800" i="1" dirty="0" smtClean="0">
              <a:solidFill>
                <a:srgbClr val="7030A0"/>
              </a:solidFill>
              <a:latin typeface="Arno Pro Smbd" pitchFamily="18" charset="0"/>
            </a:endParaRPr>
          </a:p>
          <a:p>
            <a:r>
              <a:rPr lang="ru-RU" sz="4800" i="1" dirty="0" smtClean="0">
                <a:solidFill>
                  <a:srgbClr val="7030A0"/>
                </a:solidFill>
                <a:latin typeface="Arno Pro Smbd" pitchFamily="18" charset="0"/>
              </a:rPr>
              <a:t>слушает ласково  </a:t>
            </a:r>
            <a:r>
              <a:rPr lang="ru-RU" sz="4800" i="1" dirty="0" smtClean="0">
                <a:solidFill>
                  <a:srgbClr val="7030A0"/>
                </a:solidFill>
                <a:latin typeface="Arno Pro Smbd" pitchFamily="18" charset="0"/>
              </a:rPr>
              <a:t>песни. </a:t>
            </a:r>
            <a:endParaRPr lang="ru-RU" sz="4800" i="1" dirty="0" smtClean="0">
              <a:solidFill>
                <a:srgbClr val="7030A0"/>
              </a:solidFill>
              <a:latin typeface="Arno Pro Smbd" pitchFamily="18" charset="0"/>
            </a:endParaRPr>
          </a:p>
          <a:p>
            <a:endParaRPr lang="ru-RU" sz="4800" i="1" dirty="0" smtClean="0">
              <a:solidFill>
                <a:srgbClr val="7030A0"/>
              </a:solidFill>
              <a:latin typeface="Arno Pro Smbd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357166"/>
            <a:ext cx="70027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chemeClr val="accent3">
                    <a:lumMod val="50000"/>
                  </a:schemeClr>
                </a:solidFill>
                <a:latin typeface="Arno Pro Smbd SmText" pitchFamily="18" charset="0"/>
              </a:rPr>
              <a:t>Отправимся  в путешествие по мастерской С.А. Есенина: </a:t>
            </a:r>
            <a:endParaRPr lang="ru-RU" sz="3200" i="1" dirty="0">
              <a:solidFill>
                <a:schemeClr val="accent3">
                  <a:lumMod val="50000"/>
                </a:schemeClr>
              </a:solidFill>
              <a:latin typeface="Arno Pro Smbd SmText" pitchFamily="18" charset="0"/>
            </a:endParaRPr>
          </a:p>
        </p:txBody>
      </p:sp>
      <p:pic>
        <p:nvPicPr>
          <p:cNvPr id="4" name="Рисунок 3" descr="bird8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1357298"/>
            <a:ext cx="2357454" cy="2143140"/>
          </a:xfrm>
          <a:prstGeom prst="ellipse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7" name="Рисунок 6" descr="bird4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5852" y="1571612"/>
            <a:ext cx="2428892" cy="2071702"/>
          </a:xfrm>
          <a:prstGeom prst="ellipse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8" name="Рисунок 7" descr="2-01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7554" y="3643314"/>
            <a:ext cx="2381250" cy="2214578"/>
          </a:xfrm>
          <a:prstGeom prst="ellipse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6" name="TextBox 5"/>
          <p:cNvSpPr txBox="1"/>
          <p:nvPr/>
        </p:nvSpPr>
        <p:spPr>
          <a:xfrm>
            <a:off x="1143396" y="3357563"/>
            <a:ext cx="2714224" cy="785818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звуки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 rot="21190353">
            <a:off x="5899151" y="3094378"/>
            <a:ext cx="2132044" cy="821453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Запахи    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43306" y="5572141"/>
            <a:ext cx="2214578" cy="714379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Краски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928670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hlinkClick r:id="rId2"/>
              </a:rPr>
              <a:t>ВЕСЕННИЙ ВЕЧЕР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200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Тихо струится река серебристая</a:t>
            </a:r>
            <a:b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В царстве вечернем зеленой весны.</a:t>
            </a:r>
            <a:b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Солнце садится за горы лесистые,</a:t>
            </a:r>
            <a:b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Рог золотой выплывает луны.</a:t>
            </a:r>
            <a:endParaRPr kumimoji="0" lang="en-US" sz="200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200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Запад подернулся лентою розовой,</a:t>
            </a:r>
            <a:b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Пахарь вернулся в избушку с полей,</a:t>
            </a:r>
            <a:b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И за дорогою в чаще березовой</a:t>
            </a:r>
            <a:b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Песню любви затянул соловей</a:t>
            </a:r>
            <a:endParaRPr kumimoji="0" lang="en-US" sz="200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  <a:endParaRPr kumimoji="0" lang="ru-RU" sz="200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Слушает ласково песни глубокие</a:t>
            </a:r>
            <a:b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С запада розовой лентой заря.</a:t>
            </a:r>
            <a:b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С нежностью смотрит на звезды далекие</a:t>
            </a:r>
            <a:b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И улыбается небу земля. </a:t>
            </a:r>
            <a:endParaRPr kumimoji="0" lang="ru-RU" sz="200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1" y="214290"/>
            <a:ext cx="48577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запахах: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928670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hlinkClick r:id="rId3"/>
              </a:rPr>
              <a:t>ВЕСЕННИЙ ВЕЧЕР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200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Тихо струится река серебристая</a:t>
            </a:r>
            <a:b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В царстве вечернем зеленой весны.</a:t>
            </a:r>
            <a:b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Солнце садится за горы лесистые,</a:t>
            </a:r>
            <a:b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Рог золотой выплывает луны.</a:t>
            </a:r>
            <a:endParaRPr kumimoji="0" lang="en-US" sz="200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200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Запад подернулся лентою розовой,</a:t>
            </a:r>
            <a:b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Пахарь вернулся в избушку с полей,</a:t>
            </a:r>
            <a:b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И за дорогою в чаще березовой</a:t>
            </a:r>
            <a:b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Песню любви затянул соловей</a:t>
            </a:r>
            <a:endParaRPr kumimoji="0" lang="en-US" sz="200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  <a:endParaRPr kumimoji="0" lang="ru-RU" sz="200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Слушает ласково песни глубокие</a:t>
            </a:r>
            <a:b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С запада розовой лентой заря.</a:t>
            </a:r>
            <a:b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С нежностью смотрит на звезды далекие</a:t>
            </a:r>
            <a:b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И улыбается небу земля. </a:t>
            </a:r>
            <a:endParaRPr kumimoji="0" lang="ru-RU" sz="200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pic>
        <p:nvPicPr>
          <p:cNvPr id="4" name="mar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858148" y="578645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2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85918" y="714355"/>
            <a:ext cx="571504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/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Художественное </a:t>
            </a:r>
          </a:p>
          <a:p>
            <a:pPr algn="ctr"/>
            <a:r>
              <a:rPr lang="ru-RU" sz="6000" b="1" dirty="0" smtClean="0">
                <a:ln/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б</a:t>
            </a:r>
            <a:r>
              <a:rPr lang="ru-RU" sz="6000" b="1" cap="none" spc="0" dirty="0" smtClean="0">
                <a:ln/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</a:rPr>
              <a:t>огатство пейзажа в лирике С.А. Есенина.</a:t>
            </a:r>
            <a:endParaRPr lang="ru-RU" sz="6000" b="1" cap="none" spc="0" dirty="0">
              <a:ln/>
              <a:solidFill>
                <a:schemeClr val="accent3">
                  <a:lumMod val="50000"/>
                </a:schemeClr>
              </a:solidFill>
              <a:effectLst/>
              <a:latin typeface="Monotype Corsiva" pitchFamily="66" charset="0"/>
            </a:endParaRPr>
          </a:p>
        </p:txBody>
      </p:sp>
      <p:pic>
        <p:nvPicPr>
          <p:cNvPr id="3" name="Рисунок 2" descr="есени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702" y="3571876"/>
            <a:ext cx="2357454" cy="3286124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357166"/>
            <a:ext cx="70027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chemeClr val="accent3">
                    <a:lumMod val="50000"/>
                  </a:schemeClr>
                </a:solidFill>
                <a:latin typeface="Arno Pro Smbd SmText" pitchFamily="18" charset="0"/>
              </a:rPr>
              <a:t>Отправимся  в путешествие по мастерской С.А. Есенина: </a:t>
            </a:r>
            <a:endParaRPr lang="ru-RU" sz="3200" i="1" dirty="0">
              <a:solidFill>
                <a:schemeClr val="accent3">
                  <a:lumMod val="50000"/>
                </a:schemeClr>
              </a:solidFill>
              <a:latin typeface="Arno Pro Smbd SmText" pitchFamily="18" charset="0"/>
            </a:endParaRPr>
          </a:p>
        </p:txBody>
      </p:sp>
      <p:pic>
        <p:nvPicPr>
          <p:cNvPr id="4" name="Рисунок 3" descr="bird8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1357298"/>
            <a:ext cx="2357454" cy="2143140"/>
          </a:xfrm>
          <a:prstGeom prst="ellipse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7" name="Рисунок 6" descr="bird4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5852" y="1571612"/>
            <a:ext cx="2428892" cy="2071702"/>
          </a:xfrm>
          <a:prstGeom prst="ellipse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8" name="Рисунок 7" descr="2-01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7554" y="3643314"/>
            <a:ext cx="2381250" cy="2214578"/>
          </a:xfrm>
          <a:prstGeom prst="ellipse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6" name="TextBox 5"/>
          <p:cNvSpPr txBox="1"/>
          <p:nvPr/>
        </p:nvSpPr>
        <p:spPr>
          <a:xfrm>
            <a:off x="1143396" y="3357563"/>
            <a:ext cx="2714224" cy="785818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звуки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 rot="21190353">
            <a:off x="5899151" y="3094378"/>
            <a:ext cx="2132044" cy="821453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Запахи    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43306" y="5572141"/>
            <a:ext cx="2214578" cy="714379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Краски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96263.jpg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2786050" y="824640"/>
            <a:ext cx="4643470" cy="5667535"/>
          </a:xfrm>
          <a:prstGeom prst="rect">
            <a:avLst/>
          </a:prstGeom>
        </p:spPr>
      </p:pic>
      <p:pic>
        <p:nvPicPr>
          <p:cNvPr id="5" name="Рисунок 4" descr="16962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318882"/>
            <a:ext cx="5000660" cy="61610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5786" y="357166"/>
            <a:ext cx="78581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  <a:latin typeface="Arial Black" pitchFamily="34" charset="0"/>
              </a:rPr>
              <a:t>В</a:t>
            </a:r>
          </a:p>
          <a:p>
            <a:r>
              <a:rPr lang="ru-RU" sz="4400" b="1" dirty="0" smtClean="0">
                <a:solidFill>
                  <a:srgbClr val="7030A0"/>
                </a:solidFill>
                <a:latin typeface="Arial Black" pitchFamily="34" charset="0"/>
              </a:rPr>
              <a:t>    </a:t>
            </a:r>
          </a:p>
          <a:p>
            <a:r>
              <a:rPr lang="ru-RU" sz="4400" b="1" dirty="0" smtClean="0">
                <a:solidFill>
                  <a:srgbClr val="7030A0"/>
                </a:solidFill>
                <a:latin typeface="Arial Black" pitchFamily="34" charset="0"/>
              </a:rPr>
              <a:t>к</a:t>
            </a:r>
          </a:p>
          <a:p>
            <a:r>
              <a:rPr lang="ru-RU" sz="4400" b="1" dirty="0" smtClean="0">
                <a:solidFill>
                  <a:srgbClr val="7030A0"/>
                </a:solidFill>
                <a:latin typeface="Arial Black" pitchFamily="34" charset="0"/>
              </a:rPr>
              <a:t>Р</a:t>
            </a:r>
          </a:p>
          <a:p>
            <a:r>
              <a:rPr lang="ru-RU" sz="4400" b="1" dirty="0" smtClean="0">
                <a:solidFill>
                  <a:srgbClr val="7030A0"/>
                </a:solidFill>
                <a:latin typeface="Arial Black" pitchFamily="34" charset="0"/>
              </a:rPr>
              <a:t>А</a:t>
            </a:r>
          </a:p>
          <a:p>
            <a:r>
              <a:rPr lang="ru-RU" sz="4400" b="1" dirty="0" smtClean="0">
                <a:solidFill>
                  <a:srgbClr val="7030A0"/>
                </a:solidFill>
                <a:latin typeface="Arial Black" pitchFamily="34" charset="0"/>
              </a:rPr>
              <a:t>С</a:t>
            </a:r>
          </a:p>
          <a:p>
            <a:r>
              <a:rPr lang="ru-RU" sz="4400" b="1" dirty="0" smtClean="0">
                <a:solidFill>
                  <a:srgbClr val="7030A0"/>
                </a:solidFill>
                <a:latin typeface="Arial Black" pitchFamily="34" charset="0"/>
              </a:rPr>
              <a:t>К</a:t>
            </a:r>
          </a:p>
          <a:p>
            <a:r>
              <a:rPr lang="ru-RU" sz="4400" b="1" dirty="0" smtClean="0">
                <a:solidFill>
                  <a:srgbClr val="7030A0"/>
                </a:solidFill>
                <a:latin typeface="Arial Black" pitchFamily="34" charset="0"/>
              </a:rPr>
              <a:t>А</a:t>
            </a:r>
          </a:p>
          <a:p>
            <a:r>
              <a:rPr lang="ru-RU" sz="4400" b="1" dirty="0" err="1" smtClean="0">
                <a:solidFill>
                  <a:srgbClr val="7030A0"/>
                </a:solidFill>
                <a:latin typeface="Arial Black" pitchFamily="34" charset="0"/>
              </a:rPr>
              <a:t>х</a:t>
            </a:r>
            <a:endParaRPr lang="ru-RU" sz="44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42911" y="214290"/>
            <a:ext cx="60007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красках: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Рисунок 7" descr="В 3.bmp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714348" y="1242023"/>
            <a:ext cx="7205666" cy="5187373"/>
          </a:xfrm>
          <a:prstGeom prst="rect">
            <a:avLst/>
          </a:prstGeom>
        </p:spPr>
      </p:pic>
      <p:pic>
        <p:nvPicPr>
          <p:cNvPr id="9" name="Рисунок 8" descr="В 3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214422"/>
            <a:ext cx="7215238" cy="52149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3" y="285728"/>
            <a:ext cx="52149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красках: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 descr="весенний вечер.jpg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857224" y="1142984"/>
            <a:ext cx="7072362" cy="5268910"/>
          </a:xfrm>
          <a:prstGeom prst="rect">
            <a:avLst/>
          </a:prstGeom>
        </p:spPr>
      </p:pic>
      <p:pic>
        <p:nvPicPr>
          <p:cNvPr id="6" name="Рисунок 5" descr="весенний вече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142984"/>
            <a:ext cx="7072362" cy="52689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357166"/>
            <a:ext cx="70027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chemeClr val="accent3">
                    <a:lumMod val="50000"/>
                  </a:schemeClr>
                </a:solidFill>
                <a:latin typeface="Arno Pro Smbd SmText" pitchFamily="18" charset="0"/>
              </a:rPr>
              <a:t>Отправимся  в путешествие по мастерской С.А. Есенина: </a:t>
            </a:r>
            <a:endParaRPr lang="ru-RU" sz="3200" i="1" dirty="0">
              <a:solidFill>
                <a:schemeClr val="accent3">
                  <a:lumMod val="50000"/>
                </a:schemeClr>
              </a:solidFill>
              <a:latin typeface="Arno Pro Smbd SmText" pitchFamily="18" charset="0"/>
            </a:endParaRPr>
          </a:p>
        </p:txBody>
      </p:sp>
      <p:pic>
        <p:nvPicPr>
          <p:cNvPr id="4" name="Рисунок 3" descr="bird8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1357298"/>
            <a:ext cx="2357454" cy="2143140"/>
          </a:xfrm>
          <a:prstGeom prst="ellipse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7" name="Рисунок 6" descr="bird4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5852" y="1571612"/>
            <a:ext cx="2428892" cy="2071702"/>
          </a:xfrm>
          <a:prstGeom prst="ellipse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8" name="Рисунок 7" descr="2-01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7554" y="3643314"/>
            <a:ext cx="2381250" cy="2214578"/>
          </a:xfrm>
          <a:prstGeom prst="ellipse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6" name="TextBox 5"/>
          <p:cNvSpPr txBox="1"/>
          <p:nvPr/>
        </p:nvSpPr>
        <p:spPr>
          <a:xfrm>
            <a:off x="1143396" y="3357563"/>
            <a:ext cx="2714224" cy="785818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звуки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 rot="21190353">
            <a:off x="5899151" y="3094378"/>
            <a:ext cx="2132044" cy="821453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Запахи    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43306" y="5572141"/>
            <a:ext cx="2214578" cy="714379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Краски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202</Words>
  <Application>Microsoft Office PowerPoint</Application>
  <PresentationFormat>Экран (4:3)</PresentationFormat>
  <Paragraphs>80</Paragraphs>
  <Slides>22</Slides>
  <Notes>0</Notes>
  <HiddenSlides>12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47</cp:revision>
  <dcterms:created xsi:type="dcterms:W3CDTF">2010-03-14T17:58:47Z</dcterms:created>
  <dcterms:modified xsi:type="dcterms:W3CDTF">2010-03-18T16:51:44Z</dcterms:modified>
</cp:coreProperties>
</file>