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69" r:id="rId16"/>
    <p:sldId id="270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FF99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ппр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0" y="4800600"/>
            <a:ext cx="990600" cy="838200"/>
          </a:xfrm>
        </p:spPr>
        <p:txBody>
          <a:bodyPr>
            <a:norm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352550" algn="l"/>
              </a:tabLst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D:\А здесь лежить все то что вы хотите найти\ВОРД\с флешки\здоровое питание\3-351x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"/>
            <a:ext cx="8229600" cy="464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28600" y="0"/>
            <a:ext cx="891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D60093"/>
                </a:solidFill>
                <a:latin typeface="Franklin Gothic Demi" pitchFamily="34" charset="0"/>
              </a:rPr>
              <a:t>      Питайтесь </a:t>
            </a:r>
            <a:r>
              <a:rPr lang="ru-RU" sz="4000" b="1" i="1" dirty="0" smtClean="0">
                <a:solidFill>
                  <a:srgbClr val="D60093"/>
                </a:solidFill>
                <a:latin typeface="Franklin Gothic Demi" pitchFamily="34" charset="0"/>
              </a:rPr>
              <a:t>правильно, ребята!</a:t>
            </a:r>
            <a:endParaRPr lang="ru-RU" sz="4000" b="1" i="1" dirty="0">
              <a:solidFill>
                <a:srgbClr val="D60093"/>
              </a:solidFill>
              <a:latin typeface="Franklin Gothic Dem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4953000"/>
            <a:ext cx="830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352550" algn="l"/>
              </a:tabLst>
            </a:pPr>
            <a:r>
              <a:rPr lang="ru-RU" b="1" i="1" dirty="0" smtClean="0">
                <a:solidFill>
                  <a:srgbClr val="FF99CC"/>
                </a:solidFill>
                <a:latin typeface="Bookman Old Style" pitchFamily="18" charset="0"/>
                <a:cs typeface="Arial" pitchFamily="34" charset="0"/>
              </a:rPr>
              <a:t>ПРЕЗЕНТАЦИЮ ДЛЯ УЧАЩИХСЯ 6 «А» КЛАССА СОСТАВИЛА УЧИТЕЛЬ МАЗУРОВА Т.В.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352550" algn="l"/>
              </a:tabLst>
            </a:pPr>
            <a:endParaRPr lang="ru-RU" b="1" i="1" dirty="0" smtClean="0">
              <a:solidFill>
                <a:srgbClr val="FF99CC"/>
              </a:solidFill>
              <a:latin typeface="Bookman Old Style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2550" algn="l"/>
              </a:tabLst>
            </a:pPr>
            <a:r>
              <a:rPr lang="ru-RU" b="1" i="1" u="sng" dirty="0" smtClean="0">
                <a:solidFill>
                  <a:srgbClr val="FF99CC"/>
                </a:solidFill>
                <a:latin typeface="Bookman Old Style" pitchFamily="18" charset="0"/>
                <a:cs typeface="Arial" pitchFamily="34" charset="0"/>
              </a:rPr>
              <a:t>МСОУ ШКОЛА № 10 </a:t>
            </a:r>
            <a:r>
              <a:rPr lang="en-US" b="1" i="1" u="sng" dirty="0" smtClean="0">
                <a:solidFill>
                  <a:srgbClr val="FF99CC"/>
                </a:solidFill>
                <a:latin typeface="Bookman Old Style" pitchFamily="18" charset="0"/>
                <a:cs typeface="Arial" pitchFamily="34" charset="0"/>
              </a:rPr>
              <a:t>VIII </a:t>
            </a:r>
            <a:r>
              <a:rPr lang="ru-RU" b="1" i="1" u="sng" dirty="0" smtClean="0">
                <a:solidFill>
                  <a:srgbClr val="FF99CC"/>
                </a:solidFill>
                <a:latin typeface="Bookman Old Style" pitchFamily="18" charset="0"/>
                <a:cs typeface="Arial" pitchFamily="34" charset="0"/>
              </a:rPr>
              <a:t>ВИДА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352550" algn="l"/>
              </a:tabLst>
            </a:pPr>
            <a:endParaRPr lang="ru-RU" b="1" i="1" dirty="0" smtClean="0">
              <a:solidFill>
                <a:srgbClr val="FF99CC"/>
              </a:solidFill>
              <a:latin typeface="Bookman Old Style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352550" algn="l"/>
              </a:tabLst>
            </a:pPr>
            <a:r>
              <a:rPr lang="ru-RU" b="1" i="1" dirty="0" smtClean="0">
                <a:solidFill>
                  <a:srgbClr val="FF99CC"/>
                </a:solidFill>
                <a:latin typeface="Bookman Old Style" pitchFamily="18" charset="0"/>
                <a:cs typeface="Arial" pitchFamily="34" charset="0"/>
              </a:rPr>
              <a:t>Г. СТУПИНО-2011 ГОД</a:t>
            </a:r>
            <a:endParaRPr lang="ru-RU" b="1" i="1" dirty="0">
              <a:solidFill>
                <a:srgbClr val="FF99CC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0" y="381000"/>
            <a:ext cx="4876800" cy="63246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  <a:latin typeface="Franklin Gothic Demi" pitchFamily="34" charset="0"/>
              </a:rPr>
              <a:t>Для этого нужно есть три раза на день молочные продукты. Например, один йогурт ,200 грамм молока и небольшой кусок сыра.</a:t>
            </a:r>
          </a:p>
          <a:p>
            <a:pPr algn="ctr">
              <a:buNone/>
            </a:pPr>
            <a:r>
              <a:rPr lang="ru-RU" dirty="0" smtClean="0">
                <a:solidFill>
                  <a:srgbClr val="FF99CC"/>
                </a:solidFill>
                <a:latin typeface="Franklin Gothic Demi" pitchFamily="34" charset="0"/>
              </a:rPr>
              <a:t>Есть доказательства того, что при высоком потреблении кальция, нормализуется давление. Употребление молока и продуктов из него благотворно влияет на сердечно - сосудистую систему</a:t>
            </a:r>
            <a:r>
              <a:rPr lang="ru-RU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endParaRPr lang="ru-RU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pic>
        <p:nvPicPr>
          <p:cNvPr id="22530" name="Picture 2" descr="D:\А здесь лежить все то что вы хотите найти\ВОРД\с флешки\здоровое питание\girl-with-mil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33400"/>
            <a:ext cx="3352800" cy="594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81000"/>
            <a:ext cx="9144000" cy="6477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FFC000"/>
                </a:solidFill>
                <a:latin typeface="Franklin Gothic Demi" pitchFamily="34" charset="0"/>
              </a:rPr>
              <a:t>   СЕГОДНЯ, КУЛЬТУРА УПОТРЕБЛЕНИЯ В ПИЩУ ЧИСТЫХ И НАТУРАЛЬНЫХ ПРОДУКТОВ НАХОДИТСЯ НА ПИКЕ ПОПУЛЯРНОСТИ.</a:t>
            </a:r>
            <a:endParaRPr lang="ru-RU" sz="4000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ru-RU" sz="4000" dirty="0" smtClean="0"/>
              <a:t>         </a:t>
            </a:r>
            <a:endParaRPr lang="ru-RU" sz="4000" dirty="0"/>
          </a:p>
        </p:txBody>
      </p:sp>
      <p:pic>
        <p:nvPicPr>
          <p:cNvPr id="24579" name="Picture 3" descr="D:\А здесь лежить все то что вы хотите найти\ВОРД\с флешки\здоровое питание\healthy-eating-princip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86200"/>
            <a:ext cx="2514600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580" name="Picture 4" descr="D:\А здесь лежить все то что вы хотите найти\ВОРД\с флешки\здоровое питание\ulit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886200"/>
            <a:ext cx="2362200" cy="25918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581" name="Picture 5" descr="D:\А здесь лежить все то что вы хотите найти\ВОРД\с флешки\здоровое питание\u83_021211_Healthy_nutrition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3962400"/>
            <a:ext cx="2362200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2401"/>
            <a:ext cx="8229600" cy="11430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solidFill>
                  <a:srgbClr val="92D050"/>
                </a:solidFill>
                <a:latin typeface="Franklin Gothic Demi" pitchFamily="34" charset="0"/>
              </a:rPr>
              <a:t>                              Березовый сок:</a:t>
            </a:r>
          </a:p>
          <a:p>
            <a:pPr>
              <a:buNone/>
            </a:pPr>
            <a:r>
              <a:rPr lang="ru-RU" dirty="0" smtClean="0">
                <a:solidFill>
                  <a:srgbClr val="92D050"/>
                </a:solidFill>
                <a:latin typeface="Franklin Gothic Demi" pitchFamily="34" charset="0"/>
              </a:rPr>
              <a:t> Эликсир здоровья из самого сердца природы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371600"/>
            <a:ext cx="3429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99CC"/>
                </a:solidFill>
              </a:rPr>
              <a:t>Березовый сок оказывает положительный эффект на здоровье человека, помогает регулировать вес, стимулирует пищеварение. Его могут употреблять все члены семьи, включая маленьких детей, беременных и кормящих женщин. Березовый сок  полезен и вкусен.</a:t>
            </a:r>
            <a:endParaRPr lang="ru-RU" sz="2400" dirty="0">
              <a:solidFill>
                <a:srgbClr val="FF99CC"/>
              </a:solidFill>
            </a:endParaRPr>
          </a:p>
        </p:txBody>
      </p:sp>
      <p:pic>
        <p:nvPicPr>
          <p:cNvPr id="23554" name="Picture 2" descr="D:\А здесь лежить все то что вы хотите найти\ВОРД\с флешки\здоровое питание\birch_jui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1374" y="1524000"/>
            <a:ext cx="5534025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3009" y="0"/>
            <a:ext cx="89809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Franklin Gothic Demi" pitchFamily="34" charset="0"/>
              </a:rPr>
              <a:t>ЗИМОЙ,КОГДА ВИТАМИНОВ НЕ ДОСТАТОЧНО, И СОЛНЫШКО СВЕТИТ МАЛО,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Franklin Gothic Demi" pitchFamily="34" charset="0"/>
              </a:rPr>
              <a:t>ДЛЯ ПОДДЕРЖАНИЯ ОРГАНИЗМА В  ФОРМЕ  МОЖНО ПРИНИМАТЬ 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Franklin Gothic Demi" pitchFamily="34" charset="0"/>
              </a:rPr>
              <a:t>ВИТАМИНЫ , КОТОРЫЕ ПРОДАЮТСЯ В АПТЕКАХ.</a:t>
            </a:r>
            <a:endParaRPr lang="ru-RU" sz="2400" b="1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pic>
        <p:nvPicPr>
          <p:cNvPr id="25602" name="Picture 2" descr="D:\А здесь лежить все то что вы хотите найти\ВОРД\с флешки\здоровое питание\vitam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2133600"/>
            <a:ext cx="3086100" cy="4343400"/>
          </a:xfrm>
          <a:prstGeom prst="rect">
            <a:avLst/>
          </a:prstGeom>
          <a:noFill/>
        </p:spPr>
      </p:pic>
      <p:pic>
        <p:nvPicPr>
          <p:cNvPr id="25603" name="Picture 3" descr="D:\А здесь лежить все то что вы хотите найти\ВОРД\с флешки\здоровое питание\children4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133600"/>
            <a:ext cx="5181600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D:\А здесь лежить все то что вы хотите найти\ВОРД\с флешки\здоровое питание\plakat_vit 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276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1" y="533400"/>
            <a:ext cx="8763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</a:rPr>
              <a:t>НЕ ВРЕДИТЕ СВОЕМУ ОРГАНИЗМУ !</a:t>
            </a:r>
          </a:p>
          <a:p>
            <a:r>
              <a:rPr lang="ru-RU" sz="4400" dirty="0" smtClean="0">
                <a:solidFill>
                  <a:srgbClr val="FF0000"/>
                </a:solidFill>
              </a:rPr>
              <a:t> </a:t>
            </a:r>
            <a:r>
              <a:rPr lang="ru-RU" sz="5400" b="1" dirty="0" smtClean="0">
                <a:solidFill>
                  <a:srgbClr val="FF0000"/>
                </a:solidFill>
                <a:latin typeface="Franklin Gothic Demi" pitchFamily="34" charset="0"/>
              </a:rPr>
              <a:t>ОСТОРОЖНО -  ФАСТ- ФУД!</a:t>
            </a:r>
            <a:endParaRPr lang="ru-RU" sz="5400" b="1" dirty="0">
              <a:solidFill>
                <a:srgbClr val="FF0000"/>
              </a:solidFill>
              <a:latin typeface="Franklin Gothic Demi" pitchFamily="34" charset="0"/>
            </a:endParaRPr>
          </a:p>
        </p:txBody>
      </p:sp>
      <p:pic>
        <p:nvPicPr>
          <p:cNvPr id="26627" name="Picture 3" descr="D:\А здесь лежить все то что вы хотите найти\ВОРД\с флешки\здоровое питание\pravilnoe-zdorovoe-pita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190750"/>
            <a:ext cx="6400800" cy="41338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85" decel="100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385" decel="100000"/>
                                        <p:tgtEl>
                                          <p:spTgt spid="266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" dur="385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385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А здесь лежить все то что вы хотите найти\ВОРД\с флешки\здоровое питание\Fluharty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3362325" cy="58674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038600" y="762000"/>
            <a:ext cx="4724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FFFF00"/>
                </a:solidFill>
                <a:latin typeface="Franklin Gothic Demi" pitchFamily="34" charset="0"/>
              </a:rPr>
              <a:t>ВКУСНАЯ ЕДА МОЖЕТ БЫТЬ ОЧЕНЬ ВРЕДНОЙ</a:t>
            </a:r>
          </a:p>
          <a:p>
            <a:r>
              <a:rPr lang="ru-RU" sz="5400" dirty="0" smtClean="0">
                <a:solidFill>
                  <a:srgbClr val="FFFF00"/>
                </a:solidFill>
                <a:latin typeface="Franklin Gothic Demi" pitchFamily="34" charset="0"/>
              </a:rPr>
              <a:t>ДЛЯ ВАШЕГО </a:t>
            </a:r>
            <a:r>
              <a:rPr lang="ru-RU" sz="5400" dirty="0" smtClean="0">
                <a:solidFill>
                  <a:srgbClr val="00B050"/>
                </a:solidFill>
                <a:latin typeface="Franklin Gothic Demi" pitchFamily="34" charset="0"/>
              </a:rPr>
              <a:t>ЗДОРОВЬЯ</a:t>
            </a:r>
            <a:r>
              <a:rPr lang="ru-RU" dirty="0" smtClean="0"/>
              <a:t>, </a:t>
            </a:r>
            <a:r>
              <a:rPr lang="ru-RU" sz="6600" dirty="0" smtClean="0">
                <a:solidFill>
                  <a:srgbClr val="FFFF00"/>
                </a:solidFill>
              </a:rPr>
              <a:t>!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Franklin Gothic Demi" pitchFamily="34" charset="0"/>
              </a:rPr>
              <a:t>НЕСКОЛЬКО СОВЕТОВ ПО ПРАВИЛЬНОМУ УПОТРЕБЛЕНИЮ ПИЩИ:</a:t>
            </a:r>
            <a:endParaRPr lang="ru-RU" sz="2000" b="1" i="1" dirty="0">
              <a:solidFill>
                <a:srgbClr val="FF0000"/>
              </a:solidFill>
              <a:latin typeface="Franklin Gothic Demi" pitchFamily="34" charset="0"/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447477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Совет 1.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FF99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99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 путайте аппетит и голод. Ешьте только при чувстве голода.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99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99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помните — лучшее время для переваривания с 11 до 14 и с 16 до 20.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99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Совет 2.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99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Пейте воду вместо еды.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99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99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Утром, перед первым приемом пищи не позднее, чем за полчаса, необходимо выпить как минимум стакан теплой воды. Можно добавить в воду сок свежего лимона. Также в течение дня старайтесь выпивать литр воды (не чая и кофе, а воды), это будет способствовать пищеварению, очистке организма и уменьшит чувство голода.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99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Совет 3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99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Не пейте во время еды! </a:t>
            </a:r>
            <a:r>
              <a:rPr lang="ru-RU" sz="1600" dirty="0" smtClean="0">
                <a:solidFill>
                  <a:srgbClr val="FF99CC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99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оду лучше пить за 15 минут до еды, через 30 минут после приема </a:t>
            </a:r>
            <a:r>
              <a:rPr lang="ru-RU" sz="1600" dirty="0" smtClean="0">
                <a:solidFill>
                  <a:srgbClr val="FF99CC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еды.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99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99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Здесь же надо заметить, что и холодные, и горячие напитки тормозят и затрудняют пищеварение. Поэтому воду пить лучше чуть теплую (30 – 40 градусов).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99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Совет 4.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99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 ешьте при недомогании.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99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99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 Вас когда-нибудь была высокая (38-39 градусов) температура? Вспомните, хотели ли Вы есть в это время? Меньше всего тогда Вы думали о еде. Поэтому, если Вы чувствуете недомогание, если у Вас что-то болит — не пичкайте себя едой. Организм не зря отказывается от нее в эти моменты — он мобилизует все свои силы на борьбу с недугом. А прием пищи будет отнимать у него возможность это сделать. В этом плане собаки и кошки гораздо умнее людей — когда им плохо, они просто лежат и ждут, когда их организм справиться с недугом.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99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Совет 5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99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Перекусывайте фруктами или сухофруктами.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99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99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Если предстоит тяжёлый день, или же у Вас не будет возможности перекусить дома, возьмите с собой фрукты или грецкие орехи. Когда возникнет чувство голода, то вместо того, чтобы съесть шоколадный батончик, купленный в ближайшем магазине, фрукты станут отличной альтернативой в еде. Лучше всего подойдут банан или груша, так как они быстро утоляют голод и заставляют чувствовать себя сытым.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99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0"/>
      <p:bldP spid="29697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2400" y="228600"/>
            <a:ext cx="88392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92D050"/>
                </a:solidFill>
                <a:latin typeface="Calibri" pitchFamily="34" charset="0"/>
                <a:cs typeface="Times New Roman" pitchFamily="18" charset="0"/>
              </a:rPr>
              <a:t>Совет 6</a:t>
            </a:r>
            <a:r>
              <a:rPr lang="ru-RU" sz="1600" dirty="0" smtClean="0">
                <a:solidFill>
                  <a:srgbClr val="FF99CC"/>
                </a:solidFill>
                <a:latin typeface="Calibri" pitchFamily="34" charset="0"/>
                <a:cs typeface="Times New Roman" pitchFamily="18" charset="0"/>
              </a:rPr>
              <a:t>. Не употребляйте много сахара ,соли и соусов.</a:t>
            </a:r>
            <a:endParaRPr lang="ru-RU" sz="1600" dirty="0" smtClean="0">
              <a:solidFill>
                <a:srgbClr val="FF99CC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92D05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Совет 7</a:t>
            </a:r>
            <a:r>
              <a:rPr lang="ru-RU" sz="1600" dirty="0" smtClean="0">
                <a:solidFill>
                  <a:srgbClr val="FF99CC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Не переедайте.</a:t>
            </a:r>
            <a:endParaRPr lang="ru-RU" sz="1600" dirty="0" smtClean="0">
              <a:solidFill>
                <a:srgbClr val="FF99CC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FF99CC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Сколько можно съесть за один прием? Йоги говорят — столько, сколько умещается в двух ладонях, составленных вместе. Можно пойти на хитрость и заменить в доме обычные тарелки на маленькие — оптически еды много, а фактически как раз столько, чтобы не переедать.</a:t>
            </a:r>
            <a:endParaRPr lang="ru-RU" sz="1600" dirty="0" smtClean="0">
              <a:solidFill>
                <a:srgbClr val="FF99CC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92D05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Совет 8.</a:t>
            </a:r>
            <a:r>
              <a:rPr lang="ru-RU" sz="1600" dirty="0" smtClean="0">
                <a:solidFill>
                  <a:srgbClr val="FF99CC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«Когда я ем – я глух и нем». </a:t>
            </a:r>
            <a:endParaRPr lang="ru-RU" sz="1600" dirty="0" smtClean="0">
              <a:solidFill>
                <a:srgbClr val="FF99CC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FF99CC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Поговорка из детства актуальна для всех. Во время еды нельзя разговаривать и отвлекаться, не только на беседу, но и на телевизор, книгу, журналы и т.д. Разговоры распыляют энергию и ухудшают циркуляцию воздуха.</a:t>
            </a:r>
            <a:endParaRPr lang="ru-RU" sz="1600" dirty="0" smtClean="0">
              <a:solidFill>
                <a:srgbClr val="FF99CC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92D05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Совет 9</a:t>
            </a:r>
            <a:r>
              <a:rPr lang="ru-RU" sz="1600" dirty="0" smtClean="0">
                <a:solidFill>
                  <a:srgbClr val="FF99CC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Жуем, жуем и еще раз жуем.</a:t>
            </a:r>
            <a:endParaRPr lang="ru-RU" sz="1600" dirty="0" smtClean="0">
              <a:solidFill>
                <a:srgbClr val="FF99CC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FF99CC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Зубы даны нам не для украшения, а для тщательного пережевывания пищи, поэтому пищу нужно тщательно пережевывать, а не глотать быстро. Пищу надо принимать спокойно. Если вы торопитесь, то лучше будет для вас, если вы пропустите еду, нежели чем вы ее съедите. Многие люди имеют привычку быстро есть , плохо пережевывать пищу и глотать ее кусками. Это ведет к нарушению пищеварения, перееданию и отложению жира. Не замечали, что люди, тщательно пережевывающие пищу, в большей степени — подтянутые и стройные?</a:t>
            </a:r>
            <a:endParaRPr lang="ru-RU" sz="1600" dirty="0" smtClean="0">
              <a:solidFill>
                <a:srgbClr val="FF99CC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92D05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Совет 10</a:t>
            </a:r>
            <a:r>
              <a:rPr lang="ru-RU" sz="1600" dirty="0" smtClean="0">
                <a:solidFill>
                  <a:srgbClr val="FF99CC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Сразу после еды нельзя спать. </a:t>
            </a:r>
            <a:endParaRPr lang="ru-RU" sz="1600" dirty="0" smtClean="0">
              <a:solidFill>
                <a:srgbClr val="FF99CC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FF99CC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Если сразу после еды лечь спать, это приведет к ослаблению всех процессов, протекающих в теле. Сон не способствует усвоению пищи. Спать можно после еды через час или полто</a:t>
            </a:r>
            <a:r>
              <a:rPr lang="ru-RU" dirty="0" smtClean="0">
                <a:solidFill>
                  <a:srgbClr val="FF99CC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ра</a:t>
            </a:r>
            <a:r>
              <a:rPr lang="ru-RU" dirty="0" smtClean="0">
                <a:solidFill>
                  <a:srgbClr val="FF99CC"/>
                </a:solidFill>
                <a:latin typeface="Arial" pitchFamily="34" charset="0"/>
                <a:cs typeface="Arial" pitchFamily="34" charset="0"/>
              </a:rPr>
              <a:t> 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4000" b="1" dirty="0" smtClean="0">
                <a:ln/>
                <a:solidFill>
                  <a:schemeClr val="accent3"/>
                </a:solidFill>
              </a:rPr>
              <a:t>                      Сделаем вывод:</a:t>
            </a:r>
            <a:endParaRPr lang="ru-RU" sz="4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762000"/>
            <a:ext cx="9144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FF00"/>
                </a:solidFill>
                <a:latin typeface="Franklin Gothic Demi" pitchFamily="34" charset="0"/>
                <a:ea typeface="Times New Roman" pitchFamily="18" charset="0"/>
                <a:cs typeface="Times New Roman" pitchFamily="18" charset="0"/>
              </a:rPr>
              <a:t>Вопрос о здоровом образе жизни сейчас поднимается очень остро и постоянно. Ведь сегодня продается, к сожалению, огромное количество продуктов не качественного производства с добавками различных веществ, которые очень вредят здоровью. Постоянное повышение уровня заболеваемости, ожирение, преждевременное старение организма - все это последствия употребления вредных продуктов и малоподвижного образа жизни, быстрых приемов пищи в </a:t>
            </a:r>
            <a:r>
              <a:rPr lang="ru-RU" b="1" dirty="0" err="1" smtClean="0">
                <a:solidFill>
                  <a:srgbClr val="FFFF00"/>
                </a:solidFill>
                <a:latin typeface="Franklin Gothic Demi" pitchFamily="34" charset="0"/>
                <a:ea typeface="Times New Roman" pitchFamily="18" charset="0"/>
                <a:cs typeface="Times New Roman" pitchFamily="18" charset="0"/>
              </a:rPr>
              <a:t>фаст-фудах</a:t>
            </a:r>
            <a:r>
              <a:rPr lang="ru-RU" b="1" dirty="0" smtClean="0">
                <a:solidFill>
                  <a:srgbClr val="FFFF00"/>
                </a:solidFill>
                <a:latin typeface="Franklin Gothic Demi" pitchFamily="34" charset="0"/>
                <a:ea typeface="Times New Roman" pitchFamily="18" charset="0"/>
                <a:cs typeface="Times New Roman" pitchFamily="18" charset="0"/>
              </a:rPr>
              <a:t>, неправильного режима питания. Итак, если мы начнем контролировать то, что мы едим, свои физические нагрузки, уровень воды в организме, можно не просто выглядеть молодо и здорово, а быть здоровым на самом деле. </a:t>
            </a:r>
            <a:endParaRPr lang="ru-RU" b="1" dirty="0" smtClean="0">
              <a:solidFill>
                <a:srgbClr val="FFFF00"/>
              </a:solidFill>
              <a:latin typeface="Franklin Gothic Demi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FF00"/>
                </a:solidFill>
                <a:latin typeface="Franklin Gothic Demi" pitchFamily="34" charset="0"/>
                <a:ea typeface="Times New Roman" pitchFamily="18" charset="0"/>
                <a:cs typeface="Times New Roman" pitchFamily="18" charset="0"/>
              </a:rPr>
              <a:t>Здоровый образ жизни базируется на трех основных составляющих: сбалансированное здоровое питание и нормализация водного режима, физические нагрузки, уход за лицом и кожей. Для того чтобы ваша пища не вредила здоровью, в рацион следует включить свежие овощи, фрукты, как источник витаминов и минералов, белок, ограничить потребление сахара, жира и соли. Это позволит организму набирать силы и энергии. К тому же для нормального функционирования организма необходимо определенное количество влаги. Чтобы поддерживать водный баланс в норме, человеку следует выпивать в день шесть, восемь стаканов воды (лучше подойдет очищенная вода, которую можно приобрести в любом супермаркете). Ни в коем случае не используйте для этих целей газированные и сладкие напитки. Это основа, начиная с этого можно постепенно перейти к действительно правильному и полезному для организма питанию.</a:t>
            </a:r>
            <a:endParaRPr lang="ru-RU" b="1" dirty="0" smtClean="0">
              <a:solidFill>
                <a:srgbClr val="FFFF00"/>
              </a:solidFill>
              <a:latin typeface="Franklin Gothic Dem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А здесь лежить все то что вы хотите найти\ВОРД\с флешки\здоровое питание\1227277621_pitanie_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133600"/>
            <a:ext cx="5943600" cy="41148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52400" y="381000"/>
            <a:ext cx="8913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Все мы знаем , что для того , что бы жить нам необходимо пополнять свой организм пищей. Увы  далеко не все знают ,что пища должна быть не только вкусной ,но и  полезной.  Для этого нужно с умом  выбирать продукты питания.  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6" name="Блок-схема: решение 5"/>
          <p:cNvSpPr/>
          <p:nvPr/>
        </p:nvSpPr>
        <p:spPr>
          <a:xfrm>
            <a:off x="7696200" y="2362200"/>
            <a:ext cx="914400" cy="2743200"/>
          </a:xfrm>
          <a:prstGeom prst="flowChartDecisi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772400" y="5486400"/>
            <a:ext cx="762000" cy="762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8991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u="sng" dirty="0" smtClean="0">
                <a:solidFill>
                  <a:srgbClr val="FFFF00"/>
                </a:solidFill>
                <a:latin typeface="Franklin Gothic Demi" pitchFamily="34" charset="0"/>
              </a:rPr>
              <a:t>  ЗДОРОВЬЕ </a:t>
            </a:r>
            <a:r>
              <a:rPr lang="ru-RU" sz="4400" b="1" dirty="0" smtClean="0">
                <a:solidFill>
                  <a:srgbClr val="FF99CC"/>
                </a:solidFill>
                <a:latin typeface="Franklin Gothic Demi" pitchFamily="34" charset="0"/>
              </a:rPr>
              <a:t>–</a:t>
            </a:r>
          </a:p>
          <a:p>
            <a:pPr algn="ctr"/>
            <a:r>
              <a:rPr lang="ru-RU" sz="4400" b="1" dirty="0" smtClean="0">
                <a:solidFill>
                  <a:srgbClr val="FF99CC"/>
                </a:solidFill>
                <a:latin typeface="Franklin Gothic Demi" pitchFamily="34" charset="0"/>
              </a:rPr>
              <a:t>САМОЕ  ДОРОГОЕ ,</a:t>
            </a:r>
          </a:p>
          <a:p>
            <a:pPr algn="ctr"/>
            <a:r>
              <a:rPr lang="ru-RU" sz="4400" b="1" dirty="0" smtClean="0">
                <a:solidFill>
                  <a:srgbClr val="FF99CC"/>
                </a:solidFill>
                <a:latin typeface="Franklin Gothic Demi" pitchFamily="34" charset="0"/>
              </a:rPr>
              <a:t>ЧТО ЕСТЬ У  ЧЕЛОВЕКА.</a:t>
            </a:r>
            <a:endParaRPr lang="ru-RU" sz="4400" b="1" dirty="0">
              <a:solidFill>
                <a:srgbClr val="FF99CC"/>
              </a:solidFill>
              <a:latin typeface="Franklin Gothic Dem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2590800"/>
            <a:ext cx="7924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i="1" dirty="0" smtClean="0">
                <a:solidFill>
                  <a:srgbClr val="FF0000"/>
                </a:solidFill>
                <a:latin typeface="Franklin Gothic Demi" pitchFamily="34" charset="0"/>
              </a:rPr>
              <a:t> ЧТО БЫ СОХРАНИТЬ ЕГО НА ДОЛГИЕ ГОДЫ ПОЖАЛУЙСТА  - </a:t>
            </a:r>
          </a:p>
          <a:p>
            <a:pPr algn="ctr"/>
            <a:r>
              <a:rPr lang="ru-RU" sz="5400" i="1" dirty="0" smtClean="0">
                <a:solidFill>
                  <a:srgbClr val="00B050"/>
                </a:solidFill>
                <a:latin typeface="Franklin Gothic Demi" pitchFamily="34" charset="0"/>
              </a:rPr>
              <a:t>ПИТАЙТЕСЬ ПРАВИЛЬНО, РЕБЯТА!</a:t>
            </a:r>
            <a:endParaRPr lang="ru-RU" sz="5400" i="1" dirty="0">
              <a:solidFill>
                <a:srgbClr val="00B050"/>
              </a:solidFill>
              <a:latin typeface="Franklin Gothic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85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385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385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385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85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385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385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385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85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385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38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38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304800"/>
            <a:ext cx="5684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smtClean="0">
                <a:solidFill>
                  <a:schemeClr val="bg1"/>
                </a:solidFill>
              </a:rPr>
              <a:t>       Используемые </a:t>
            </a:r>
            <a:r>
              <a:rPr lang="ru-RU" sz="2800" dirty="0" smtClean="0">
                <a:solidFill>
                  <a:schemeClr val="bg1"/>
                </a:solidFill>
              </a:rPr>
              <a:t>материалы</a:t>
            </a:r>
            <a:r>
              <a:rPr lang="ru-RU" sz="2800" dirty="0" smtClean="0">
                <a:solidFill>
                  <a:schemeClr val="bg1"/>
                </a:solidFill>
              </a:rPr>
              <a:t>: 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2400" y="979246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255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2550" algn="l"/>
              </a:tabLst>
            </a:pPr>
            <a:endParaRPr lang="ru-RU" sz="2000" dirty="0" smtClean="0">
              <a:solidFill>
                <a:srgbClr val="FFFF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255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subscribe.ru/group/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zdorovoe-i-pravilnoe-pitanie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/files/image/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255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www.relook.ru/articles/text/?id=1091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2550" algn="l"/>
              </a:tabLst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pravdu.ru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/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zdorovie.htm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2550" algn="l"/>
              </a:tabLst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www.vitamarg.com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2550" algn="l"/>
              </a:tabLst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dietka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comxa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com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/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kartinki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na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temu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pravilnoe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pitanie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html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2550" algn="l"/>
              </a:tabLst>
            </a:pPr>
            <a:endParaRPr lang="ru-RU" sz="2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2550" algn="l"/>
              </a:tabLst>
            </a:pPr>
            <a:endParaRPr lang="ru-RU" sz="2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2550" algn="l"/>
              </a:tabLst>
            </a:pPr>
            <a:endParaRPr lang="ru-RU" sz="2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2550" algn="l"/>
              </a:tabLst>
            </a:pPr>
            <a:endParaRPr lang="ru-RU" sz="2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2550" algn="l"/>
              </a:tabLst>
            </a:pPr>
            <a:endParaRPr lang="ru-RU" sz="2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2550" algn="l"/>
              </a:tabLst>
            </a:pPr>
            <a:endParaRPr lang="ru-RU" sz="2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352550" algn="l"/>
              </a:tabLst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А здесь лежить все то что вы хотите найти\ВОРД\с флешки\здоровое питание\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057400"/>
            <a:ext cx="7696200" cy="4495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457200"/>
            <a:ext cx="883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Перед тем , как  съеденные нами продукты превратятся в микроэлементы 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необходимые для жизни ,происходит  сложный процесс пищеварения.  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FFFF00"/>
                </a:solidFill>
              </a:rPr>
              <a:t>      </a:t>
            </a:r>
            <a:r>
              <a:rPr lang="ru-RU" sz="48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FF00"/>
                </a:solidFill>
                <a:latin typeface="Franklin Gothic Demi" pitchFamily="34" charset="0"/>
              </a:rPr>
              <a:t>ЧТОБЫ БЫТЬ ЗДОРОВЫМ И СИЛЬНЫМ   </a:t>
            </a:r>
          </a:p>
          <a:p>
            <a:pPr algn="ctr">
              <a:buNone/>
            </a:pPr>
            <a:r>
              <a:rPr lang="ru-RU" sz="48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FF00"/>
                </a:solidFill>
                <a:latin typeface="Franklin Gothic Demi" pitchFamily="34" charset="0"/>
              </a:rPr>
              <a:t>     НЕОБХОДИМО ПРАВИЛЬНО СОЧЕТАТЬ    </a:t>
            </a:r>
          </a:p>
          <a:p>
            <a:pPr algn="ctr">
              <a:buNone/>
            </a:pPr>
            <a:r>
              <a:rPr lang="ru-RU" sz="48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FF00"/>
                </a:solidFill>
                <a:latin typeface="Franklin Gothic Demi" pitchFamily="34" charset="0"/>
              </a:rPr>
              <a:t>   ПРОДУКТЫ ПИТАНИЯ.</a:t>
            </a:r>
            <a:endParaRPr lang="ru-RU" sz="4800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rgbClr val="FFFF00"/>
              </a:solidFill>
              <a:latin typeface="Franklin Gothic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           </a:t>
            </a:r>
            <a:r>
              <a:rPr lang="ru-RU" sz="4000" b="1" dirty="0" smtClean="0">
                <a:solidFill>
                  <a:srgbClr val="FFFF00"/>
                </a:solidFill>
                <a:latin typeface="Franklin Gothic Demi" pitchFamily="34" charset="0"/>
              </a:rPr>
              <a:t> ЭТО  НУЖНО ЗАПОМНИТЬ ! </a:t>
            </a:r>
          </a:p>
        </p:txBody>
      </p:sp>
      <p:pic>
        <p:nvPicPr>
          <p:cNvPr id="4102" name="Picture 6" descr="D:\А здесь лежить все то что вы хотите найти\ВОРД\с флешки\здоровое питание\Pyramida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838200"/>
            <a:ext cx="7924800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0" y="-3625498"/>
            <a:ext cx="8991600" cy="104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FFFF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FFFF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FFFF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FFFF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FFFF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FFFF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Клетчатка.</a:t>
            </a:r>
            <a:endParaRPr kumimoji="0" lang="ru-RU" sz="480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Если мы говорим про правильное сбалансированное питание, то не возможно не обратить своего внимания на то, что в нашем меню обязательно должно присутствовать нужное количество для организма балластных веществ.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Балластными веществами считаются растительные волокна, которые находятся в растениях. Поступают эти вещества в организм с овощами и фруктами.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Клетчатка – это питательное вещество, которое не снабжает организм нужной энергией, но играет большую роль в функционировании организма человека. Она в основном содержится в углеводах, у которых очень низкое содержа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ние сахара.</a:t>
            </a:r>
            <a:r>
              <a:rPr lang="ru-RU" sz="2800" dirty="0" smtClean="0"/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12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12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1219200"/>
          </a:xfrm>
        </p:spPr>
        <p:txBody>
          <a:bodyPr>
            <a:normAutofit fontScale="92500" lnSpcReduction="20000"/>
          </a:bodyPr>
          <a:lstStyle/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>
                <a:solidFill>
                  <a:srgbClr val="00B050"/>
                </a:solidFill>
                <a:latin typeface="Franklin Gothic Demi" pitchFamily="34" charset="0"/>
              </a:rPr>
              <a:t>БОГАТЫ КЛЕТЧАТКОЙ</a:t>
            </a: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>
                <a:solidFill>
                  <a:srgbClr val="00B050"/>
                </a:solidFill>
                <a:latin typeface="Franklin Gothic Demi" pitchFamily="34" charset="0"/>
              </a:rPr>
              <a:t> ФРУКТЫ ОВОЩИ ,БОБОВЫЕ И ЗЕРНОВЫЕ РАСТЕНИЯ.</a:t>
            </a:r>
          </a:p>
          <a:p>
            <a:endParaRPr lang="ru-RU" dirty="0"/>
          </a:p>
        </p:txBody>
      </p:sp>
      <p:pic>
        <p:nvPicPr>
          <p:cNvPr id="19458" name="Picture 2" descr="D:\А здесь лежить все то что вы хотите найти\ВОРД\с флешки\здоровое питание\3303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60292">
            <a:off x="292123" y="1729579"/>
            <a:ext cx="2667000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459" name="Picture 3" descr="D:\А здесь лежить все то что вы хотите найти\ВОРД\с флешки\здоровое питание\48256019_fruktu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524000"/>
            <a:ext cx="2743200" cy="2667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460" name="Picture 4" descr="D:\А здесь лежить все то что вы хотите найти\ВОРД\с флешки\здоровое питание\1267456612_1235807280_soja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13612">
            <a:off x="6156445" y="1736845"/>
            <a:ext cx="2743200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461" name="Picture 5" descr="D:\А здесь лежить все то что вы хотите найти\ВОРД\с флешки\здоровое питание\zdorovoe_pitani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6400" y="4381500"/>
            <a:ext cx="5715000" cy="2476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93" decel="100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93" decel="100000"/>
                                        <p:tgtEl>
                                          <p:spTgt spid="1945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193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193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9" decel="100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39" decel="100000"/>
                                        <p:tgtEl>
                                          <p:spTgt spid="1946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62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39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62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39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62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"/>
                            </p:stCondLst>
                            <p:childTnLst>
                              <p:par>
                                <p:cTn id="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0"/>
            <a:ext cx="8763000" cy="132343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Franklin Gothic Demi" pitchFamily="34" charset="0"/>
              </a:rPr>
              <a:t>ЗДОРОВОМУ ЧЕЛОВЕКУ НЕОБХОДИМО  ДЛЯ ПРАВИЛЬНОГО ПИТАНИЯ НЕОБХОДИМО  ЕСТЬ МЯСО. ОНО ЯВЛЯЕТСЯ ОСНОВНЫМ ИСТОЧНИКОМПОЛНОЦЕННОГО БЕЛКА, ВИТАМИНА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Franklin Gothic Demi" pitchFamily="34" charset="0"/>
              </a:rPr>
              <a:t> В 12 , ЖЕЛЕЗА , ЦИНКА И СЕЛЕНА.</a:t>
            </a:r>
            <a:endParaRPr lang="ru-RU" sz="2000" b="1" dirty="0">
              <a:solidFill>
                <a:srgbClr val="7030A0"/>
              </a:solidFill>
              <a:latin typeface="Franklin Gothic Dem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2400" y="1524000"/>
            <a:ext cx="8839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FF99CC"/>
                </a:solidFill>
              </a:rPr>
              <a:t>Очень полезными для организма человека являются также следующие продукты.</a:t>
            </a:r>
          </a:p>
          <a:p>
            <a:pPr algn="ctr"/>
            <a:r>
              <a:rPr lang="ru-RU" sz="2000" dirty="0" smtClean="0">
                <a:solidFill>
                  <a:srgbClr val="FF99CC"/>
                </a:solidFill>
              </a:rPr>
              <a:t>Говядина, телятина (особенно печень и сердце) курица, индейка - белое мясо без кожи. </a:t>
            </a:r>
          </a:p>
          <a:p>
            <a:pPr algn="ctr"/>
            <a:r>
              <a:rPr lang="ru-RU" sz="2000" dirty="0" smtClean="0">
                <a:solidFill>
                  <a:srgbClr val="FF99CC"/>
                </a:solidFill>
              </a:rPr>
              <a:t>Рыба также должна присутствовать в рационе каждого человека. Вот виды рыбы, в которых много полезных элементов для нормального функционирования человека: форель, белая рыба, акула, хек, тунец (желательно в собственном соку).</a:t>
            </a:r>
            <a:endParaRPr lang="ru-RU" sz="2000" dirty="0">
              <a:solidFill>
                <a:srgbClr val="FF99CC"/>
              </a:solidFill>
            </a:endParaRPr>
          </a:p>
        </p:txBody>
      </p:sp>
      <p:pic>
        <p:nvPicPr>
          <p:cNvPr id="21506" name="Picture 2" descr="D:\А здесь лежить все то что вы хотите найти\ВОРД\с флешки\здоровое питание\251945386f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114800"/>
            <a:ext cx="80772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3246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3400" b="1" dirty="0" smtClean="0">
                <a:solidFill>
                  <a:srgbClr val="FF99CC"/>
                </a:solidFill>
                <a:latin typeface="Franklin Gothic Demi" pitchFamily="34" charset="0"/>
              </a:rPr>
              <a:t>                          Пейте дети молоко...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  <a:latin typeface="Franklin Gothic Demi" pitchFamily="34" charset="0"/>
              </a:rPr>
              <a:t>Исследования, которые проводили австралийские и британские ученые, показали, что дети, употребляющие много продуктов из молока, будут жить дольше.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  <a:latin typeface="Franklin Gothic Demi" pitchFamily="34" charset="0"/>
              </a:rPr>
              <a:t>Они нашли людей, участвовавших в исследовании в 1930 году. В этих исследованиях изучали воздействие молочных продуктов на детский организм. В этом проекте было задействовано почти 4400 детей.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  <a:latin typeface="Franklin Gothic Demi" pitchFamily="34" charset="0"/>
              </a:rPr>
              <a:t>Ученые заявили, что люди, употреблявшие в детстве много продуктов из молока, были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  <a:latin typeface="Franklin Gothic Demi" pitchFamily="34" charset="0"/>
              </a:rPr>
              <a:t>защищены от инсульта.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  <a:latin typeface="Franklin Gothic Demi" pitchFamily="34" charset="0"/>
              </a:rPr>
              <a:t>По этим результатам, подтверждается польза, заведенная в школьной практике, давать детям каждый день по стакану молока.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5" grpI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1469</Words>
  <Application>Microsoft Office PowerPoint</Application>
  <PresentationFormat>Экран (4:3)</PresentationFormat>
  <Paragraphs>99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Office Theme</vt:lpstr>
      <vt:lpstr>ппр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ппр</dc:title>
  <dc:creator>ПК</dc:creator>
  <cp:lastModifiedBy>ПК</cp:lastModifiedBy>
  <cp:revision>81</cp:revision>
  <dcterms:created xsi:type="dcterms:W3CDTF">2011-12-04T15:37:32Z</dcterms:created>
  <dcterms:modified xsi:type="dcterms:W3CDTF">2011-12-05T15:35:05Z</dcterms:modified>
</cp:coreProperties>
</file>