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80F434-B0B9-418C-A02D-12505E078434}" type="datetimeFigureOut">
              <a:rPr lang="ru-RU" smtClean="0"/>
              <a:pPr/>
              <a:t>18.06.2014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AB46F8-FC6A-4725-85B3-76734722B86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forum.ru/2013/165/64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7300" dirty="0" err="1" smtClean="0"/>
              <a:t>Дети-олигофрены</a:t>
            </a:r>
            <a:endParaRPr lang="ru-RU" dirty="0"/>
          </a:p>
        </p:txBody>
      </p:sp>
      <p:pic>
        <p:nvPicPr>
          <p:cNvPr id="14338" name="Picture 2" descr="http://ayzdorov.ru/images/chto/ayt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08920"/>
            <a:ext cx="5112568" cy="34083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68683" t="62543" r="2561" b="9925"/>
          <a:stretch>
            <a:fillRect/>
          </a:stretch>
        </p:blipFill>
        <p:spPr bwMode="auto">
          <a:xfrm>
            <a:off x="7596336" y="2348880"/>
            <a:ext cx="1232520" cy="1232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Дебильность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наиболее легкая по степени и наиболее распространенная форма олигофрении. </a:t>
            </a:r>
          </a:p>
          <a:p>
            <a:pPr algn="ctr">
              <a:buNone/>
            </a:pPr>
            <a:endParaRPr lang="ru-RU" b="1" dirty="0" smtClean="0"/>
          </a:p>
          <a:p>
            <a:pPr marL="0" indent="539750"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 </a:t>
            </a:r>
            <a:r>
              <a:rPr lang="ru-RU" dirty="0" smtClean="0"/>
              <a:t>имеет наглядно-образный характер.</a:t>
            </a:r>
          </a:p>
          <a:p>
            <a:pPr marL="0" indent="539750">
              <a:buNone/>
            </a:pPr>
            <a:r>
              <a:rPr lang="ru-RU" dirty="0" smtClean="0"/>
              <a:t> Доступны определенная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конкретной ситуации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ориентация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простых </a:t>
            </a:r>
            <a:r>
              <a:rPr lang="ru-RU" dirty="0" smtClean="0"/>
              <a:t>практических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вопросах. </a:t>
            </a:r>
          </a:p>
          <a:p>
            <a:pPr marL="0" indent="539750">
              <a:buNone/>
            </a:pPr>
            <a:r>
              <a:rPr lang="ru-RU" dirty="0" smtClean="0"/>
              <a:t>Имеется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фразовая речь</a:t>
            </a:r>
            <a:r>
              <a:rPr lang="ru-RU" dirty="0" smtClean="0"/>
              <a:t>.</a:t>
            </a:r>
          </a:p>
          <a:p>
            <a:pPr marL="0" indent="539750">
              <a:buNone/>
            </a:pPr>
            <a:r>
              <a:rPr lang="ru-RU" dirty="0" smtClean="0"/>
              <a:t>Неплохая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механическая память</a:t>
            </a:r>
            <a:r>
              <a:rPr lang="ru-RU" dirty="0" smtClean="0"/>
              <a:t>. </a:t>
            </a:r>
          </a:p>
          <a:p>
            <a:pPr marL="0" indent="539750">
              <a:buNone/>
            </a:pPr>
            <a:endParaRPr lang="ru-RU" dirty="0" smtClean="0"/>
          </a:p>
          <a:p>
            <a:pPr marL="0" indent="539750" algn="just">
              <a:buNone/>
            </a:pPr>
            <a:r>
              <a:rPr lang="ru-RU" dirty="0" smtClean="0"/>
              <a:t>Дети, страдающие олигофренией в степени дебильности, </a:t>
            </a:r>
            <a:r>
              <a:rPr lang="ru-RU" b="1" dirty="0" smtClean="0"/>
              <a:t>обучаемы по адаптированным к их интеллектуальным возможностям программам специальных вспомогательных школ</a:t>
            </a:r>
            <a:r>
              <a:rPr lang="ru-RU" dirty="0" smtClean="0"/>
              <a:t>. В пределах этой программы они овладевают навыками </a:t>
            </a:r>
            <a:r>
              <a:rPr lang="ru-RU" b="1" dirty="0" smtClean="0"/>
              <a:t>чтения, письма, счета, рядом знаний об окружающем, получают посильную профессиональную ориентацию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1506" name="Picture 2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63839" t="35386" r="2561" b="38878"/>
          <a:stretch>
            <a:fillRect/>
          </a:stretch>
        </p:blipFill>
        <p:spPr bwMode="auto">
          <a:xfrm>
            <a:off x="6588224" y="764704"/>
            <a:ext cx="1440160" cy="1152128"/>
          </a:xfrm>
          <a:prstGeom prst="rect">
            <a:avLst/>
          </a:prstGeom>
          <a:noFill/>
        </p:spPr>
      </p:pic>
      <p:pic>
        <p:nvPicPr>
          <p:cNvPr id="5" name="Picture 2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63839" t="4825" r="5921" b="67831"/>
          <a:stretch>
            <a:fillRect/>
          </a:stretch>
        </p:blipFill>
        <p:spPr bwMode="auto">
          <a:xfrm flipH="1">
            <a:off x="539552" y="1124744"/>
            <a:ext cx="1296144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 smtClean="0"/>
              <a:t>Власова Т. А., Певзнер М. С.  О детях с отклонениями в развитии,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 и доп. -  М.: «Просвещение», 1973. - 175 с. </a:t>
            </a:r>
          </a:p>
          <a:p>
            <a:pPr algn="just"/>
            <a:r>
              <a:rPr lang="ru-RU" sz="2000" dirty="0" smtClean="0"/>
              <a:t>Лебединская В. В. Нарушения психического развития в детском возрасте: Учеб. пособие для студ. психол. </a:t>
            </a:r>
            <a:r>
              <a:rPr lang="ru-RU" sz="2000" dirty="0" err="1" smtClean="0"/>
              <a:t>фак</a:t>
            </a:r>
            <a:r>
              <a:rPr lang="ru-RU" sz="2000" dirty="0" smtClean="0"/>
              <a:t>. </a:t>
            </a:r>
            <a:r>
              <a:rPr lang="ru-RU" sz="2000" dirty="0" err="1" smtClean="0"/>
              <a:t>высш</a:t>
            </a:r>
            <a:r>
              <a:rPr lang="ru-RU" sz="2000" dirty="0" smtClean="0"/>
              <a:t>. учеб. заведений. — М.: Издательский центр «Академия», 2003. — 144 с.</a:t>
            </a:r>
          </a:p>
          <a:p>
            <a:pPr algn="just"/>
            <a:r>
              <a:rPr lang="ru-RU" sz="2000" dirty="0" smtClean="0"/>
              <a:t>Ростовых Е.И. Психические особенности детей с ограниченными возможностями здоровья. Научная работа. – Электронные данные. – Режим доступа : </a:t>
            </a:r>
            <a:r>
              <a:rPr lang="ru-RU" sz="2000" dirty="0" smtClean="0">
                <a:hlinkClick r:id="rId2"/>
              </a:rPr>
              <a:t>http://www.scienceforum.ru/2013/165/6419</a:t>
            </a: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Олигофрения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vi-VN" dirty="0" smtClean="0"/>
              <a:t>(</a:t>
            </a:r>
            <a:r>
              <a:rPr lang="ru-RU" b="1" dirty="0" smtClean="0"/>
              <a:t>у</a:t>
            </a:r>
            <a:r>
              <a:rPr lang="vi-VN" b="1" dirty="0" smtClean="0"/>
              <a:t>мственная отст</a:t>
            </a:r>
            <a:r>
              <a:rPr lang="ru-RU" b="1" dirty="0" smtClean="0"/>
              <a:t>а</a:t>
            </a:r>
            <a:r>
              <a:rPr lang="vi-VN" b="1" dirty="0" smtClean="0"/>
              <a:t>лость</a:t>
            </a:r>
            <a:r>
              <a:rPr lang="ru-RU" b="1" dirty="0" smtClean="0"/>
              <a:t>, </a:t>
            </a:r>
            <a:r>
              <a:rPr lang="vi-VN" b="1" dirty="0" smtClean="0"/>
              <a:t>мало</a:t>
            </a:r>
            <a:r>
              <a:rPr lang="ru-RU" b="1" dirty="0" smtClean="0"/>
              <a:t>у</a:t>
            </a:r>
            <a:r>
              <a:rPr lang="vi-VN" b="1" dirty="0" smtClean="0"/>
              <a:t>мие</a:t>
            </a:r>
            <a:r>
              <a:rPr lang="vi-VN" dirty="0" smtClean="0"/>
              <a:t>, 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др. – греч. </a:t>
            </a:r>
            <a:r>
              <a:rPr lang="el-GR" dirty="0" smtClean="0"/>
              <a:t>ὀλίγος — </a:t>
            </a:r>
            <a:r>
              <a:rPr lang="vi-VN" dirty="0" smtClean="0"/>
              <a:t>малый + </a:t>
            </a:r>
            <a:r>
              <a:rPr lang="el-GR" dirty="0" smtClean="0"/>
              <a:t>φρήν — </a:t>
            </a:r>
            <a:r>
              <a:rPr lang="vi-VN" dirty="0" smtClean="0"/>
              <a:t>ум) 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— это форма умственного и психического недоразвития, возникающая в результате поражения ЦНС, и в первую очередь коры головного мозга, в</a:t>
            </a:r>
          </a:p>
          <a:p>
            <a:pPr lvl="3"/>
            <a:r>
              <a:rPr lang="ru-RU" sz="2800" dirty="0" smtClean="0"/>
              <a:t> </a:t>
            </a:r>
            <a:r>
              <a:rPr lang="ru-RU" sz="2800" dirty="0" err="1" smtClean="0"/>
              <a:t>пренатальный</a:t>
            </a:r>
            <a:r>
              <a:rPr lang="ru-RU" sz="2800" dirty="0" smtClean="0"/>
              <a:t> (внутриутробный);</a:t>
            </a:r>
          </a:p>
          <a:p>
            <a:pPr lvl="3"/>
            <a:r>
              <a:rPr lang="ru-RU" sz="2800" dirty="0" err="1" smtClean="0"/>
              <a:t>натальный</a:t>
            </a:r>
            <a:r>
              <a:rPr lang="ru-RU" sz="2800" dirty="0" smtClean="0"/>
              <a:t> (при родах);</a:t>
            </a:r>
          </a:p>
          <a:p>
            <a:pPr lvl="3"/>
            <a:r>
              <a:rPr lang="ru-RU" sz="2600" dirty="0" smtClean="0"/>
              <a:t>постнатальный (на самом раннем этапе прижизненного развития) периоды;</a:t>
            </a:r>
          </a:p>
          <a:p>
            <a:pPr lvl="3"/>
            <a:r>
              <a:rPr lang="ru-RU" sz="2600" dirty="0" smtClean="0"/>
              <a:t>известную роль может играть и патологическая наследственность.</a:t>
            </a:r>
          </a:p>
          <a:p>
            <a:pPr lvl="3"/>
            <a:endParaRPr lang="ru-RU" sz="2400" dirty="0" smtClean="0"/>
          </a:p>
          <a:p>
            <a:pPr lvl="3"/>
            <a:endParaRPr lang="ru-RU" sz="2400" dirty="0" smtClean="0"/>
          </a:p>
          <a:p>
            <a:pPr lvl="3"/>
            <a:endParaRPr lang="ru-RU" sz="2400" dirty="0" smtClean="0"/>
          </a:p>
          <a:p>
            <a:pPr lvl="3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static8.depositphotos.com/1005738/799/v/450/depositphotos_7998373-Pregnant-woman-silhouette-with-AIDS-icon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30000"/>
          </a:blip>
          <a:srcRect l="9755" t="3368" r="17085"/>
          <a:stretch>
            <a:fillRect/>
          </a:stretch>
        </p:blipFill>
        <p:spPr bwMode="auto">
          <a:xfrm>
            <a:off x="5796136" y="1347720"/>
            <a:ext cx="2880320" cy="551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2" name="Picture 2" descr="http://static.freepik.com/fotos-gratuit/lliure-vector-misc-brillants-efectes-afectius_270-161608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20000"/>
          </a:blip>
          <a:srcRect/>
          <a:stretch>
            <a:fillRect/>
          </a:stretch>
        </p:blipFill>
        <p:spPr bwMode="auto">
          <a:xfrm>
            <a:off x="395536" y="895350"/>
            <a:ext cx="4410075" cy="596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u="sng" dirty="0" smtClean="0">
                <a:solidFill>
                  <a:srgbClr val="FF0066"/>
                </a:solidFill>
              </a:rPr>
              <a:t>Разнообразных внешних факторов, неблагоприятно влияющих на внутриутробное развитие плода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инфекционные заболевания матери во время беременности- тяжелые вирусные гриппы, 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тиф,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краснуха,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дистрофия,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заражение плода различными паразитами, которые имеются в организме у матери (токсоплазмоз, спирохета при сифилисе и др.),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травматические поражения плода,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алкоголизм родителей.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548680"/>
            <a:ext cx="515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Причины олигофрении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altai.aif.ru/application/public/news/big/141/6c0d5978e2b1046b9aa99cb799ccc59a.altai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2852936"/>
            <a:ext cx="49530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u="sng" dirty="0" err="1" smtClean="0">
                <a:solidFill>
                  <a:srgbClr val="FF0066"/>
                </a:solidFill>
              </a:rPr>
              <a:t>Природовые</a:t>
            </a:r>
            <a:r>
              <a:rPr lang="ru-RU" u="sng" dirty="0" smtClean="0">
                <a:solidFill>
                  <a:srgbClr val="FF0066"/>
                </a:solidFill>
              </a:rPr>
              <a:t> травмы</a:t>
            </a:r>
            <a:endParaRPr lang="ru-RU" dirty="0" smtClean="0">
              <a:solidFill>
                <a:srgbClr val="FF0066"/>
              </a:solidFill>
            </a:endParaRPr>
          </a:p>
          <a:p>
            <a:r>
              <a:rPr lang="ru-RU" dirty="0" smtClean="0"/>
              <a:t>наложение щипцов, </a:t>
            </a:r>
          </a:p>
          <a:p>
            <a:r>
              <a:rPr lang="ru-RU" dirty="0" smtClean="0"/>
              <a:t>сдавливание головки ребенка при прохождении через родовые пути при </a:t>
            </a:r>
          </a:p>
          <a:p>
            <a:pPr marL="4481513" lvl="2" indent="-246063"/>
            <a:r>
              <a:rPr lang="ru-RU" b="1" dirty="0" smtClean="0"/>
              <a:t> затяжных, </a:t>
            </a:r>
          </a:p>
          <a:p>
            <a:pPr marL="4481513" lvl="2" indent="-246063"/>
            <a:r>
              <a:rPr lang="ru-RU" b="1" dirty="0" smtClean="0"/>
              <a:t>длительных,</a:t>
            </a:r>
          </a:p>
          <a:p>
            <a:pPr marL="4481513" lvl="2" indent="-246063"/>
            <a:r>
              <a:rPr lang="ru-RU" b="1" dirty="0" smtClean="0"/>
              <a:t>чрезмерно быстрых родах.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548680"/>
            <a:ext cx="515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Причины олигофрении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ural56.ru/photos/2013/may2013/o_166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995936" y="2095500"/>
            <a:ext cx="476250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8229600" cy="4389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u="sng" dirty="0" smtClean="0">
                <a:solidFill>
                  <a:srgbClr val="FF0066"/>
                </a:solidFill>
              </a:rPr>
              <a:t>Заболевание ребенка на самых ранних </a:t>
            </a:r>
          </a:p>
          <a:p>
            <a:pPr algn="ctr">
              <a:buNone/>
            </a:pPr>
            <a:r>
              <a:rPr lang="ru-RU" u="sng" dirty="0" smtClean="0">
                <a:solidFill>
                  <a:srgbClr val="FF0066"/>
                </a:solidFill>
              </a:rPr>
              <a:t>(до одного года) этапах его жизни</a:t>
            </a:r>
          </a:p>
          <a:p>
            <a:r>
              <a:rPr lang="ru-RU" dirty="0" smtClean="0"/>
              <a:t>воспалительные заболевания мозга и его оболочки </a:t>
            </a:r>
          </a:p>
          <a:p>
            <a:r>
              <a:rPr lang="ru-RU" dirty="0" smtClean="0"/>
              <a:t>(менингиты,  </a:t>
            </a:r>
            <a:r>
              <a:rPr lang="ru-RU" dirty="0" err="1" smtClean="0"/>
              <a:t>менингоэнцефалиты</a:t>
            </a:r>
            <a:r>
              <a:rPr lang="ru-RU" dirty="0" smtClean="0"/>
              <a:t> различного происхождения);</a:t>
            </a:r>
          </a:p>
          <a:p>
            <a:r>
              <a:rPr lang="ru-RU" dirty="0" smtClean="0"/>
              <a:t>травматические поражения центральной нервной системы.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548680"/>
            <a:ext cx="515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Причины олигофрении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ages.clipartof.com/small/26576-Clipart-Illustration-Of-Three-Strands-Of-Colorful-Dna-Double-Helixes-Over-White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 t="11259" r="4241" b="14750"/>
          <a:stretch>
            <a:fillRect/>
          </a:stretch>
        </p:blipFill>
        <p:spPr bwMode="auto">
          <a:xfrm>
            <a:off x="3131840" y="1628800"/>
            <a:ext cx="5616624" cy="453271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66"/>
                </a:solidFill>
              </a:rPr>
              <a:t>Наследственность</a:t>
            </a:r>
          </a:p>
          <a:p>
            <a:r>
              <a:rPr lang="ru-RU" u="sng" dirty="0" smtClean="0">
                <a:solidFill>
                  <a:srgbClr val="FF0066"/>
                </a:solidFill>
              </a:rPr>
              <a:t>Несовместимости состава крови матери и ребенка (резус-фактор) </a:t>
            </a:r>
          </a:p>
          <a:p>
            <a:r>
              <a:rPr lang="ru-RU" u="sng" dirty="0" smtClean="0">
                <a:solidFill>
                  <a:srgbClr val="FF0066"/>
                </a:solidFill>
              </a:rPr>
              <a:t>Хромосомные заболевания</a:t>
            </a:r>
          </a:p>
          <a:p>
            <a:r>
              <a:rPr lang="ru-RU" u="sng" dirty="0" smtClean="0">
                <a:solidFill>
                  <a:srgbClr val="FF0066"/>
                </a:solidFill>
              </a:rPr>
              <a:t>Нарушении белкового обмена в организме (</a:t>
            </a:r>
            <a:r>
              <a:rPr lang="ru-RU" u="sng" dirty="0" err="1" smtClean="0">
                <a:solidFill>
                  <a:srgbClr val="FF0066"/>
                </a:solidFill>
              </a:rPr>
              <a:t>фенилкетонурия</a:t>
            </a:r>
            <a:r>
              <a:rPr lang="ru-RU" u="sng" dirty="0" smtClean="0">
                <a:solidFill>
                  <a:srgbClr val="FF0066"/>
                </a:solidFill>
              </a:rPr>
              <a:t>) и др. 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548680"/>
            <a:ext cx="51505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Причины олигофрении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tat17.privet.ru/lr/0a0a47b66739d7f761cc5d2db99988d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780928"/>
            <a:ext cx="3810000" cy="381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По глубине дефекта умственная отсталость при олигофрении  подразделяют на три степени: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идиотия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имбецильность</a:t>
            </a:r>
            <a:endParaRPr lang="ru-RU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дебилъностъ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1484" t="5822" r="71636" b="65225"/>
          <a:stretch>
            <a:fillRect/>
          </a:stretch>
        </p:blipFill>
        <p:spPr bwMode="auto">
          <a:xfrm flipH="1">
            <a:off x="6012160" y="692696"/>
            <a:ext cx="1152128" cy="1296144"/>
          </a:xfrm>
          <a:prstGeom prst="rect">
            <a:avLst/>
          </a:prstGeom>
          <a:noFill/>
        </p:spPr>
      </p:pic>
      <p:pic>
        <p:nvPicPr>
          <p:cNvPr id="6" name="Picture 4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t="36995" r="68080" b="8503"/>
          <a:stretch>
            <a:fillRect/>
          </a:stretch>
        </p:blipFill>
        <p:spPr bwMode="auto">
          <a:xfrm>
            <a:off x="899592" y="476672"/>
            <a:ext cx="1368152" cy="24398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Идиотия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3600" dirty="0" smtClean="0"/>
              <a:t>                       </a:t>
            </a:r>
            <a:r>
              <a:rPr lang="ru-RU" sz="3600" b="1" dirty="0" smtClean="0"/>
              <a:t>наиболее тяжелую степень олигофрении, при                                 которой имеется грубое  </a:t>
            </a:r>
          </a:p>
          <a:p>
            <a:pPr algn="ctr">
              <a:buNone/>
            </a:pPr>
            <a:r>
              <a:rPr lang="ru-RU" sz="3600" b="1" dirty="0" smtClean="0"/>
              <a:t>недоразвитие всех функций. </a:t>
            </a:r>
          </a:p>
          <a:p>
            <a:pPr marL="0" indent="449263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449263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Мышление</a:t>
            </a:r>
            <a:r>
              <a:rPr lang="ru-RU" sz="3200" dirty="0" smtClean="0"/>
              <a:t> отсутствует. </a:t>
            </a:r>
          </a:p>
          <a:p>
            <a:pPr marL="0" indent="449263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Собственная речь </a:t>
            </a:r>
            <a:r>
              <a:rPr lang="ru-RU" sz="3200" dirty="0" smtClean="0"/>
              <a:t>представлена нечленораздельными звуками либо набором нескольких слов, употребляемых для согласования.</a:t>
            </a:r>
          </a:p>
          <a:p>
            <a:pPr marL="0" indent="449263">
              <a:buNone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Обращенная речь </a:t>
            </a:r>
            <a:r>
              <a:rPr lang="ru-RU" sz="3200" dirty="0" smtClean="0"/>
              <a:t>воспринимается не по смыслу, а  по интонации.</a:t>
            </a:r>
          </a:p>
          <a:p>
            <a:pPr marL="0" indent="449263">
              <a:buNone/>
            </a:pPr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Эмоции</a:t>
            </a:r>
            <a:r>
              <a:rPr lang="ru-RU" sz="3200" dirty="0" smtClean="0"/>
              <a:t> связаны с физиологическими потребностями (насыщением пищей, ощущением тепла и т.д.). Формы выражения эмоций:  крик, </a:t>
            </a:r>
            <a:r>
              <a:rPr lang="ru-RU" sz="3200" dirty="0" err="1" smtClean="0"/>
              <a:t>римасы</a:t>
            </a:r>
            <a:r>
              <a:rPr lang="ru-RU" sz="3200" dirty="0" smtClean="0"/>
              <a:t>, двигательное возбуждение, агрессия и т.д. </a:t>
            </a:r>
            <a:r>
              <a:rPr lang="ru-RU" sz="3200" b="1" dirty="0" smtClean="0"/>
              <a:t>Все новое часто вызывает страх</a:t>
            </a:r>
            <a:r>
              <a:rPr lang="ru-RU" sz="3200" dirty="0" smtClean="0"/>
              <a:t>. </a:t>
            </a:r>
          </a:p>
          <a:p>
            <a:pPr marL="0" indent="449263" algn="just">
              <a:buNone/>
            </a:pPr>
            <a:r>
              <a:rPr lang="ru-RU" sz="3200" dirty="0" smtClean="0"/>
              <a:t>При </a:t>
            </a:r>
            <a:r>
              <a:rPr lang="ru-RU" sz="3200" dirty="0" err="1" smtClean="0"/>
              <a:t>идиотии</a:t>
            </a:r>
            <a:r>
              <a:rPr lang="ru-RU" sz="3200" dirty="0" smtClean="0"/>
              <a:t> </a:t>
            </a:r>
            <a:r>
              <a:rPr lang="ru-RU" sz="3200" b="1" dirty="0" smtClean="0"/>
              <a:t>отсутствуют навыки самообслуживания</a:t>
            </a:r>
            <a:r>
              <a:rPr lang="ru-RU" sz="3200" dirty="0" smtClean="0"/>
              <a:t>, поведение ограничивается </a:t>
            </a:r>
            <a:r>
              <a:rPr lang="ru-RU" sz="3200" b="1" dirty="0" smtClean="0"/>
              <a:t>импульсивными реакциями </a:t>
            </a:r>
            <a:r>
              <a:rPr lang="ru-RU" sz="3200" dirty="0" smtClean="0"/>
              <a:t>на внешний раздражитель либо подчинено реализации </a:t>
            </a:r>
            <a:r>
              <a:rPr lang="ru-RU" sz="3200" b="1" dirty="0" smtClean="0"/>
              <a:t>инстинктивных потребностей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31920" t="62119" r="31121" b="9925"/>
          <a:stretch>
            <a:fillRect/>
          </a:stretch>
        </p:blipFill>
        <p:spPr bwMode="auto">
          <a:xfrm>
            <a:off x="7236296" y="2060848"/>
            <a:ext cx="1584176" cy="1251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/>
          <a:lstStyle/>
          <a:p>
            <a:pPr algn="ctr"/>
            <a:r>
              <a:rPr lang="ru-RU" dirty="0" err="1" smtClean="0"/>
              <a:t>Имбецильность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719138" indent="0">
              <a:buNone/>
            </a:pPr>
            <a:r>
              <a:rPr lang="ru-RU" b="1" dirty="0" smtClean="0"/>
              <a:t>характеризуется меньшей выраженностью </a:t>
            </a:r>
          </a:p>
          <a:p>
            <a:pPr marL="719138" indent="0">
              <a:buNone/>
            </a:pPr>
            <a:r>
              <a:rPr lang="ru-RU" b="1" dirty="0" smtClean="0"/>
              <a:t>степени слабоумия. Имеются ограниченная </a:t>
            </a:r>
          </a:p>
          <a:p>
            <a:pPr marL="719138" indent="0">
              <a:buNone/>
            </a:pPr>
            <a:r>
              <a:rPr lang="ru-RU" b="1" dirty="0" smtClean="0"/>
              <a:t>способность к накоплению некоторого запаса </a:t>
            </a:r>
          </a:p>
          <a:p>
            <a:pPr marL="719138" indent="0">
              <a:buNone/>
            </a:pPr>
            <a:r>
              <a:rPr lang="ru-RU" b="1" dirty="0" smtClean="0"/>
              <a:t>сведений, возможность выделения простейших </a:t>
            </a:r>
          </a:p>
          <a:p>
            <a:pPr marL="719138" indent="0">
              <a:buNone/>
            </a:pPr>
            <a:r>
              <a:rPr lang="ru-RU" b="1" dirty="0" smtClean="0"/>
              <a:t>признаков предметов и ситуаций. </a:t>
            </a:r>
          </a:p>
          <a:p>
            <a:pPr>
              <a:buNone/>
            </a:pPr>
            <a:endParaRPr lang="ru-RU" dirty="0" smtClean="0"/>
          </a:p>
          <a:p>
            <a:pPr marL="3175" indent="176213" algn="just">
              <a:buNone/>
            </a:pPr>
            <a:r>
              <a:rPr lang="ru-RU" dirty="0" smtClean="0"/>
              <a:t>Нередко доступны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понимание и произнесение элементарных фраз</a:t>
            </a:r>
            <a:r>
              <a:rPr lang="ru-RU" dirty="0" smtClean="0"/>
              <a:t>, есть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простейшие навыки самообслуживания</a:t>
            </a:r>
            <a:r>
              <a:rPr lang="ru-RU" dirty="0" smtClean="0"/>
              <a:t>. </a:t>
            </a:r>
          </a:p>
          <a:p>
            <a:pPr marL="3175" indent="176213" algn="just">
              <a:buNone/>
            </a:pPr>
            <a:r>
              <a:rPr lang="ru-RU" dirty="0" smtClean="0"/>
              <a:t>В эмоциональной сфере помимо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симпатических эмоций </a:t>
            </a:r>
            <a:r>
              <a:rPr lang="ru-RU" dirty="0" smtClean="0"/>
              <a:t>обнаруживаются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зачатки самооценки, переживание обиды, насмешек</a:t>
            </a:r>
            <a:r>
              <a:rPr lang="ru-RU" dirty="0" smtClean="0"/>
              <a:t>. </a:t>
            </a:r>
          </a:p>
          <a:p>
            <a:pPr marL="3175" indent="176213" algn="just">
              <a:buNone/>
            </a:pPr>
            <a:endParaRPr lang="ru-RU" dirty="0" smtClean="0"/>
          </a:p>
          <a:p>
            <a:pPr marL="3175" indent="176213" algn="just">
              <a:buNone/>
            </a:pPr>
            <a:r>
              <a:rPr lang="ru-RU" dirty="0" smtClean="0"/>
              <a:t>При </a:t>
            </a:r>
            <a:r>
              <a:rPr lang="ru-RU" dirty="0" err="1" smtClean="0"/>
              <a:t>имбецильности</a:t>
            </a:r>
            <a:r>
              <a:rPr lang="ru-RU" dirty="0" smtClean="0"/>
              <a:t> </a:t>
            </a:r>
            <a:r>
              <a:rPr lang="ru-RU" b="1" dirty="0" smtClean="0"/>
              <a:t>возможно обучение элементам чтения, письма, простого порядкового счета</a:t>
            </a:r>
            <a:r>
              <a:rPr lang="ru-RU" dirty="0" smtClean="0"/>
              <a:t>, в более легких случаях — овладение </a:t>
            </a:r>
            <a:r>
              <a:rPr lang="ru-RU" b="1" dirty="0" smtClean="0"/>
              <a:t>элементарными навыками физического труда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Picture 4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30240" t="6434" r="39521" b="66222"/>
          <a:stretch>
            <a:fillRect/>
          </a:stretch>
        </p:blipFill>
        <p:spPr bwMode="auto">
          <a:xfrm>
            <a:off x="683568" y="692696"/>
            <a:ext cx="1296144" cy="1224136"/>
          </a:xfrm>
          <a:prstGeom prst="rect">
            <a:avLst/>
          </a:prstGeom>
          <a:noFill/>
        </p:spPr>
      </p:pic>
      <p:pic>
        <p:nvPicPr>
          <p:cNvPr id="6" name="Picture 4" descr="http://images.clipartof.com/small/48908-Digital-Collage-Of-Black-And-White-Male-Stick-People-Faces-Poster-Art-Print.jpg"/>
          <p:cNvPicPr>
            <a:picLocks noChangeAspect="1" noChangeArrowheads="1"/>
          </p:cNvPicPr>
          <p:nvPr/>
        </p:nvPicPr>
        <p:blipFill>
          <a:blip r:embed="rId2" cstate="print"/>
          <a:srcRect l="31920" t="34775" r="37841" b="39489"/>
          <a:stretch>
            <a:fillRect/>
          </a:stretch>
        </p:blipFill>
        <p:spPr bwMode="auto">
          <a:xfrm>
            <a:off x="6876256" y="620688"/>
            <a:ext cx="1296144" cy="11521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331</Words>
  <Application>Microsoft Office PowerPoint</Application>
  <PresentationFormat>Экран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Дети-олигофрены</vt:lpstr>
      <vt:lpstr> Олигофрения</vt:lpstr>
      <vt:lpstr>Слайд 3</vt:lpstr>
      <vt:lpstr>Слайд 4</vt:lpstr>
      <vt:lpstr>Слайд 5</vt:lpstr>
      <vt:lpstr>Слайд 6</vt:lpstr>
      <vt:lpstr>Слайд 7</vt:lpstr>
      <vt:lpstr>Идиотия</vt:lpstr>
      <vt:lpstr>Имбецильность </vt:lpstr>
      <vt:lpstr>Дебильность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Дети-олигофрены</dc:title>
  <dc:creator>Позитроника</dc:creator>
  <cp:lastModifiedBy>Позитроника</cp:lastModifiedBy>
  <cp:revision>10</cp:revision>
  <dcterms:created xsi:type="dcterms:W3CDTF">2014-06-17T06:12:03Z</dcterms:created>
  <dcterms:modified xsi:type="dcterms:W3CDTF">2014-06-18T15:05:53Z</dcterms:modified>
</cp:coreProperties>
</file>