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4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3" r:id="rId20"/>
    <p:sldId id="274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5E0DA439-B502-4B5A-AA66-5A718B5DD9C3}" type="datetimeFigureOut">
              <a:rPr lang="ru-RU" smtClean="0"/>
              <a:t>12.08.2012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28D147-CAD3-473B-8021-5AEBEAA26821}" type="slidenum">
              <a:rPr lang="ru-RU" smtClean="0"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39-B502-4B5A-AA66-5A718B5DD9C3}" type="datetimeFigureOut">
              <a:rPr lang="ru-RU" smtClean="0"/>
              <a:t>12.08.2012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8D147-CAD3-473B-8021-5AEBEAA268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39-B502-4B5A-AA66-5A718B5DD9C3}" type="datetimeFigureOut">
              <a:rPr lang="ru-RU" smtClean="0"/>
              <a:t>12.08.2012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8D147-CAD3-473B-8021-5AEBEAA2682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E0DA439-B502-4B5A-AA66-5A718B5DD9C3}" type="datetimeFigureOut">
              <a:rPr lang="ru-RU" smtClean="0"/>
              <a:t>12.08.2012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D28D147-CAD3-473B-8021-5AEBEAA26821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39-B502-4B5A-AA66-5A718B5DD9C3}" type="datetimeFigureOut">
              <a:rPr lang="ru-RU" smtClean="0"/>
              <a:t>12.08.2012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28D147-CAD3-473B-8021-5AEBEAA26821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E0DA439-B502-4B5A-AA66-5A718B5DD9C3}" type="datetimeFigureOut">
              <a:rPr lang="ru-RU" smtClean="0"/>
              <a:t>12.08.2012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D28D147-CAD3-473B-8021-5AEBEAA26821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E0DA439-B502-4B5A-AA66-5A718B5DD9C3}" type="datetimeFigureOut">
              <a:rPr lang="ru-RU" smtClean="0"/>
              <a:t>12.08.2012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D28D147-CAD3-473B-8021-5AEBEAA26821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39-B502-4B5A-AA66-5A718B5DD9C3}" type="datetimeFigureOut">
              <a:rPr lang="ru-RU" smtClean="0"/>
              <a:t>12.08.2012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28D147-CAD3-473B-8021-5AEBEAA2682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39-B502-4B5A-AA66-5A718B5DD9C3}" type="datetimeFigureOut">
              <a:rPr lang="ru-RU" smtClean="0"/>
              <a:t>12.08.2012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28D147-CAD3-473B-8021-5AEBEAA2682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E0DA439-B502-4B5A-AA66-5A718B5DD9C3}" type="datetimeFigureOut">
              <a:rPr lang="ru-RU" smtClean="0"/>
              <a:t>12.08.2012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D28D147-CAD3-473B-8021-5AEBEAA26821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5E0DA439-B502-4B5A-AA66-5A718B5DD9C3}" type="datetimeFigureOut">
              <a:rPr lang="ru-RU" smtClean="0"/>
              <a:t>12.08.2012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4D28D147-CAD3-473B-8021-5AEBEAA26821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5E0DA439-B502-4B5A-AA66-5A718B5DD9C3}" type="datetimeFigureOut">
              <a:rPr lang="ru-RU" smtClean="0"/>
              <a:t>12.08.2012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4D28D147-CAD3-473B-8021-5AEBEAA26821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Возникновение и развитие древнерусской литературы.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3155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74120" y="5174012"/>
            <a:ext cx="8229600" cy="1312192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/>
              <a:t>Устное народное поэтическое творчество.</a:t>
            </a:r>
          </a:p>
          <a:p>
            <a:r>
              <a:rPr lang="ru-RU" dirty="0" smtClean="0"/>
              <a:t>Книжная христианская культура.</a:t>
            </a:r>
          </a:p>
          <a:p>
            <a:r>
              <a:rPr lang="ru-RU" dirty="0" smtClean="0"/>
              <a:t>Искусство устной речи и деловая письменность.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dirty="0" smtClean="0"/>
              <a:t>Основные источники древнерусской литературы</a:t>
            </a:r>
            <a:endParaRPr lang="ru-RU" dirty="0"/>
          </a:p>
        </p:txBody>
      </p:sp>
      <p:pic>
        <p:nvPicPr>
          <p:cNvPr id="4098" name="Picture 2" descr="C:\Users\Пользователь\Desktop\74k3tlau3s926cw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4484620" cy="384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Пользователь\Desktop\letop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205334"/>
            <a:ext cx="2990850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106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2060848"/>
            <a:ext cx="8229600" cy="4569371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/>
              <a:t>К Х в. происходит переход от мифологических сюжетов к историческим, развиваются жанры: историческое родовое предание, топонимическая легенда, героическое сказание, песни о военных походах.</a:t>
            </a:r>
          </a:p>
          <a:p>
            <a:r>
              <a:rPr lang="ru-RU" dirty="0" smtClean="0"/>
              <a:t>Формируется народный эпос, сыгравший исключительную роль в формировании литературы. Героические песни дружинных певцов, эпические сказания о битвах и походах составляли своеобразную  устную летопись, которая частично была закреплена письменностью.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Фольклорные </a:t>
            </a:r>
            <a:r>
              <a:rPr lang="ru-RU" dirty="0" smtClean="0"/>
              <a:t> источники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5214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Богослужебные книги: </a:t>
            </a:r>
          </a:p>
          <a:p>
            <a:r>
              <a:rPr lang="ru-RU" dirty="0" smtClean="0"/>
              <a:t>Евангелия(</a:t>
            </a:r>
            <a:r>
              <a:rPr lang="ru-RU" dirty="0" err="1" smtClean="0"/>
              <a:t>благовествования</a:t>
            </a:r>
            <a:r>
              <a:rPr lang="ru-RU" dirty="0" smtClean="0"/>
              <a:t>), </a:t>
            </a:r>
          </a:p>
          <a:p>
            <a:r>
              <a:rPr lang="ru-RU" dirty="0" smtClean="0"/>
              <a:t>Апостол, включивший 21 текст канонического послания учеников Христа, </a:t>
            </a:r>
          </a:p>
          <a:p>
            <a:r>
              <a:rPr lang="ru-RU" dirty="0" smtClean="0"/>
              <a:t>Служебные Минеи, </a:t>
            </a:r>
          </a:p>
          <a:p>
            <a:r>
              <a:rPr lang="ru-RU" dirty="0" smtClean="0"/>
              <a:t>Псалтырь (перевод отрывков из ветхозаветных библейских текстов), по которой учили грамоте, </a:t>
            </a:r>
          </a:p>
          <a:p>
            <a:r>
              <a:rPr lang="ru-RU" dirty="0" smtClean="0"/>
              <a:t>нравоучительные слова константинопольского Иоанна Златоуста.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980728"/>
            <a:ext cx="4114800" cy="701040"/>
          </a:xfrm>
        </p:spPr>
        <p:txBody>
          <a:bodyPr/>
          <a:lstStyle/>
          <a:p>
            <a:r>
              <a:rPr lang="ru-RU" dirty="0" smtClean="0"/>
              <a:t>Книжные </a:t>
            </a:r>
            <a:r>
              <a:rPr lang="ru-RU" dirty="0" smtClean="0"/>
              <a:t>    источники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8898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412775"/>
            <a:ext cx="8872062" cy="2457025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/>
              <a:t>Устные речи были широко распространены в жизненной практике раннего феодального общества. Военачальники перед началом сражений обращались к воинам с речью, призывая на ратный подвиг.</a:t>
            </a:r>
          </a:p>
          <a:p>
            <a:r>
              <a:rPr lang="ru-RU" dirty="0" smtClean="0"/>
              <a:t>Устная речь постоянно использовалась в дипломатических переговорах. Эти речи содержали устойчивые словосочетания, отличались сжатостью, выразительностью.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344816" cy="11430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dirty="0" smtClean="0"/>
              <a:t>Устные      </a:t>
            </a:r>
            <a:r>
              <a:rPr lang="ru-RU" sz="2800" dirty="0" smtClean="0"/>
              <a:t>речи</a:t>
            </a:r>
            <a:endParaRPr lang="ru-RU" sz="2800" dirty="0"/>
          </a:p>
        </p:txBody>
      </p:sp>
      <p:pic>
        <p:nvPicPr>
          <p:cNvPr id="6147" name="Picture 3" descr="C:\Users\Пользователь\Desktop\FwOpHfppA3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63726"/>
            <a:ext cx="5010539" cy="294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Пользователь\Desktop\Varjag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863726"/>
            <a:ext cx="3759494" cy="294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304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788024" y="2204864"/>
            <a:ext cx="3898776" cy="3921299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Вырабатывала свои словесные формы, что способствовало развитию сжатого афористичного  стиля изложения в литературных памятниках.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908720"/>
            <a:ext cx="4536504" cy="701040"/>
          </a:xfrm>
        </p:spPr>
        <p:txBody>
          <a:bodyPr/>
          <a:lstStyle/>
          <a:p>
            <a:r>
              <a:rPr lang="ru-RU" dirty="0" smtClean="0"/>
              <a:t>Деловая </a:t>
            </a:r>
            <a:r>
              <a:rPr lang="ru-RU" dirty="0" smtClean="0"/>
              <a:t>      письменность</a:t>
            </a:r>
            <a:endParaRPr lang="ru-RU" dirty="0"/>
          </a:p>
        </p:txBody>
      </p:sp>
      <p:pic>
        <p:nvPicPr>
          <p:cNvPr id="5122" name="Picture 2" descr="C:\Users\Пользователь\Desktop\1_3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37717"/>
            <a:ext cx="4272838" cy="512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663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628800"/>
            <a:ext cx="8229600" cy="4929411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1. Рукописный характер бытования и распространения.</a:t>
            </a:r>
          </a:p>
          <a:p>
            <a:r>
              <a:rPr lang="ru-RU" sz="2400" dirty="0" smtClean="0"/>
              <a:t>2. Анонимность – следствие религиозно-христианского отношения феодального общества к человеку. Авторские тексты до нас не дошли, например, «Повесть временных лет», созданная Нестором в 1111-1113гг., вовсе не сохранилась. «Слово о полку Игореве», написанное в конце 80-ых гг. 12 века, было найдено в списке 16в.</a:t>
            </a:r>
          </a:p>
          <a:p>
            <a:r>
              <a:rPr lang="ru-RU" sz="2400" dirty="0" smtClean="0"/>
              <a:t>3. В средневековый период художественная литература была неразрывно связана с философией, наукой, религией, т.е. не выделилась в отдельную область общественного сознания.</a:t>
            </a:r>
          </a:p>
          <a:p>
            <a:r>
              <a:rPr lang="ru-RU" sz="2400" dirty="0" smtClean="0"/>
              <a:t>4. Историзм(герои – исторические личности).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Autofit/>
          </a:bodyPr>
          <a:lstStyle/>
          <a:p>
            <a:r>
              <a:rPr lang="ru-RU" sz="2800" dirty="0" smtClean="0"/>
              <a:t>Характерные </a:t>
            </a:r>
            <a:r>
              <a:rPr lang="ru-RU" sz="2800" dirty="0" smtClean="0"/>
              <a:t>  особенности </a:t>
            </a:r>
            <a:r>
              <a:rPr lang="ru-RU" sz="2800" dirty="0" smtClean="0"/>
              <a:t>древнерусской </a:t>
            </a:r>
            <a:r>
              <a:rPr lang="ru-RU" sz="2800" dirty="0" smtClean="0"/>
              <a:t>   литературы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22692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412776"/>
            <a:ext cx="8784976" cy="5256584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dirty="0"/>
              <a:t>Древнерусская литература, неразрывно связанная с историей развития Русского государства, русской народности, проникнута героическим и патриотическим пафосом. Тема красоты и величия родины, «светло светлой и красно украшенной» русской земли, которая «знаема» и «ведома» во всех концах мира, — одна из центральных тем древнерусской литературы. Она прославляет созидательный труд отцов и дедов наших, самоотверженно защищавших великую землю Русскую от внешних врагов и крепивших могучее суверенное государство «велико и пространно», которое сияет «светло», «аки в небе солнце». </a:t>
            </a:r>
          </a:p>
          <a:p>
            <a:r>
              <a:rPr lang="ru-RU" dirty="0"/>
              <a:t>В ней звучит резкий голос осуждения политики князей, сеявших кровавые феодальные раздоры, ослаблявших политическое и военное могущество государства. </a:t>
            </a:r>
          </a:p>
          <a:p>
            <a:r>
              <a:rPr lang="ru-RU" dirty="0"/>
              <a:t>Литература прославляет моральную красоту русского человека, способного ради общего блага поступиться самым дорогим — жизнью. Она выражает глубокую веру в силу и торжество добра, в способность человека возвысить свой дух и победить зло.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ru-RU" sz="2800" dirty="0" smtClean="0"/>
              <a:t>Основные </a:t>
            </a:r>
            <a:r>
              <a:rPr lang="ru-RU" sz="2800" dirty="0" smtClean="0"/>
              <a:t>  темы   древнерусской </a:t>
            </a:r>
            <a:r>
              <a:rPr lang="ru-RU" sz="2800" dirty="0" smtClean="0"/>
              <a:t>литературы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623702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412776"/>
            <a:ext cx="8352928" cy="5328592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dirty="0"/>
              <a:t>Об истории мира рассказывали </a:t>
            </a:r>
            <a:r>
              <a:rPr lang="ru-RU" dirty="0" smtClean="0"/>
              <a:t>хронографы</a:t>
            </a:r>
            <a:r>
              <a:rPr lang="ru-RU" dirty="0"/>
              <a:t>.</a:t>
            </a:r>
            <a:endParaRPr lang="ru-RU" dirty="0" smtClean="0"/>
          </a:p>
          <a:p>
            <a:r>
              <a:rPr lang="ru-RU" dirty="0"/>
              <a:t>О</a:t>
            </a:r>
            <a:r>
              <a:rPr lang="ru-RU" dirty="0" smtClean="0"/>
              <a:t>б </a:t>
            </a:r>
            <a:r>
              <a:rPr lang="ru-RU" dirty="0"/>
              <a:t>истории отечества — летописи, памятники исторической письменности и литературы Древней Руси, повествование в которых велось по годам</a:t>
            </a:r>
            <a:r>
              <a:rPr lang="ru-RU" dirty="0" smtClean="0"/>
              <a:t>.</a:t>
            </a:r>
          </a:p>
          <a:p>
            <a:r>
              <a:rPr lang="ru-RU" dirty="0"/>
              <a:t>Н</a:t>
            </a:r>
            <a:r>
              <a:rPr lang="ru-RU" dirty="0" smtClean="0"/>
              <a:t>равоучительные биографии </a:t>
            </a:r>
            <a:r>
              <a:rPr lang="ru-RU" dirty="0"/>
              <a:t>— жития святых, или агиография. Большое распространение имели сборники коротких рассказов о жизни монахов. Такие сборники назывались патериками</a:t>
            </a:r>
            <a:r>
              <a:rPr lang="ru-RU" dirty="0" smtClean="0"/>
              <a:t>.</a:t>
            </a:r>
          </a:p>
          <a:p>
            <a:r>
              <a:rPr lang="ru-RU" dirty="0"/>
              <a:t>Жанры торжественного и учительного красноречия представлены различными поучениями и словами. В торжественных словах, произносимых в церкви во время службы, прославлялись христианские праздники. В поучениях обличались пороки, прославлялись добродетели. </a:t>
            </a:r>
            <a:endParaRPr lang="ru-RU" dirty="0" smtClean="0"/>
          </a:p>
          <a:p>
            <a:r>
              <a:rPr lang="ru-RU" dirty="0"/>
              <a:t>В хождениях рассказывалось о путешествиях на святую землю Палестину.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632848" cy="634082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Система </a:t>
            </a:r>
            <a:r>
              <a:rPr lang="ru-RU" sz="3600" dirty="0" smtClean="0"/>
              <a:t>      жанров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7816803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400" dirty="0" smtClean="0"/>
              <a:t>Исторически формирующийся вид литературного произведения, которое обладает отличительными особенностями, признаками, закономерностями.</a:t>
            </a:r>
          </a:p>
          <a:p>
            <a:endParaRPr lang="ru-RU" sz="2400" dirty="0"/>
          </a:p>
          <a:p>
            <a:r>
              <a:rPr lang="ru-RU" sz="2400" dirty="0" smtClean="0"/>
              <a:t>Может ли житие быть посвящено описанию быта и подвигов разбойников?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Определение   жанра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87247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800" dirty="0"/>
              <a:t>Особое место среди образцов мирских жанров занимают «Поучение» Владимира Мономаха, «Слово о полку Игореве», «Слово о погибели Русской земли» и «Слово Даниила Заточника». Они свидетельствуют о высоком уровне литературного развития, достигнутом Древней Русью в XI–первой половине XIII веков.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836712"/>
            <a:ext cx="5544616" cy="1008112"/>
          </a:xfrm>
        </p:spPr>
        <p:txBody>
          <a:bodyPr>
            <a:normAutofit/>
          </a:bodyPr>
          <a:lstStyle/>
          <a:p>
            <a:r>
              <a:rPr lang="ru-RU" dirty="0" smtClean="0"/>
              <a:t>Выдающиеся </a:t>
            </a:r>
            <a:r>
              <a:rPr lang="ru-RU" dirty="0" smtClean="0"/>
              <a:t>     произведения </a:t>
            </a:r>
            <a:r>
              <a:rPr lang="ru-RU" dirty="0" smtClean="0"/>
              <a:t>древнерусской </a:t>
            </a:r>
            <a:r>
              <a:rPr lang="ru-RU" dirty="0" smtClean="0"/>
              <a:t>         литературы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6017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412776"/>
            <a:ext cx="8229600" cy="5145435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Создание раннефеодального государства(новая система общественных отношений, основанная на классовом господстве большинства над меньшинством населения, нуждалась в идеологическом обосновании).</a:t>
            </a:r>
          </a:p>
          <a:p>
            <a:r>
              <a:rPr lang="ru-RU" sz="2400" dirty="0" smtClean="0"/>
              <a:t>Развитие экономических, торговых и политических связей вызывало потребность в письменности.(Письменность у славян появилась задолго до принятия христианства.) Создание славянской азбуки в 863г.  способствовало быстрому культурному росту южных и восточных славян.</a:t>
            </a:r>
          </a:p>
          <a:p>
            <a:r>
              <a:rPr lang="ru-RU" sz="2400" dirty="0" smtClean="0"/>
              <a:t>Мощной толчок широкому распространению и развитию письменности на Руси дало официальное принятие христианства в 988г.</a:t>
            </a:r>
          </a:p>
          <a:p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Исторические предпосылки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2540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628800"/>
            <a:ext cx="8147248" cy="522920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/>
              <a:t>Определите, к каким жанрам относятся перечисленные памятники древнерусской литературы.</a:t>
            </a:r>
          </a:p>
          <a:p>
            <a:r>
              <a:rPr lang="ru-RU" sz="3200" dirty="0" smtClean="0"/>
              <a:t>Перечислите основные источники древнерусской литературы.</a:t>
            </a:r>
          </a:p>
          <a:p>
            <a:r>
              <a:rPr lang="ru-RU" sz="3200" dirty="0" smtClean="0"/>
              <a:t>Каковы характерные особенности древнерусской литературы?</a:t>
            </a:r>
          </a:p>
          <a:p>
            <a:r>
              <a:rPr lang="ru-RU" sz="3200" dirty="0" smtClean="0"/>
              <a:t>Почему возникла древнерусская литература?</a:t>
            </a:r>
          </a:p>
          <a:p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Тест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0016960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57200" y="2492896"/>
            <a:ext cx="8229600" cy="3603104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/>
              <a:t>Прочитать текст «Слово о полку Игореве», подготовить выразительное чтение любого отрывка.</a:t>
            </a:r>
          </a:p>
          <a:p>
            <a:r>
              <a:rPr lang="ru-RU" dirty="0" smtClean="0"/>
              <a:t>Прочитать статью учебника «Из истории рукописи», быть готовым к фронтальному опросу.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</a:t>
            </a:r>
            <a:r>
              <a:rPr lang="ru-RU" dirty="0" smtClean="0"/>
              <a:t>      задание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0995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3826768" cy="4525963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dirty="0"/>
              <a:t>Р</a:t>
            </a:r>
            <a:r>
              <a:rPr lang="ru-RU" dirty="0" smtClean="0"/>
              <a:t>аннефеодальное государство 9 — начала 12 вв., возникшее в Восточной Европе на рубеже 8—9 вв. в результате объединения восточнославянских племён, древним культурным центром которых было Среднее Приднепровье с Киевом во главе. К. Р. охватывала огромную территорию, являясь одним из крупнейших государств Европы.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2276" y="836712"/>
            <a:ext cx="4114800" cy="701040"/>
          </a:xfrm>
        </p:spPr>
        <p:txBody>
          <a:bodyPr>
            <a:normAutofit/>
          </a:bodyPr>
          <a:lstStyle/>
          <a:p>
            <a:r>
              <a:rPr lang="ru-RU" b="1" dirty="0" smtClean="0"/>
              <a:t>Киевская Русь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1026" name="Picture 2" descr="C:\Users\Пользователь\Desktop\gr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676" y="1844824"/>
            <a:ext cx="4594324" cy="372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112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5085184"/>
            <a:ext cx="4752528" cy="1501627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/>
              <a:t>О существовании форм письменности у славян свидетельствует черноризец Храбр 9 в. и «</a:t>
            </a:r>
            <a:r>
              <a:rPr lang="ru-RU" dirty="0" err="1" smtClean="0"/>
              <a:t>Паннонское</a:t>
            </a:r>
            <a:r>
              <a:rPr lang="ru-RU" dirty="0" smtClean="0"/>
              <a:t> житие Кирилла».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04" y="0"/>
            <a:ext cx="8229600" cy="92211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Письменность славян</a:t>
            </a:r>
            <a:endParaRPr lang="ru-RU" sz="4000" dirty="0"/>
          </a:p>
        </p:txBody>
      </p:sp>
      <p:pic>
        <p:nvPicPr>
          <p:cNvPr id="2051" name="Picture 3" descr="C:\Users\Пользователь\Desktop\stol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3519986" cy="361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Пользователь\Desktop\image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1445568"/>
            <a:ext cx="3497827" cy="470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177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34535" y="1412777"/>
            <a:ext cx="4546848" cy="5445224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/>
              <a:t>Существуют </a:t>
            </a:r>
            <a:r>
              <a:rPr lang="ru-RU" dirty="0"/>
              <a:t>свидетельства, согласно которым славянский язык существовал на основе 4 основных и 2 вспомогательных видов письменности: </a:t>
            </a:r>
            <a:r>
              <a:rPr lang="ru-RU" dirty="0" err="1"/>
              <a:t>да’Арийские</a:t>
            </a:r>
            <a:r>
              <a:rPr lang="ru-RU" dirty="0"/>
              <a:t> </a:t>
            </a:r>
            <a:r>
              <a:rPr lang="ru-RU" dirty="0" err="1"/>
              <a:t>Тьраги</a:t>
            </a:r>
            <a:r>
              <a:rPr lang="ru-RU" dirty="0"/>
              <a:t> (Образные Символы, которые соединяли в себе сложные объёмные знаки, передающие многомерные величины и многообразные Руны), </a:t>
            </a:r>
            <a:r>
              <a:rPr lang="ru-RU" dirty="0" err="1"/>
              <a:t>х’Арийская</a:t>
            </a:r>
            <a:r>
              <a:rPr lang="ru-RU" dirty="0"/>
              <a:t> </a:t>
            </a:r>
            <a:r>
              <a:rPr lang="ru-RU" dirty="0" err="1"/>
              <a:t>Каруна</a:t>
            </a:r>
            <a:r>
              <a:rPr lang="ru-RU" dirty="0"/>
              <a:t> (Союз из 256 Рун, жреческое письмо), </a:t>
            </a:r>
            <a:r>
              <a:rPr lang="ru-RU" dirty="0" err="1"/>
              <a:t>Расенские</a:t>
            </a:r>
            <a:r>
              <a:rPr lang="ru-RU" dirty="0"/>
              <a:t> </a:t>
            </a:r>
            <a:r>
              <a:rPr lang="ru-RU" dirty="0" err="1"/>
              <a:t>Молвицы</a:t>
            </a:r>
            <a:r>
              <a:rPr lang="ru-RU" dirty="0"/>
              <a:t> (Образно-зеркальное письмо), Святорусские Образы (Буквица), Глаголица (торговое письмо), Черты и Резы (народное письмо).</a:t>
            </a:r>
          </a:p>
        </p:txBody>
      </p:sp>
      <p:pic>
        <p:nvPicPr>
          <p:cNvPr id="4" name="Picture 2" descr="C:\Users\Пользователь\Desktop\90904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447" y="1340768"/>
            <a:ext cx="3406236" cy="53944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xtLst/>
        </p:spPr>
      </p:pic>
    </p:spTree>
    <p:extLst>
      <p:ext uri="{BB962C8B-B14F-4D97-AF65-F5344CB8AC3E}">
        <p14:creationId xmlns:p14="http://schemas.microsoft.com/office/powerpoint/2010/main" val="482637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988840"/>
            <a:ext cx="3528392" cy="4525963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/>
              <a:t>К концу 9 – первой четверти10 столетия древняя Болгария переживает период расцвета своей культуры. Появляются выдающиеся писатели: Иоанн экзарх болгарский, Климент, Константин царь </a:t>
            </a:r>
            <a:r>
              <a:rPr lang="ru-RU" dirty="0" err="1" smtClean="0"/>
              <a:t>Симеон</a:t>
            </a:r>
            <a:r>
              <a:rPr lang="ru-RU" dirty="0" smtClean="0"/>
              <a:t>. Близость древнерусского языка древнеболгарскому способствовало постепенному усвоению письменности.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Создание славянской азбуки Кириллом и </a:t>
            </a:r>
            <a:r>
              <a:rPr lang="ru-RU" dirty="0" err="1" smtClean="0"/>
              <a:t>Мефодием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C:\Users\Пользователь\Desktop\0202d83f46dff973079bd3b0309f55763200a1e9.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204864"/>
            <a:ext cx="5299609" cy="418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734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340769"/>
            <a:ext cx="8280920" cy="1659027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dirty="0" smtClean="0"/>
              <a:t>Интенсивное развитие письменности. В 30-ые </a:t>
            </a:r>
            <a:r>
              <a:rPr lang="ru-RU" dirty="0" err="1" smtClean="0"/>
              <a:t>г.г</a:t>
            </a:r>
            <a:r>
              <a:rPr lang="ru-RU" dirty="0" smtClean="0"/>
              <a:t>. 11века в Киеве работают «писцы </a:t>
            </a:r>
            <a:r>
              <a:rPr lang="ru-RU" dirty="0" err="1" smtClean="0"/>
              <a:t>многи</a:t>
            </a:r>
            <a:r>
              <a:rPr lang="ru-RU" dirty="0" smtClean="0"/>
              <a:t>», которые не только переписывают книги, но и переводят их с греческого языка.</a:t>
            </a:r>
          </a:p>
          <a:p>
            <a:r>
              <a:rPr lang="ru-RU" dirty="0" smtClean="0"/>
              <a:t>Возникает определённая система образования на Руси – «книжного учения».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Прогрессивная роль христианства</a:t>
            </a:r>
            <a:endParaRPr lang="ru-RU" sz="3600" dirty="0"/>
          </a:p>
        </p:txBody>
      </p:sp>
      <p:pic>
        <p:nvPicPr>
          <p:cNvPr id="2051" name="Picture 3" descr="C:\Users\Пользователь\Desktop\0_54be4_47475e76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999796"/>
            <a:ext cx="5537993" cy="378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209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sophiachurch-noeday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555" y="0"/>
            <a:ext cx="4328446" cy="34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ользователь\Desktop\826-lavra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57" y="-50341"/>
            <a:ext cx="4792932" cy="345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Пользователь\Desktop\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048" y="3585893"/>
            <a:ext cx="3644291" cy="289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Пользователь\Desktop\115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2238"/>
            <a:ext cx="6033229" cy="321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410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340767"/>
            <a:ext cx="8229600" cy="1008113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b="1" dirty="0"/>
              <a:t>Киево</a:t>
            </a:r>
            <a:r>
              <a:rPr lang="ru-RU" dirty="0"/>
              <a:t>-</a:t>
            </a:r>
            <a:r>
              <a:rPr lang="ru-RU" b="1" dirty="0"/>
              <a:t>Печерская</a:t>
            </a:r>
            <a:r>
              <a:rPr lang="ru-RU" dirty="0"/>
              <a:t> </a:t>
            </a:r>
            <a:r>
              <a:rPr lang="ru-RU" b="1" dirty="0"/>
              <a:t>лавра</a:t>
            </a:r>
            <a:r>
              <a:rPr lang="ru-RU" dirty="0"/>
              <a:t> - один из первых по времени основания монастырей на Руси. Основан в 1051 при Ярославе Мудром монахом </a:t>
            </a:r>
            <a:r>
              <a:rPr lang="ru-RU" dirty="0" smtClean="0"/>
              <a:t>Антонием.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8198" y="260648"/>
            <a:ext cx="7056784" cy="922114"/>
          </a:xfrm>
        </p:spPr>
        <p:txBody>
          <a:bodyPr/>
          <a:lstStyle/>
          <a:p>
            <a:r>
              <a:rPr lang="ru-RU" dirty="0" smtClean="0"/>
              <a:t>Византийское </a:t>
            </a:r>
            <a:r>
              <a:rPr lang="ru-RU" dirty="0" smtClean="0"/>
              <a:t>         наследие</a:t>
            </a:r>
            <a:endParaRPr lang="ru-RU" dirty="0"/>
          </a:p>
        </p:txBody>
      </p:sp>
      <p:pic>
        <p:nvPicPr>
          <p:cNvPr id="2052" name="Picture 4" descr="C:\Users\Пользователь\Desktop\o-00063219-a-000143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380849"/>
            <a:ext cx="6257853" cy="446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6257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314</TotalTime>
  <Words>1027</Words>
  <Application>Microsoft Office PowerPoint</Application>
  <PresentationFormat>Экран (4:3)</PresentationFormat>
  <Paragraphs>65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BlackTie</vt:lpstr>
      <vt:lpstr>Возникновение и развитие древнерусской литературы.</vt:lpstr>
      <vt:lpstr>Исторические предпосылки.</vt:lpstr>
      <vt:lpstr>Киевская Русь </vt:lpstr>
      <vt:lpstr>Письменность славян</vt:lpstr>
      <vt:lpstr>Презентация PowerPoint</vt:lpstr>
      <vt:lpstr>Создание славянской азбуки Кириллом и Мефодием </vt:lpstr>
      <vt:lpstr>Прогрессивная роль христианства</vt:lpstr>
      <vt:lpstr>Презентация PowerPoint</vt:lpstr>
      <vt:lpstr>Византийское          наследие</vt:lpstr>
      <vt:lpstr>Основные источники древнерусской литературы</vt:lpstr>
      <vt:lpstr>Фольклорные  источники</vt:lpstr>
      <vt:lpstr>Книжные     источники</vt:lpstr>
      <vt:lpstr>Устные      речи</vt:lpstr>
      <vt:lpstr>Деловая       письменность</vt:lpstr>
      <vt:lpstr>Характерные   особенности древнерусской    литературы</vt:lpstr>
      <vt:lpstr>Основные   темы   древнерусской литературы</vt:lpstr>
      <vt:lpstr>Система       жанров</vt:lpstr>
      <vt:lpstr>Определение   жанра</vt:lpstr>
      <vt:lpstr>Выдающиеся      произведения древнерусской          литературы.</vt:lpstr>
      <vt:lpstr>Тест</vt:lpstr>
      <vt:lpstr>Домашнее      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Возникновение и развитие древнерусской литературы.</dc:title>
  <dc:creator>Пользователь</dc:creator>
  <cp:lastModifiedBy>Пользователь</cp:lastModifiedBy>
  <cp:revision>28</cp:revision>
  <dcterms:created xsi:type="dcterms:W3CDTF">2012-07-27T05:27:55Z</dcterms:created>
  <dcterms:modified xsi:type="dcterms:W3CDTF">2012-08-11T22:02:53Z</dcterms:modified>
</cp:coreProperties>
</file>