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68" r:id="rId4"/>
    <p:sldId id="272" r:id="rId5"/>
    <p:sldId id="257" r:id="rId6"/>
    <p:sldId id="271" r:id="rId7"/>
    <p:sldId id="258" r:id="rId8"/>
    <p:sldId id="261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041C-8F7E-433D-89EB-5365F0B08B4B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A48DBB-A77E-487B-81D0-56B1AD95C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041C-8F7E-433D-89EB-5365F0B08B4B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8DBB-A77E-487B-81D0-56B1AD95C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041C-8F7E-433D-89EB-5365F0B08B4B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8DBB-A77E-487B-81D0-56B1AD95C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041C-8F7E-433D-89EB-5365F0B08B4B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A48DBB-A77E-487B-81D0-56B1AD95C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041C-8F7E-433D-89EB-5365F0B08B4B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8DBB-A77E-487B-81D0-56B1AD95CA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041C-8F7E-433D-89EB-5365F0B08B4B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8DBB-A77E-487B-81D0-56B1AD95C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041C-8F7E-433D-89EB-5365F0B08B4B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A48DBB-A77E-487B-81D0-56B1AD95CA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041C-8F7E-433D-89EB-5365F0B08B4B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8DBB-A77E-487B-81D0-56B1AD95C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041C-8F7E-433D-89EB-5365F0B08B4B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8DBB-A77E-487B-81D0-56B1AD95C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041C-8F7E-433D-89EB-5365F0B08B4B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8DBB-A77E-487B-81D0-56B1AD95C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041C-8F7E-433D-89EB-5365F0B08B4B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8DBB-A77E-487B-81D0-56B1AD95CA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52041C-8F7E-433D-89EB-5365F0B08B4B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A48DBB-A77E-487B-81D0-56B1AD95CA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E%D0%B3%D0%B0%D0%BD%D0%BD_%D0%93%D0%B5%D0%BE%D1%80%D0%B3_%D0%93%D0%B0%D0%BC%D0%B0%D0%BD" TargetMode="External"/><Relationship Id="rId13" Type="http://schemas.openxmlformats.org/officeDocument/2006/relationships/hyperlink" Target="http://ru.wikipedia.org/wiki/%D0%A1%D0%B5%D0%BD%D1%82%D0%B8%D0%BC%D0%B5%D0%BD%D1%82%D0%B0%D0%BB%D0%B8%D0%B7%D0%BC" TargetMode="External"/><Relationship Id="rId3" Type="http://schemas.openxmlformats.org/officeDocument/2006/relationships/hyperlink" Target="http://ru.wikipedia.org/wiki/%D0%9D%D0%B5%D0%BC%D0%B5%D1%86%D0%BA%D0%B0%D1%8F_%D0%BB%D0%B8%D1%82%D0%B5%D1%80%D0%B0%D1%82%D1%83%D1%80%D0%B0" TargetMode="External"/><Relationship Id="rId7" Type="http://schemas.openxmlformats.org/officeDocument/2006/relationships/hyperlink" Target="http://ru.wikipedia.org/wiki/%D0%9F%D1%80%D0%B5%D0%B4%D1%80%D0%BE%D0%BC%D0%B0%D0%BD%D1%82%D0%B8%D0%B7%D0%BC" TargetMode="External"/><Relationship Id="rId12" Type="http://schemas.openxmlformats.org/officeDocument/2006/relationships/hyperlink" Target="http://ru.wikipedia.org/wiki/%D0%AE%D0%BD%D0%B3,_%D0%AD%D0%B4%D1%83%D0%B0%D1%80%D0%B4" TargetMode="External"/><Relationship Id="rId2" Type="http://schemas.openxmlformats.org/officeDocument/2006/relationships/hyperlink" Target="http://ru.wikipedia.org/wiki/%D0%9D%D0%B5%D0%BC%D0%B5%D1%86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B%D0%B0%D1%81%D1%81%D0%B8%D1%86%D0%B8%D0%B7%D0%BC" TargetMode="External"/><Relationship Id="rId11" Type="http://schemas.openxmlformats.org/officeDocument/2006/relationships/hyperlink" Target="http://ru.wikipedia.org/wiki/%D0%9E%D1%81%D1%81%D0%B8%D0%B0%D0%BD%D0%BE%D0%B2%D1%8B_%D0%BF%D0%BE%D1%8D%D0%BC%D1%8B" TargetMode="External"/><Relationship Id="rId5" Type="http://schemas.openxmlformats.org/officeDocument/2006/relationships/hyperlink" Target="http://ru.wikipedia.org/wiki/1785" TargetMode="External"/><Relationship Id="rId10" Type="http://schemas.openxmlformats.org/officeDocument/2006/relationships/hyperlink" Target="http://ru.wikipedia.org/wiki/%D0%A8%D0%B5%D0%BA%D1%81%D0%BF%D0%B8%D1%80" TargetMode="External"/><Relationship Id="rId4" Type="http://schemas.openxmlformats.org/officeDocument/2006/relationships/hyperlink" Target="http://ru.wikipedia.org/wiki/1767" TargetMode="External"/><Relationship Id="rId9" Type="http://schemas.openxmlformats.org/officeDocument/2006/relationships/hyperlink" Target="http://ru.wikipedia.org/wiki/%D0%A0%D1%83%D1%81%D1%81%D0%BE,_%D0%96%D0%B0%D0%BD-%D0%96%D0%B0%D0%B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ru.wikipedia.org/wiki/%D0%92%D0%B0%D0%B3%D0%BD%D0%B5%D1%80,_%D0%93%D0%B5%D0%BD%D1%80%D0%B8%D1%85_%D0%9B%D0%B5%D0%BE%D0%BF%D0%BE%D0%BB%D1%8C%D0%B4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ru.wikipedia.org/wiki/%D0%93%D0%B0%D0%BC%D0%B0%D0%BD,_%D0%98%D0%BE%D0%B3%D0%B0%D0%BD%D0%BD_%D0%93%D0%B5%D0%BE%D1%80%D0%B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8%D0%B8%D0%BB%D0%BB%D0%B5%D1%80,_%D0%A4%D1%80%D0%B8%D0%B4%D1%80%D0%B8%D1%85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://ru.wikipedia.org/wiki/%D0%A8%D1%83%D0%B1%D0%B0%D1%80%D1%82,_%D0%9A%D1%80%D0%B8%D1%81%D1%82%D0%B8%D0%B0%D0%BD_%D0%A4%D1%80%D0%B8%D0%B4%D1%80%D0%B8%D1%85_%D0%94%D0%B0%D0%BD%D0%B8%D0%B5%D0%BB%D1%8C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ru.wikipedia.org/wiki/%D0%93%D1%91%D1%82%D0%B5,_%D0%98%D0%BE%D0%B3%D0%B0%D0%BD%D0%BD_%D0%92%D0%BE%D0%BB%D1%8C%D1%84%D0%B3%D0%B0%D0%BD%D0%B3" TargetMode="Externa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0%BF%D0%BE%D1%85%D0%B0_%D0%9F%D1%80%D0%BE%D1%81%D0%B2%D0%B5%D1%89%D0%B5%D0%BD%D0%B8%D1%8F" TargetMode="External"/><Relationship Id="rId2" Type="http://schemas.openxmlformats.org/officeDocument/2006/relationships/hyperlink" Target="http://ru.wikipedia.org/wiki/%D0%9A%D0%BB%D0%B0%D1%81%D1%81%D0%B8%D1%86%D0%B8%D0%B7%D0%B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E%D0%BB%D1%8C%D0%BA%D0%BB%D0%BE%D1%80" TargetMode="External"/><Relationship Id="rId2" Type="http://schemas.openxmlformats.org/officeDocument/2006/relationships/hyperlink" Target="http://ru.wikipedia.org/wiki/%D0%92%D0%BE%D0%B7%D0%B2%D1%8B%D1%88%D0%B5%D0%BD%D0%BD%D0%BE%D0%B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1%D0%BA%D0%B0%D0%B7%D0%BA%D0%B0" TargetMode="External"/><Relationship Id="rId4" Type="http://schemas.openxmlformats.org/officeDocument/2006/relationships/hyperlink" Target="http://ru.wikipedia.org/wiki/%D0%9C%D0%B8%D1%8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smtClean="0"/>
              <a:t>«Золотой» век русской литературы.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От классицизма и сентиментализма к романтизму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67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ДЕЙСТВИТЕЛЬНОСТЬ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11207"/>
            <a:ext cx="4608512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М</a:t>
            </a:r>
            <a:r>
              <a:rPr lang="ru-RU" sz="2400" dirty="0" smtClean="0"/>
              <a:t>ир странный, фантастический, необыкновенный, как в сказке Гофмана “Щелкунчик”, или уродливый, как в его сказке “Крошка Цахес”. В этих сказках происходят странные события, предметы оживают и вступают в пространные беседы, основной темой которых становится глубокий разрыв между идеалами и действительностью. И этот разрыв становится основной ТЕМОЙ лирики романтизма.</a:t>
            </a:r>
            <a:endParaRPr lang="ru-RU" sz="2400" dirty="0"/>
          </a:p>
        </p:txBody>
      </p:sp>
      <p:pic>
        <p:nvPicPr>
          <p:cNvPr id="4098" name="Picture 2" descr="C:\Users\Пользователь\Desktop\186261b5ced159e3c309c481f8f907db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678571" cy="219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010lab1vkh1297794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81" y="2420888"/>
            <a:ext cx="3161151" cy="43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7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32656"/>
            <a:ext cx="3456384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196752"/>
            <a:ext cx="393478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 центре художественной системы романтизма – личность.</a:t>
            </a:r>
          </a:p>
          <a:p>
            <a:pPr marL="0" indent="0">
              <a:buNone/>
            </a:pPr>
            <a:r>
              <a:rPr lang="ru-RU" sz="2400" dirty="0" smtClean="0"/>
              <a:t>Основной конфликт – конфликт между личностью и обществом.</a:t>
            </a:r>
          </a:p>
          <a:p>
            <a:pPr marL="0" indent="0">
              <a:buNone/>
            </a:pPr>
            <a:r>
              <a:rPr lang="ru-RU" sz="2400" dirty="0" smtClean="0"/>
              <a:t>Романтическая личность – натура страстная.</a:t>
            </a:r>
          </a:p>
          <a:p>
            <a:pPr marL="0" indent="0">
              <a:buNone/>
            </a:pPr>
            <a:r>
              <a:rPr lang="ru-RU" sz="2400" dirty="0" smtClean="0"/>
              <a:t>Срасти делились на высокие и низкие. К высоким относили любовь во всех её проявлениях, к низким – зависть, жадность, честолюбие.</a:t>
            </a:r>
            <a:endParaRPr lang="ru-RU" sz="2400" dirty="0"/>
          </a:p>
        </p:txBody>
      </p:sp>
      <p:pic>
        <p:nvPicPr>
          <p:cNvPr id="5123" name="Picture 3" descr="C:\Users\Пользователь\Desktop\vega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695651" cy="520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2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404664"/>
            <a:ext cx="8229600" cy="31683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Романтический герой обладает сильным характером, он на голову выше окружающих. Часто в романтических произведениях герой – художник.</a:t>
            </a:r>
          </a:p>
          <a:p>
            <a:pPr marL="0" indent="0">
              <a:buNone/>
            </a:pPr>
            <a:r>
              <a:rPr lang="ru-RU" dirty="0" smtClean="0"/>
              <a:t>Исключительному характеру соответствуют исключительные обстоятельства. Романтический герой несовместим с обыденным миром. Любимая романтическая среда – история и экзотика.</a:t>
            </a:r>
            <a:endParaRPr lang="ru-RU" dirty="0"/>
          </a:p>
        </p:txBody>
      </p:sp>
      <p:pic>
        <p:nvPicPr>
          <p:cNvPr id="4" name="Picture 2" descr="C:\Users\Пользователь\Desktop\0_22b60_8af25ad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36359"/>
            <a:ext cx="5976664" cy="34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1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Исторический роман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4402832" cy="51845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В романтических произведениях подробно воспроизводятся исторические детали, фон, колорит, но картины даны вне истории. История – своеобразная декорация рассказываемых событий.</a:t>
            </a:r>
            <a:endParaRPr lang="ru-RU" dirty="0"/>
          </a:p>
        </p:txBody>
      </p:sp>
      <p:pic>
        <p:nvPicPr>
          <p:cNvPr id="6146" name="Picture 2" descr="C:\Users\Пользователь\Desktop\WS-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839667" cy="3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7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Экзотика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218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События романтических произведений разворачиваются в необычной обстановке (в песнях  поэмы Байрона «Паломничество Чайльд-Гарольда» описываются Португалия, Испания, Греция, Албания)</a:t>
            </a:r>
            <a:endParaRPr lang="ru-RU" dirty="0"/>
          </a:p>
        </p:txBody>
      </p:sp>
      <p:pic>
        <p:nvPicPr>
          <p:cNvPr id="4" name="Picture 2" descr="C:\Users\Пользователь\Desktop\8d70da9f0b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58528"/>
            <a:ext cx="375470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3" y="44624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Интерес к фольклору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4258816" cy="5073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Романтиков интересует национально-психологическая специфика отдельных народов, национальная самобытность. Отсюда обращение к фольклору, его переработка и создание собственных произведений.</a:t>
            </a:r>
            <a:endParaRPr lang="ru-RU" dirty="0"/>
          </a:p>
        </p:txBody>
      </p:sp>
      <p:pic>
        <p:nvPicPr>
          <p:cNvPr id="7170" name="Picture 2" descr="C:\Users\Пользователь\Desktop\26167c5bf3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92178" cy="561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37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6936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Изображение природы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326123" y="4059070"/>
            <a:ext cx="3826768" cy="22831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У человека с природой сложные взаимоотношения: с одной стороны, она сродни его страстной натуре , с другой – он часто вынужден вступать с ней в борьбу.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83968" y="745487"/>
            <a:ext cx="4041775" cy="1963433"/>
          </a:xfrm>
        </p:spPr>
        <p:txBody>
          <a:bodyPr/>
          <a:lstStyle/>
          <a:p>
            <a:r>
              <a:rPr lang="ru-RU" dirty="0" smtClean="0"/>
              <a:t>Большое внимание к бурной стихии. Типичный романтичный пейзаж: море, горы, небо.</a:t>
            </a:r>
            <a:endParaRPr lang="ru-RU" dirty="0"/>
          </a:p>
        </p:txBody>
      </p:sp>
      <p:pic>
        <p:nvPicPr>
          <p:cNvPr id="8194" name="Picture 2" descr="C:\Users\Пользователь\Desktop\3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0" y="836712"/>
            <a:ext cx="43079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pi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05" y="2852936"/>
            <a:ext cx="4289447" cy="32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6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Подготовиться к тесту по лекции.</a:t>
            </a:r>
          </a:p>
          <a:p>
            <a:r>
              <a:rPr lang="ru-RU" dirty="0" smtClean="0"/>
              <a:t>Подготовить рассказ о Жуковском стр.114-123 учебника.</a:t>
            </a:r>
          </a:p>
          <a:p>
            <a:r>
              <a:rPr lang="ru-RU" dirty="0" smtClean="0"/>
              <a:t>Прочитать балладу «Светлана» </a:t>
            </a:r>
            <a:r>
              <a:rPr lang="ru-RU" smtClean="0"/>
              <a:t>на стр.132-139.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227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Литературный Колумб Руси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                           ( </a:t>
            </a:r>
            <a:r>
              <a:rPr lang="ru-RU" sz="3200" dirty="0" err="1" smtClean="0"/>
              <a:t>В.Г.Белинский</a:t>
            </a:r>
            <a:r>
              <a:rPr lang="ru-RU" sz="3200" dirty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98728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Его стихов пленительная сладость</a:t>
            </a:r>
          </a:p>
          <a:p>
            <a:pPr marL="0" indent="0">
              <a:buNone/>
            </a:pPr>
            <a:r>
              <a:rPr lang="ru-RU" dirty="0" smtClean="0"/>
              <a:t>Пройдёт веков завистливую даль.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</a:t>
            </a:r>
            <a:r>
              <a:rPr lang="ru-RU" dirty="0" err="1" smtClean="0"/>
              <a:t>А.С.Пушкин</a:t>
            </a:r>
            <a:endParaRPr lang="ru-RU" dirty="0"/>
          </a:p>
        </p:txBody>
      </p:sp>
      <p:pic>
        <p:nvPicPr>
          <p:cNvPr id="1026" name="Picture 2" descr="C:\Users\Пользователь\Desktop\1317990621_c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23125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7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94828"/>
            <a:ext cx="4896544" cy="838200"/>
          </a:xfrm>
        </p:spPr>
        <p:txBody>
          <a:bodyPr/>
          <a:lstStyle/>
          <a:p>
            <a:r>
              <a:rPr lang="ru-RU" dirty="0" smtClean="0"/>
              <a:t>Поэты - романтики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47523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2000" dirty="0" smtClean="0"/>
              <a:t>Д. Веневитинов </a:t>
            </a:r>
            <a:r>
              <a:rPr lang="ru-RU" dirty="0" smtClean="0"/>
              <a:t>                                               </a:t>
            </a:r>
            <a:r>
              <a:rPr lang="ru-RU" sz="2000" dirty="0" smtClean="0"/>
              <a:t>Е. Боратынский 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     Д. Давыдов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А. </a:t>
            </a:r>
            <a:r>
              <a:rPr lang="ru-RU" sz="2000" dirty="0" err="1" smtClean="0"/>
              <a:t>Дельвиг</a:t>
            </a:r>
            <a:r>
              <a:rPr lang="ru-RU" sz="2000" dirty="0" smtClean="0"/>
              <a:t>     </a:t>
            </a:r>
            <a:r>
              <a:rPr lang="ru-RU" dirty="0" smtClean="0"/>
              <a:t>                                                   </a:t>
            </a:r>
            <a:r>
              <a:rPr lang="ru-RU" sz="2000" dirty="0" smtClean="0"/>
              <a:t>В. Кюхельбекер</a:t>
            </a:r>
            <a:endParaRPr lang="ru-RU" sz="2000" dirty="0"/>
          </a:p>
        </p:txBody>
      </p:sp>
      <p:pic>
        <p:nvPicPr>
          <p:cNvPr id="2050" name="Picture 2" descr="C:\Users\Пользователь\Desktop\34077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395"/>
            <a:ext cx="2195736" cy="254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87833409_m_21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302"/>
            <a:ext cx="2016224" cy="29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81088"/>
            <a:ext cx="2242735" cy="24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8552397ae76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6" y="3429000"/>
            <a:ext cx="236878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32594"/>
            <a:ext cx="2426662" cy="30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льзователь\Desktop\bedryag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24" y="3873500"/>
            <a:ext cx="2197677" cy="29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РУССКАЯ ЛИТЕРАТУРА </a:t>
            </a:r>
            <a:r>
              <a:rPr lang="en-US" sz="3200" b="1" dirty="0" smtClean="0"/>
              <a:t>XIX</a:t>
            </a:r>
            <a:r>
              <a:rPr lang="ru-RU" sz="3200" b="1" dirty="0" smtClean="0"/>
              <a:t>в.</a:t>
            </a:r>
            <a:br>
              <a:rPr lang="ru-RU" sz="3200" b="1" dirty="0" smtClean="0"/>
            </a:b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424937"/>
              </p:ext>
            </p:extLst>
          </p:nvPr>
        </p:nvGraphicFramePr>
        <p:xfrm>
          <a:off x="323528" y="836712"/>
          <a:ext cx="8712969" cy="586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Сентиментализм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10-ые </a:t>
                      </a:r>
                      <a:r>
                        <a:rPr lang="ru-RU" dirty="0" err="1" smtClean="0"/>
                        <a:t>г.г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Молодые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В.А. Жуковский, Е.А. Баратынский.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Романтизм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10-ые </a:t>
                      </a:r>
                      <a:r>
                        <a:rPr lang="ru-RU" dirty="0" err="1" smtClean="0"/>
                        <a:t>г.г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В.А. Жуковский, Ф.И. Тютчев; К.Ф. Рылеев, В.К. Кюхельбекер; А.С. Пушкин, М.Ю. Лермонтов.  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20—30</a:t>
                      </a:r>
                      <a:r>
                        <a:rPr lang="ru-RU" baseline="0" dirty="0" smtClean="0"/>
                        <a:t>-ые </a:t>
                      </a:r>
                      <a:r>
                        <a:rPr lang="ru-RU" dirty="0" err="1" smtClean="0"/>
                        <a:t>г.г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А.С. Пушкин, Н.В. Гоголь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«Натуральная школа»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40-50-ые </a:t>
                      </a:r>
                      <a:r>
                        <a:rPr lang="ru-RU" dirty="0" err="1" smtClean="0"/>
                        <a:t>г.г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А.И. Герцен, И.С.  Тургенев, И.А. Гончаров, А.Н.  Островский, Л.Н. Толстой, Ф.М. Достоевский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Революционно-демократический реализм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60-70-ые </a:t>
                      </a:r>
                      <a:r>
                        <a:rPr lang="ru-RU" dirty="0" err="1" smtClean="0"/>
                        <a:t>г.г</a:t>
                      </a:r>
                      <a:r>
                        <a:rPr lang="ru-RU" dirty="0" smtClean="0"/>
                        <a:t>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Н.А. Некрасов, Н.Г. Чернышевский, М.Е. Салтыков –Щедрин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Пролетарская литература и символизм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90-ые </a:t>
                      </a:r>
                      <a:r>
                        <a:rPr lang="ru-RU" dirty="0" err="1" smtClean="0"/>
                        <a:t>г.г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М. Горький; В. Брюсов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553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 группам создать газету об одном </a:t>
            </a:r>
            <a:r>
              <a:rPr lang="ru-RU" sz="4000" smtClean="0"/>
              <a:t>из поэтов-романтиков.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4439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b="1" dirty="0" smtClean="0"/>
              <a:t>«Буря и натиск»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 smtClean="0">
                <a:hlinkClick r:id="rId2" tooltip="Немецкий язык"/>
              </a:rPr>
              <a:t>нем.</a:t>
            </a:r>
            <a:r>
              <a:rPr lang="ru-RU" dirty="0" smtClean="0"/>
              <a:t> </a:t>
            </a:r>
            <a:r>
              <a:rPr lang="ru-RU" i="1" dirty="0" err="1" smtClean="0"/>
              <a:t>Sturm</a:t>
            </a:r>
            <a:r>
              <a:rPr lang="ru-RU" i="1" dirty="0" smtClean="0"/>
              <a:t> </a:t>
            </a:r>
            <a:r>
              <a:rPr lang="ru-RU" i="1" dirty="0" err="1" smtClean="0"/>
              <a:t>und</a:t>
            </a:r>
            <a:r>
              <a:rPr lang="ru-RU" i="1" dirty="0" smtClean="0"/>
              <a:t> </a:t>
            </a:r>
            <a:r>
              <a:rPr lang="ru-RU" i="1" dirty="0" err="1" smtClean="0"/>
              <a:t>Drang</a:t>
            </a:r>
            <a:r>
              <a:rPr lang="ru-RU" dirty="0" smtClean="0"/>
              <a:t>) — период в истории </a:t>
            </a:r>
            <a:r>
              <a:rPr lang="ru-RU" dirty="0" smtClean="0">
                <a:hlinkClick r:id="rId3" tooltip="Немецкая литература"/>
              </a:rPr>
              <a:t>немецкой литературы</a:t>
            </a:r>
            <a:r>
              <a:rPr lang="ru-RU" dirty="0" smtClean="0"/>
              <a:t> (</a:t>
            </a:r>
            <a:r>
              <a:rPr lang="ru-RU" dirty="0" smtClean="0">
                <a:hlinkClick r:id="rId4" tooltip="1767"/>
              </a:rPr>
              <a:t>1767</a:t>
            </a:r>
            <a:r>
              <a:rPr lang="ru-RU" dirty="0" smtClean="0"/>
              <a:t>—</a:t>
            </a:r>
            <a:r>
              <a:rPr lang="ru-RU" dirty="0" smtClean="0">
                <a:hlinkClick r:id="rId5" tooltip="1785"/>
              </a:rPr>
              <a:t>1785</a:t>
            </a:r>
            <a:r>
              <a:rPr lang="ru-RU" dirty="0" smtClean="0"/>
              <a:t>), связанный с отказом от культа разума, свойственного </a:t>
            </a:r>
            <a:r>
              <a:rPr lang="ru-RU" dirty="0" smtClean="0">
                <a:hlinkClick r:id="rId6" tooltip="Классицизм"/>
              </a:rPr>
              <a:t>классицизму</a:t>
            </a:r>
            <a:r>
              <a:rPr lang="ru-RU" dirty="0" smtClean="0"/>
              <a:t>, в пользу предельной эмоциональности и описания крайних проявлений индивидуализма, что </a:t>
            </a:r>
            <a:r>
              <a:rPr lang="ru-RU" dirty="0" err="1" smtClean="0"/>
              <a:t>характерено</a:t>
            </a:r>
            <a:r>
              <a:rPr lang="ru-RU" dirty="0" smtClean="0"/>
              <a:t>  для </a:t>
            </a:r>
            <a:r>
              <a:rPr lang="ru-RU" dirty="0" smtClean="0">
                <a:hlinkClick r:id="rId7" tooltip="Предромантизм"/>
              </a:rPr>
              <a:t>предромантизма</a:t>
            </a:r>
            <a:r>
              <a:rPr lang="ru-RU" dirty="0" smtClean="0"/>
              <a:t>.  </a:t>
            </a:r>
          </a:p>
          <a:p>
            <a:pPr marL="0" indent="0">
              <a:buNone/>
            </a:pPr>
            <a:r>
              <a:rPr lang="ru-RU" dirty="0" smtClean="0"/>
              <a:t>Писателей, относивших себя к движению «Бури и натиска», называют </a:t>
            </a:r>
            <a:r>
              <a:rPr lang="ru-RU" i="1" dirty="0" err="1" smtClean="0"/>
              <a:t>штюрмерами</a:t>
            </a:r>
            <a:r>
              <a:rPr lang="ru-RU" dirty="0" smtClean="0"/>
              <a:t> (нем. </a:t>
            </a:r>
            <a:r>
              <a:rPr lang="ru-RU" i="1" dirty="0" err="1" smtClean="0"/>
              <a:t>Stürmer</a:t>
            </a:r>
            <a:r>
              <a:rPr lang="ru-RU" dirty="0" smtClean="0"/>
              <a:t> — «бунтарь, буян»). Идеологом этого бунта против рационализма выступил немецкий философ </a:t>
            </a:r>
            <a:r>
              <a:rPr lang="ru-RU" dirty="0" smtClean="0">
                <a:hlinkClick r:id="rId8" tooltip="Иоганн Георг Гаман"/>
              </a:rPr>
              <a:t>Иоганн Георг </a:t>
            </a:r>
            <a:r>
              <a:rPr lang="ru-RU" dirty="0" err="1" smtClean="0">
                <a:hlinkClick r:id="rId8" tooltip="Иоганн Георг Гаман"/>
              </a:rPr>
              <a:t>Гаман</a:t>
            </a:r>
            <a:r>
              <a:rPr lang="ru-RU" dirty="0" smtClean="0"/>
              <a:t>, разделявший взгляды французского писателя и мыслителя </a:t>
            </a:r>
            <a:r>
              <a:rPr lang="ru-RU" dirty="0" smtClean="0">
                <a:hlinkClick r:id="rId9" tooltip="Руссо, Жан-Жак"/>
              </a:rPr>
              <a:t>Жан-Жака Руссо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Деятели «Бури и натиска» высоко ценили переводные пьесы </a:t>
            </a:r>
            <a:r>
              <a:rPr lang="ru-RU" dirty="0" smtClean="0">
                <a:hlinkClick r:id="rId10" tooltip="Шекспир"/>
              </a:rPr>
              <a:t>Шекспира</a:t>
            </a:r>
            <a:r>
              <a:rPr lang="ru-RU" dirty="0" smtClean="0"/>
              <a:t>, </a:t>
            </a:r>
            <a:r>
              <a:rPr lang="ru-RU" dirty="0" smtClean="0">
                <a:hlinkClick r:id="rId11" tooltip="Оссиановы поэмы"/>
              </a:rPr>
              <a:t>Оссиановы поэмы</a:t>
            </a:r>
            <a:r>
              <a:rPr lang="ru-RU" dirty="0" smtClean="0"/>
              <a:t> и «природную» поэзию англичанина </a:t>
            </a:r>
            <a:r>
              <a:rPr lang="ru-RU" dirty="0" smtClean="0">
                <a:hlinkClick r:id="rId12" tooltip="Юнг, Эдуард"/>
              </a:rPr>
              <a:t>Юнга</a:t>
            </a:r>
            <a:r>
              <a:rPr lang="ru-RU" dirty="0" smtClean="0"/>
              <a:t>. В это же время в Европе зародилось новое литературное движение, именуемое </a:t>
            </a:r>
            <a:r>
              <a:rPr lang="ru-RU" dirty="0" smtClean="0">
                <a:hlinkClick r:id="rId13" tooltip="Сентиментализм"/>
              </a:rPr>
              <a:t>сентиментализмом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68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Известные представители «Бури и натиска»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3034680" cy="5073427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hlinkClick r:id="rId2" tooltip="Гаман, Иоганн Георг"/>
              </a:rPr>
              <a:t>Гаман</a:t>
            </a:r>
            <a:r>
              <a:rPr lang="ru-RU" dirty="0" smtClean="0">
                <a:hlinkClick r:id="rId2" tooltip="Гаман, Иоганн Георг"/>
              </a:rPr>
              <a:t>, Иоганн Георг</a:t>
            </a:r>
            <a:r>
              <a:rPr lang="ru-RU" dirty="0" smtClean="0"/>
              <a:t> (1730—1788)</a:t>
            </a:r>
          </a:p>
          <a:p>
            <a:r>
              <a:rPr lang="ru-RU" dirty="0" smtClean="0">
                <a:hlinkClick r:id="rId3" tooltip="Вагнер, Генрих Леопольд"/>
              </a:rPr>
              <a:t>Вагнер, Генрих Леопольд</a:t>
            </a:r>
            <a:r>
              <a:rPr lang="ru-RU" dirty="0" smtClean="0"/>
              <a:t> (1747—1779)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hlinkClick r:id="rId4" tooltip="Гёте, Иоганн Вольфганг"/>
              </a:rPr>
              <a:t>Гёте, Иоганн Вольфганг</a:t>
            </a:r>
            <a:r>
              <a:rPr lang="ru-RU" dirty="0" smtClean="0"/>
              <a:t> (1749—1832)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err="1" smtClean="0">
                <a:hlinkClick r:id="rId5" tooltip="Шубарт, Кристиан Фридрих Даниель"/>
              </a:rPr>
              <a:t>Шубарт</a:t>
            </a:r>
            <a:r>
              <a:rPr lang="ru-RU" dirty="0" smtClean="0">
                <a:hlinkClick r:id="rId5" tooltip="Шубарт, Кристиан Фридрих Даниель"/>
              </a:rPr>
              <a:t>, </a:t>
            </a:r>
            <a:r>
              <a:rPr lang="ru-RU" dirty="0" err="1" smtClean="0">
                <a:hlinkClick r:id="rId5" tooltip="Шубарт, Кристиан Фридрих Даниель"/>
              </a:rPr>
              <a:t>Кристиан</a:t>
            </a:r>
            <a:r>
              <a:rPr lang="ru-RU" dirty="0" smtClean="0">
                <a:hlinkClick r:id="rId5" tooltip="Шубарт, Кристиан Фридрих Даниель"/>
              </a:rPr>
              <a:t> Фридрих Даниель</a:t>
            </a:r>
            <a:r>
              <a:rPr lang="ru-RU" dirty="0" smtClean="0"/>
              <a:t> (1739—1791)</a:t>
            </a:r>
          </a:p>
          <a:p>
            <a:r>
              <a:rPr lang="ru-RU" dirty="0" smtClean="0">
                <a:hlinkClick r:id="rId6" tooltip="Шиллер, Фридрих"/>
              </a:rPr>
              <a:t>Шиллер, Фридрих</a:t>
            </a:r>
            <a:r>
              <a:rPr lang="ru-RU" dirty="0" smtClean="0"/>
              <a:t> (1759—1805)</a:t>
            </a:r>
          </a:p>
          <a:p>
            <a:endParaRPr lang="ru-RU" dirty="0"/>
          </a:p>
        </p:txBody>
      </p:sp>
      <p:pic>
        <p:nvPicPr>
          <p:cNvPr id="1026" name="Picture 2" descr="C:\Users\Пользователь\Desktop\220px-Haman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61" y="1369616"/>
            <a:ext cx="1951275" cy="246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220px-HeinrichLeopoldWagner1747-177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71" y="1452896"/>
            <a:ext cx="1608656" cy="224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220px-Goethe_(Stieler_1828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331" y="1340768"/>
            <a:ext cx="2001677" cy="246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Christian_Friedrich_Daniel_Schubar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92" y="3963939"/>
            <a:ext cx="1990735" cy="28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250px-Anton_Graff_-_Friedrich_Schille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94" y="3963939"/>
            <a:ext cx="2183662" cy="28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70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Романтизм (от франц. </a:t>
            </a:r>
            <a:r>
              <a:rPr lang="ru-RU" dirty="0" err="1" smtClean="0"/>
              <a:t>Romantisme</a:t>
            </a:r>
            <a:r>
              <a:rPr lang="ru-RU" dirty="0" smtClean="0"/>
              <a:t>)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идейное и художественное направление, которое возникает в конце XVIII века в европейской и американской культуре и продолжается до 40-х годов XIX века. Распространилось на различные сферы деятельности человека. В XVIII веке романтическим называли всё странное, фантастическое, живописное и существующее в книгах, а не в действительности. В начале XIX века романтизм стал обозначением нового направления, противоположного </a:t>
            </a:r>
            <a:r>
              <a:rPr lang="ru-RU" dirty="0" smtClean="0">
                <a:hlinkClick r:id="rId2" tooltip="Классицизм"/>
              </a:rPr>
              <a:t>классицизму</a:t>
            </a:r>
            <a:r>
              <a:rPr lang="ru-RU" dirty="0" smtClean="0"/>
              <a:t> и </a:t>
            </a:r>
            <a:r>
              <a:rPr lang="ru-RU" dirty="0" smtClean="0">
                <a:hlinkClick r:id="rId3" tooltip="Эпоха Просвещения"/>
              </a:rPr>
              <a:t>Просвещению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8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504056"/>
          </a:xfrm>
        </p:spPr>
        <p:txBody>
          <a:bodyPr>
            <a:noAutofit/>
          </a:bodyPr>
          <a:lstStyle/>
          <a:p>
            <a:r>
              <a:rPr lang="ru-RU" dirty="0" smtClean="0"/>
              <a:t>Характеризуется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4114800" cy="55446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 -  утверждением </a:t>
            </a:r>
            <a:r>
              <a:rPr lang="ru-RU" sz="3600" dirty="0" err="1" smtClean="0"/>
              <a:t>самоценности</a:t>
            </a:r>
            <a:r>
              <a:rPr lang="ru-RU" sz="3600" dirty="0" smtClean="0"/>
              <a:t> духовно-творческой жизни личности,</a:t>
            </a:r>
          </a:p>
          <a:p>
            <a:pPr marL="0" indent="0">
              <a:buNone/>
            </a:pPr>
            <a:r>
              <a:rPr lang="ru-RU" sz="3600" dirty="0" smtClean="0"/>
              <a:t> - изображением сильных (зачастую бунтарских) страстей и характеров, </a:t>
            </a:r>
          </a:p>
          <a:p>
            <a:pPr marL="0" indent="0">
              <a:buNone/>
            </a:pPr>
            <a:r>
              <a:rPr lang="ru-RU" sz="3600" dirty="0" smtClean="0"/>
              <a:t> - изображением одухотворённой и целительной природы. </a:t>
            </a:r>
            <a:endParaRPr lang="ru-RU" dirty="0"/>
          </a:p>
        </p:txBody>
      </p:sp>
      <p:pic>
        <p:nvPicPr>
          <p:cNvPr id="9218" name="Picture 2" descr="C:\Users\Пользователь\Desktop\Viand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55833"/>
            <a:ext cx="354412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4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ПРИЧИНЫ ВОЗНИКНОВЕНИЯ РОМАНТИЗМА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57" y="692696"/>
            <a:ext cx="4186808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Непосредственной причиной, вызвавшей появление романтизма, была Великая французская буржуазная революция. </a:t>
            </a:r>
          </a:p>
          <a:p>
            <a:pPr marL="0" indent="0">
              <a:buNone/>
            </a:pPr>
            <a:r>
              <a:rPr lang="ru-RU" sz="1800" dirty="0" smtClean="0"/>
              <a:t>До революции мир был упорядочен, в нем существовала четкая иерархия, каждый человек занимал свое место. Революция перевернула “пирамиду” общества, новое еще не было создано, поэтому у отдельного человека возникло чувство одиночества. Жизнь поток, жизнь игра, в которой кому-то повезет, а кому-то нет. В литературе возникают образы игроков людей, которые играют с судьбой: “Игрок” Гофмана, “Красное и черное” Стендаля (а красное и черное это цвета рулетки!), а в русской литературе это “Пиковая дама” Пушкина, “Игроки” Гоголя, “Маскарад” Лермонтова.</a:t>
            </a:r>
          </a:p>
          <a:p>
            <a:endParaRPr lang="ru-RU" sz="1800" dirty="0"/>
          </a:p>
        </p:txBody>
      </p:sp>
      <p:pic>
        <p:nvPicPr>
          <p:cNvPr id="2050" name="Picture 2" descr="C:\Users\Пользователь\Desktop\4535373_347142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82600"/>
            <a:ext cx="4227835" cy="566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0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Философия Романтизма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Категория </a:t>
            </a:r>
            <a:r>
              <a:rPr lang="ru-RU" dirty="0" smtClean="0">
                <a:hlinkClick r:id="rId2" tooltip="Возвышенное"/>
              </a:rPr>
              <a:t>возвышенного</a:t>
            </a:r>
            <a:r>
              <a:rPr lang="ru-RU" dirty="0"/>
              <a:t> </a:t>
            </a:r>
            <a:r>
              <a:rPr lang="ru-RU" dirty="0" smtClean="0"/>
              <a:t>-  центральная для Романтизма. С воспеванием возвышенного связан интерес Романтизма к Злу, его облагораживание и диалектика добра и зла ("Я — часть той силы, что вечно хочет зла и вечно совершает благо").</a:t>
            </a:r>
          </a:p>
          <a:p>
            <a:pPr marL="0" indent="0">
              <a:buNone/>
            </a:pPr>
            <a:r>
              <a:rPr lang="ru-RU" dirty="0" smtClean="0"/>
              <a:t>Просветительской идее прогресса и тенденции отбросить всё "устаревшее и отжившее" Романтизм противопоставляет интерес к </a:t>
            </a:r>
            <a:r>
              <a:rPr lang="ru-RU" dirty="0" smtClean="0">
                <a:hlinkClick r:id="rId3" tooltip="Фольклор"/>
              </a:rPr>
              <a:t>фольклору</a:t>
            </a:r>
            <a:r>
              <a:rPr lang="ru-RU" dirty="0" smtClean="0"/>
              <a:t>, </a:t>
            </a:r>
            <a:r>
              <a:rPr lang="ru-RU" dirty="0" smtClean="0">
                <a:hlinkClick r:id="rId4" tooltip="Миф"/>
              </a:rPr>
              <a:t>мифу</a:t>
            </a:r>
            <a:r>
              <a:rPr lang="ru-RU" dirty="0" smtClean="0"/>
              <a:t>, </a:t>
            </a:r>
            <a:r>
              <a:rPr lang="ru-RU" dirty="0" smtClean="0">
                <a:hlinkClick r:id="rId5" tooltip="Сказка"/>
              </a:rPr>
              <a:t>сказке</a:t>
            </a:r>
            <a:r>
              <a:rPr lang="ru-RU" dirty="0" smtClean="0"/>
              <a:t>, к простому человеку, возвращение к корням и к природе.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87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562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ОСНОВНОЙ КОНФЛИКТ РОМАНТИЗМА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4546848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Конфликт человека с миром. Возникает психология бунтующей личности, которую наиболее глубоко отразил Лорд Байрон в произведении “Путешествие Чайльд-Гарольда”. Романтических героев объединяет чувство собственной исключительности. “Я” осознается как высшая ценность, отсюда эгоцентризм романтического героя. Но сосредоточившись на себе, человек вступает в конфликт с действительностью. </a:t>
            </a:r>
            <a:endParaRPr lang="ru-RU" sz="2400" dirty="0"/>
          </a:p>
        </p:txBody>
      </p:sp>
      <p:pic>
        <p:nvPicPr>
          <p:cNvPr id="3075" name="Picture 3" descr="C:\Users\Пользователь\Desktop\1003783_PH02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2" y="1268760"/>
            <a:ext cx="3775967" cy="501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1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892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«Золотой» век русской литературы.</vt:lpstr>
      <vt:lpstr>РУССКАЯ ЛИТЕРАТУРА XIXв. </vt:lpstr>
      <vt:lpstr>«Буря и натиск»</vt:lpstr>
      <vt:lpstr>Известные представители «Бури и натиска»</vt:lpstr>
      <vt:lpstr>Презентация PowerPoint</vt:lpstr>
      <vt:lpstr>Характеризуется</vt:lpstr>
      <vt:lpstr>ПРИЧИНЫ ВОЗНИКНОВЕНИЯ РОМАНТИЗМА.</vt:lpstr>
      <vt:lpstr>Философия Романтизма </vt:lpstr>
      <vt:lpstr>ОСНОВНОЙ КОНФЛИКТ РОМАНТИЗМА </vt:lpstr>
      <vt:lpstr>ДЕЙСТВИТЕЛЬНОСТЬ</vt:lpstr>
      <vt:lpstr>Выводы</vt:lpstr>
      <vt:lpstr>Презентация PowerPoint</vt:lpstr>
      <vt:lpstr>Исторический роман</vt:lpstr>
      <vt:lpstr>Экзотика</vt:lpstr>
      <vt:lpstr>Интерес к фольклору</vt:lpstr>
      <vt:lpstr>Изображение природы</vt:lpstr>
      <vt:lpstr>Домашнее задание</vt:lpstr>
      <vt:lpstr>Литературный Колумб Руси                                                 ( В.Г.Белинский)</vt:lpstr>
      <vt:lpstr>Поэты - романтики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2012-11-10T14:53:59Z</dcterms:created>
  <dcterms:modified xsi:type="dcterms:W3CDTF">2012-11-11T09:04:02Z</dcterms:modified>
</cp:coreProperties>
</file>