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5" r:id="rId11"/>
    <p:sldId id="264" r:id="rId12"/>
    <p:sldId id="266" r:id="rId13"/>
    <p:sldId id="267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E6261E-924A-45B3-A3D7-533BFFAD09FB}" type="datetimeFigureOut">
              <a:rPr lang="ru-RU" smtClean="0"/>
              <a:t>21.08.2012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025B44-F6BA-4F97-8BB3-B1B8828E17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556" y="116632"/>
            <a:ext cx="7772400" cy="1152128"/>
          </a:xfrm>
        </p:spPr>
        <p:txBody>
          <a:bodyPr/>
          <a:lstStyle/>
          <a:p>
            <a:r>
              <a:rPr lang="ru-RU" dirty="0" smtClean="0"/>
              <a:t>Обрядовый фольклор</a:t>
            </a:r>
            <a:endParaRPr lang="ru-RU" dirty="0"/>
          </a:p>
        </p:txBody>
      </p:sp>
      <p:pic>
        <p:nvPicPr>
          <p:cNvPr id="4098" name="Picture 2" descr="C:\Users\Пользователь\Desktop\slav-panteon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54" y="1340768"/>
            <a:ext cx="5346693" cy="532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4258816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У древних славян птица кукушка символизировала богиню Живу — противницу Мары, олицетворения смерти, болезни и нечисти. С кукушкой на </a:t>
            </a:r>
            <a:r>
              <a:rPr lang="ru-RU" dirty="0" err="1" smtClean="0"/>
              <a:t>Орловщине</a:t>
            </a:r>
            <a:r>
              <a:rPr lang="ru-RU" dirty="0" smtClean="0"/>
              <a:t> связан и другой ритуал. Девушки собирали траву "кукушкины слезы", делали куклу-кукушку и посвящали ей свадебный обряд, а затем хоронили и кумились.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Обряд "Похороны кукушки" был сугубо женским, вернее, девичьим обрядом, совершавшийся тайно, чтобы никто из посторонних не смог узнать места "крещения" и захоронения кукушки.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Desktop\57454412_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76" y="980728"/>
            <a:ext cx="4471785" cy="43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998984"/>
          </a:xfrm>
        </p:spPr>
        <p:txBody>
          <a:bodyPr/>
          <a:lstStyle/>
          <a:p>
            <a:r>
              <a:rPr lang="ru-RU" dirty="0" smtClean="0"/>
              <a:t>"Кострома"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608512" cy="51454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лавным действующим лицом было чучело из рогож и соломы — "Кострома". Название обряда произошло от слова "костра" — жесткая кора льна, конопли, сорной травы. В конце праздника "Кострому" сжигали. Сказывалась древняя вера наших предков в очистительную силу огня. В Брянском уезде весенний праздник "Кострома" был посвящен ткачеству. Считалось, что была некогда могучая богиня — покровительница прях. В ее честь собирались тайно женщины, чтобы выткать священную ткань.</a:t>
            </a:r>
          </a:p>
          <a:p>
            <a:pPr marL="0" indent="0">
              <a:buNone/>
            </a:pPr>
            <a:r>
              <a:rPr lang="ru-RU" dirty="0" smtClean="0"/>
              <a:t>И сделать все нужно было за один день — и лен обработать, и нити спрясть, и полотно соткать.</a:t>
            </a:r>
          </a:p>
          <a:p>
            <a:endParaRPr lang="ru-RU" dirty="0"/>
          </a:p>
        </p:txBody>
      </p:sp>
      <p:pic>
        <p:nvPicPr>
          <p:cNvPr id="7170" name="Picture 2" descr="C:\Users\Пользователь\Desktop\77163012_large_kukla_obereg_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960440" cy="51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8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Купала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489654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Древние язычники-славяне до прихода православия поклонялись многочисленным богам, одним из которых был бог плодородия Купало. Его описывали как прекрасного молодого мужчину в венке из желтых цветов.</a:t>
            </a:r>
            <a:endParaRPr lang="ru-RU" sz="1600" dirty="0" smtClean="0"/>
          </a:p>
          <a:p>
            <a:r>
              <a:rPr lang="ru-RU" sz="1600" dirty="0" smtClean="0"/>
              <a:t>Символ праздника — цветок </a:t>
            </a:r>
            <a:r>
              <a:rPr lang="ru-RU" sz="1600" b="1" dirty="0" smtClean="0">
                <a:effectLst/>
              </a:rPr>
              <a:t>иван-да-марья</a:t>
            </a:r>
            <a:r>
              <a:rPr lang="ru-RU" sz="1600" dirty="0" smtClean="0"/>
              <a:t> . Легенда рассказывает о том, что с горя в него превратились повенчавшиеся брат и сестра, не знавшие о своем родстве. 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Девушки на лугу собирали купальские травы, которые считались лекарственными и обладали различными чудесными свойствами: отводили от дома молнию, способствовали присушке и </a:t>
            </a:r>
            <a:r>
              <a:rPr lang="ru-RU" sz="1600" dirty="0" err="1" smtClean="0"/>
              <a:t>отсушке</a:t>
            </a:r>
            <a:r>
              <a:rPr lang="ru-RU" sz="1600" dirty="0" smtClean="0"/>
              <a:t>. Девушки собирали также двенадцать трав, в число которых обязательно входили папоротник и чертополох, и клали их под подушку, приговаривая: </a:t>
            </a:r>
            <a:r>
              <a:rPr lang="ru-RU" sz="1600" i="1" dirty="0" smtClean="0">
                <a:effectLst/>
              </a:rPr>
              <a:t>«Суженый, ряженый, приходи в мой сад погулять!»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полночь выходили и не глядя рвали цветы, клали их под подушку, а утром пересчитывали: если набралось двенадцать видов, то замуж идти в этом году. 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8194" name="Picture 2" descr="C:\Users\Пользователь\Desktop\1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43446"/>
            <a:ext cx="3600777" cy="42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1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9766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 собранных цветов также плели венки. Прежде чем рвать, надо попросить матушку сырую землю, чтоб она благословила нарвать с себя трав для всякого </a:t>
            </a:r>
            <a:r>
              <a:rPr lang="ru-RU" dirty="0" err="1" smtClean="0"/>
              <a:t>надобья</a:t>
            </a:r>
            <a:r>
              <a:rPr lang="ru-RU" dirty="0" smtClean="0"/>
              <a:t>: надо ничком упасть на матушку сырую землю и молвить такие речи: </a:t>
            </a:r>
            <a:br>
              <a:rPr lang="ru-RU" dirty="0" smtClean="0"/>
            </a:br>
            <a:r>
              <a:rPr lang="ru-RU" i="1" dirty="0" smtClean="0">
                <a:effectLst/>
              </a:rPr>
              <a:t>Той земля </a:t>
            </a:r>
            <a:r>
              <a:rPr lang="ru-RU" i="1" dirty="0" err="1" smtClean="0">
                <a:effectLst/>
              </a:rPr>
              <a:t>ecи</a:t>
            </a:r>
            <a:r>
              <a:rPr lang="ru-RU" i="1" dirty="0" smtClean="0">
                <a:effectLst/>
              </a:rPr>
              <a:t> сырая,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Земля матерая.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Матерь нам сей родная,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Всех сей нас породила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И угодьем наделила;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Ради нас, своих детей,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Зелий </a:t>
            </a:r>
            <a:r>
              <a:rPr lang="ru-RU" i="1" dirty="0" err="1" smtClean="0">
                <a:effectLst/>
              </a:rPr>
              <a:t>ecu</a:t>
            </a:r>
            <a:r>
              <a:rPr lang="ru-RU" i="1" dirty="0" smtClean="0">
                <a:effectLst/>
              </a:rPr>
              <a:t> народила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И злак всякой напоила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Пользой беса </a:t>
            </a:r>
            <a:r>
              <a:rPr lang="ru-RU" i="1" dirty="0" err="1" smtClean="0">
                <a:effectLst/>
              </a:rPr>
              <a:t>отгоняти</a:t>
            </a: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И в болезнях </a:t>
            </a:r>
            <a:r>
              <a:rPr lang="ru-RU" i="1" dirty="0" err="1" smtClean="0">
                <a:effectLst/>
              </a:rPr>
              <a:t>отгоняти</a:t>
            </a:r>
            <a:r>
              <a:rPr lang="ru-RU" i="1" dirty="0" smtClean="0">
                <a:effectLst/>
              </a:rPr>
              <a:t>.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Повели с себя </a:t>
            </a:r>
            <a:r>
              <a:rPr lang="ru-RU" i="1" dirty="0" err="1" smtClean="0">
                <a:effectLst/>
              </a:rPr>
              <a:t>урвати</a:t>
            </a:r>
            <a:r>
              <a:rPr lang="ru-RU" i="1" dirty="0" smtClean="0">
                <a:effectLst/>
              </a:rPr>
              <a:t>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Разных </a:t>
            </a:r>
            <a:r>
              <a:rPr lang="ru-RU" i="1" dirty="0" err="1" smtClean="0">
                <a:effectLst/>
              </a:rPr>
              <a:t>надобьев</a:t>
            </a:r>
            <a:r>
              <a:rPr lang="ru-RU" i="1" dirty="0" smtClean="0">
                <a:effectLst/>
              </a:rPr>
              <a:t>, </a:t>
            </a:r>
            <a:r>
              <a:rPr lang="ru-RU" i="1" dirty="0" err="1" smtClean="0">
                <a:effectLst/>
              </a:rPr>
              <a:t>угодьев</a:t>
            </a:r>
            <a:r>
              <a:rPr lang="ru-RU" i="1" dirty="0" smtClean="0">
                <a:effectLst/>
              </a:rPr>
              <a:t> 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Ради пользы на живот!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Рвать травы надо одному и так, чтоб и близко никого не было.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Пользователь\Desktop\06462deaa7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5076056" cy="28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4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Хлебный спас.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1119" y="1052736"/>
            <a:ext cx="3956216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России третий Спас считался прежде всего Хлебным: к этому дню приурочивали дожинки (уборку последних нив) и обряды, связанные с ними.</a:t>
            </a:r>
          </a:p>
          <a:p>
            <a:pPr marL="0" indent="0">
              <a:buNone/>
            </a:pPr>
            <a:r>
              <a:rPr lang="ru-RU" dirty="0" smtClean="0"/>
              <a:t>Последний сноп в поле звался именинным, его с почестями вносили в деревню. </a:t>
            </a:r>
          </a:p>
          <a:p>
            <a:pPr marL="0" indent="0">
              <a:buNone/>
            </a:pPr>
            <a:r>
              <a:rPr lang="ru-RU" dirty="0" smtClean="0"/>
              <a:t>У крестьян были в ходу поговорки: "Третий Спас хлеба припас", "Хорошо, коли Спас на полотне - хлебушко на гумне", "Хорош Третий Спас - хорош будет и квас". На сам Спас или в ближайшие к нему дни в сельской местности сеяли озимую рожь. 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211960" y="980728"/>
            <a:ext cx="4536504" cy="2429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 29 августа начинался сбор лесных орехов. Считалось, что они поспевают именно к этому дню. Собирать обычно шли женщины. Кстати, по урожаю орехов судили о том, хороша ли на следующий год будет рожь.</a:t>
            </a:r>
            <a:endParaRPr lang="ru-RU" dirty="0"/>
          </a:p>
        </p:txBody>
      </p:sp>
      <p:pic>
        <p:nvPicPr>
          <p:cNvPr id="14338" name="Picture 2" descr="C:\Users\Пользователь\Desktop\63386539_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85" y="3212976"/>
            <a:ext cx="5158115" cy="34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3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rus-masl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260177" cy="39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3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j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71" y="3212977"/>
            <a:ext cx="451007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ользователь\Desktop\0_23d85_54bb58e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768364" cy="33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1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4fkji925samvtf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40760" cy="426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Обрядовый фольклор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26770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это песни, танцы, действа, которые исполнялись во время обряда.</a:t>
            </a:r>
          </a:p>
          <a:p>
            <a:endParaRPr lang="ru-RU" dirty="0"/>
          </a:p>
        </p:txBody>
      </p:sp>
      <p:pic>
        <p:nvPicPr>
          <p:cNvPr id="15362" name="Picture 2" descr="C:\Users\Пользователь\Desktop\rus-masl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805536" cy="42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2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Обряд.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Совокупность установленных обычаем действий, в которых воплощаются религиозные представления и обычаи.</a:t>
            </a:r>
          </a:p>
          <a:p>
            <a:r>
              <a:rPr lang="ru-RU" dirty="0" smtClean="0"/>
              <a:t>Народные обряды делятся на два цикла: на календарные обряды, связанные с хозяйственной деятельностью крестьянства, и на семейно-бытовые, обусловленные рождением человека, вступлением в брак, проводами в армию, смертью и т.д.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74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Календарно-обрядовый фольклор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- это фольклор обрядов календарного цикла:</a:t>
            </a:r>
          </a:p>
          <a:p>
            <a:pPr marL="0" indent="0">
              <a:buNone/>
            </a:pPr>
            <a:r>
              <a:rPr lang="ru-RU" dirty="0" smtClean="0"/>
              <a:t>- весенние песни(веснянки, </a:t>
            </a:r>
            <a:r>
              <a:rPr lang="ru-RU" dirty="0" err="1" smtClean="0"/>
              <a:t>заклички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- летние песни(</a:t>
            </a:r>
            <a:r>
              <a:rPr lang="ru-RU" dirty="0" err="1" smtClean="0"/>
              <a:t>троицкие</a:t>
            </a:r>
            <a:r>
              <a:rPr lang="ru-RU" dirty="0" smtClean="0"/>
              <a:t>, хороводные);</a:t>
            </a:r>
          </a:p>
          <a:p>
            <a:pPr>
              <a:buFontTx/>
              <a:buChar char="-"/>
            </a:pPr>
            <a:r>
              <a:rPr lang="ru-RU" dirty="0" smtClean="0"/>
              <a:t>осенние песни(жальные).</a:t>
            </a:r>
          </a:p>
          <a:p>
            <a:pPr marL="0" indent="0">
              <a:buNone/>
            </a:pPr>
            <a:r>
              <a:rPr lang="ru-RU" dirty="0" smtClean="0"/>
              <a:t>Жанры:</a:t>
            </a:r>
          </a:p>
          <a:p>
            <a:pPr marL="0" indent="0">
              <a:buNone/>
            </a:pPr>
            <a:r>
              <a:rPr lang="ru-RU" dirty="0" smtClean="0"/>
              <a:t>- колядки;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щедровки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- масленичные песни.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4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/>
              <a:t>Колядки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4474840" cy="57119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Н</a:t>
            </a:r>
            <a:r>
              <a:rPr lang="ru-RU" dirty="0" smtClean="0"/>
              <a:t>аиболее яркие отличительные особенности приобрели народные Святочные обряды (Святки — святые, торжественные вечера в честь Рождества Христова). Празднование Святок среди крестьян начиналось под день Рождества Христова, это празднование открывалось общественным обрядом "</a:t>
            </a:r>
            <a:r>
              <a:rPr lang="ru-RU" dirty="0" err="1" smtClean="0"/>
              <a:t>колядования</a:t>
            </a:r>
            <a:r>
              <a:rPr lang="ru-RU" dirty="0" smtClean="0"/>
              <a:t>" (Коляда у славянских народов, по мнению историка Н. Карамзина, — бог пиршества и угощения). Так как обычай отмечать Новый год пришел с времен язычества, а Новый год считался праздником Солнца, то в обряд входили действа, связанные с чествованием новорожденного солнца: благословение домов зерном, разжигание костров, приготовление пирогов и каш.</a:t>
            </a:r>
            <a:endParaRPr lang="ru-RU" dirty="0"/>
          </a:p>
        </p:txBody>
      </p:sp>
      <p:pic>
        <p:nvPicPr>
          <p:cNvPr id="3074" name="Picture 2" descr="C:\Users\Пользователь\Desktop\gadanij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4793"/>
            <a:ext cx="3965845" cy="49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4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425308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Щедровки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 Святки парни "водили козу" (в древности коза являлась символом плодородия и природы). Ведущий — "</a:t>
            </a:r>
            <a:r>
              <a:rPr lang="ru-RU" dirty="0" err="1" smtClean="0"/>
              <a:t>михоноша</a:t>
            </a:r>
            <a:r>
              <a:rPr lang="ru-RU" dirty="0" smtClean="0"/>
              <a:t>" (</a:t>
            </a:r>
            <a:r>
              <a:rPr lang="ru-RU" dirty="0" err="1" smtClean="0"/>
              <a:t>мехоноша</a:t>
            </a:r>
            <a:r>
              <a:rPr lang="ru-RU" dirty="0" smtClean="0"/>
              <a:t>) вел парня в вывернутой шерстью наружу шубе, с бородой из пеньки, который изображал козу. Другой — "</a:t>
            </a:r>
            <a:r>
              <a:rPr lang="ru-RU" dirty="0" err="1" smtClean="0"/>
              <a:t>Журав</a:t>
            </a:r>
            <a:r>
              <a:rPr lang="ru-RU" dirty="0" smtClean="0"/>
              <a:t>" — палкой с крюком бил присутствующих, а те откупались дарами. Обряд сбора даров назывался "</a:t>
            </a:r>
            <a:r>
              <a:rPr lang="ru-RU" dirty="0" err="1" smtClean="0"/>
              <a:t>щедровать</a:t>
            </a:r>
            <a:r>
              <a:rPr lang="ru-RU" dirty="0" smtClean="0"/>
              <a:t>".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51134" y="4077072"/>
            <a:ext cx="4513354" cy="27809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"</a:t>
            </a:r>
            <a:r>
              <a:rPr lang="ru-RU" dirty="0" err="1" smtClean="0"/>
              <a:t>Щедровками</a:t>
            </a:r>
            <a:r>
              <a:rPr lang="ru-RU" dirty="0" smtClean="0"/>
              <a:t>" считались дары и песни, исполняемые в честь хозяев дома. В Дмитровском уезде "козой" была девушка, которую водили по домам, и она отвечала на все вопросы, получая за это угощенье: "Эй, станьте в ряду, я козу веду".</a:t>
            </a:r>
          </a:p>
          <a:p>
            <a:endParaRPr lang="ru-RU" dirty="0"/>
          </a:p>
        </p:txBody>
      </p:sp>
      <p:pic>
        <p:nvPicPr>
          <p:cNvPr id="6146" name="Picture 2" descr="C:\Users\Пользователь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08" y="0"/>
            <a:ext cx="47186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9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63072" cy="922114"/>
          </a:xfrm>
        </p:spPr>
        <p:txBody>
          <a:bodyPr/>
          <a:lstStyle/>
          <a:p>
            <a:r>
              <a:rPr lang="ru-RU" dirty="0" smtClean="0"/>
              <a:t>"</a:t>
            </a:r>
            <a:r>
              <a:rPr lang="ru-RU" dirty="0" err="1" smtClean="0"/>
              <a:t>Овсень</a:t>
            </a:r>
            <a:r>
              <a:rPr lang="ru-RU" dirty="0" smtClean="0"/>
              <a:t>" или "</a:t>
            </a:r>
            <a:r>
              <a:rPr lang="ru-RU" dirty="0" err="1" smtClean="0"/>
              <a:t>Таусень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4494200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Один из четырёх важнейших </a:t>
            </a:r>
            <a:r>
              <a:rPr lang="ru-RU" dirty="0" err="1" smtClean="0"/>
              <a:t>Святодней</a:t>
            </a:r>
            <a:r>
              <a:rPr lang="ru-RU" dirty="0" smtClean="0"/>
              <a:t> </a:t>
            </a:r>
            <a:r>
              <a:rPr lang="ru-RU" dirty="0" err="1" smtClean="0"/>
              <a:t>Кологода</a:t>
            </a:r>
            <a:r>
              <a:rPr lang="ru-RU" dirty="0" smtClean="0"/>
              <a:t>, приуроченный к Осеннему Равноденствию (обычно празднуется, когда Солнце «на гусиный шаг» переходит за точку Равноденствия). </a:t>
            </a:r>
          </a:p>
          <a:p>
            <a:pPr marL="0" indent="0">
              <a:buNone/>
            </a:pPr>
            <a:r>
              <a:rPr lang="ru-RU" dirty="0" smtClean="0"/>
              <a:t>В древние времена он же был праздником Нового Года (</a:t>
            </a:r>
            <a:r>
              <a:rPr lang="ru-RU" dirty="0" err="1" smtClean="0"/>
              <a:t>новолетье</a:t>
            </a:r>
            <a:r>
              <a:rPr lang="ru-RU" dirty="0" smtClean="0"/>
              <a:t>), в результате чего, позже, при переносе празднования нового года произошла путаница с пониманием времени его проведения. </a:t>
            </a:r>
            <a:endParaRPr lang="ru-RU" dirty="0"/>
          </a:p>
        </p:txBody>
      </p:sp>
      <p:pic>
        <p:nvPicPr>
          <p:cNvPr id="9218" name="Picture 2" descr="C:\Users\Пользователь\Desktop\herbst-tag-und-nacht-gleiche-russland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04" y="1628800"/>
            <a:ext cx="4460636" cy="34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5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44624"/>
            <a:ext cx="3059832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 время обрядовой трапезы жрец или старейшина «прячется» за яствами, сложенными </a:t>
            </a:r>
            <a:r>
              <a:rPr lang="ru-RU" dirty="0" err="1" smtClean="0"/>
              <a:t>горкою</a:t>
            </a:r>
            <a:r>
              <a:rPr lang="ru-RU" dirty="0" smtClean="0"/>
              <a:t> на общем столе, и спрашивает всех собравшихся: «Зрите ли </a:t>
            </a:r>
            <a:r>
              <a:rPr lang="ru-RU" dirty="0" err="1" smtClean="0"/>
              <a:t>мя</a:t>
            </a:r>
            <a:r>
              <a:rPr lang="ru-RU" dirty="0" smtClean="0"/>
              <a:t>, детушки?» Если ответ будет: «Не зрим, батюшка!» — то это означает богатый урожай, а если: «Зрим!» — то худой, после чего жрец благословляет народ словами: «Так дай же вам Боги, чтобы на будущий год не узрели!» — и подаёт знак к началу праздничного «пира горой».</a:t>
            </a:r>
          </a:p>
        </p:txBody>
      </p:sp>
      <p:sp>
        <p:nvSpPr>
          <p:cNvPr id="8" name="Заголовок 4"/>
          <p:cNvSpPr>
            <a:spLocks noGrp="1"/>
          </p:cNvSpPr>
          <p:nvPr>
            <p:ph sz="half" idx="2"/>
          </p:nvPr>
        </p:nvSpPr>
        <p:spPr>
          <a:xfrm>
            <a:off x="5868144" y="0"/>
            <a:ext cx="3298016" cy="68460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Толпа девочек и мальчиков с мешком ходила по дворам и кликала: "</a:t>
            </a:r>
            <a:r>
              <a:rPr lang="ru-RU" dirty="0" err="1" smtClean="0"/>
              <a:t>Овсень</a:t>
            </a:r>
            <a:r>
              <a:rPr lang="ru-RU" dirty="0" smtClean="0"/>
              <a:t>! </a:t>
            </a:r>
            <a:r>
              <a:rPr lang="ru-RU" dirty="0" err="1" smtClean="0"/>
              <a:t>Овсень</a:t>
            </a:r>
            <a:r>
              <a:rPr lang="ru-RU" dirty="0" smtClean="0"/>
              <a:t>! </a:t>
            </a:r>
            <a:r>
              <a:rPr lang="ru-RU" dirty="0" err="1" smtClean="0"/>
              <a:t>Овсень</a:t>
            </a:r>
            <a:r>
              <a:rPr lang="ru-RU" dirty="0" smtClean="0"/>
              <a:t> ходил по всем: по стареньким, по маленьким". Обряд "</a:t>
            </a:r>
            <a:r>
              <a:rPr lang="ru-RU" dirty="0" err="1" smtClean="0"/>
              <a:t>Овсень</a:t>
            </a:r>
            <a:r>
              <a:rPr lang="ru-RU" dirty="0" smtClean="0"/>
              <a:t>" был связан с мифологическим персонажем древних славян </a:t>
            </a:r>
            <a:r>
              <a:rPr lang="ru-RU" dirty="0" err="1" smtClean="0"/>
              <a:t>Овсень</a:t>
            </a:r>
            <a:r>
              <a:rPr lang="ru-RU" dirty="0" smtClean="0"/>
              <a:t> (</a:t>
            </a:r>
            <a:r>
              <a:rPr lang="ru-RU" dirty="0" err="1" smtClean="0"/>
              <a:t>Аусень</a:t>
            </a:r>
            <a:r>
              <a:rPr lang="ru-RU" dirty="0" smtClean="0"/>
              <a:t>, </a:t>
            </a:r>
            <a:r>
              <a:rPr lang="ru-RU" dirty="0" err="1" smtClean="0"/>
              <a:t>Баусень</a:t>
            </a:r>
            <a:r>
              <a:rPr lang="ru-RU" dirty="0" smtClean="0"/>
              <a:t>, </a:t>
            </a:r>
            <a:r>
              <a:rPr lang="ru-RU" dirty="0" err="1" smtClean="0"/>
              <a:t>Таусень</a:t>
            </a:r>
            <a:r>
              <a:rPr lang="ru-RU" dirty="0" smtClean="0"/>
              <a:t>, </a:t>
            </a:r>
            <a:r>
              <a:rPr lang="ru-RU" dirty="0" err="1" smtClean="0"/>
              <a:t>Овсень</a:t>
            </a:r>
            <a:r>
              <a:rPr lang="ru-RU" dirty="0" smtClean="0"/>
              <a:t>, </a:t>
            </a:r>
            <a:r>
              <a:rPr lang="ru-RU" dirty="0" err="1" smtClean="0"/>
              <a:t>Усень</a:t>
            </a:r>
            <a:r>
              <a:rPr lang="ru-RU" dirty="0" smtClean="0"/>
              <a:t>). Название произошло от слова "</a:t>
            </a:r>
            <a:r>
              <a:rPr lang="ru-RU" dirty="0" err="1" smtClean="0"/>
              <a:t>юсинь</a:t>
            </a:r>
            <a:r>
              <a:rPr lang="ru-RU" dirty="0" smtClean="0"/>
              <a:t>" — первый месяц года, начало нового временного цикла. Персонаж Рождественского праздника. </a:t>
            </a:r>
            <a:r>
              <a:rPr lang="ru-RU" dirty="0" err="1" smtClean="0"/>
              <a:t>Аусень</a:t>
            </a:r>
            <a:r>
              <a:rPr lang="ru-RU" dirty="0" smtClean="0"/>
              <a:t> шел первым и готовил тропу, наводил мосты для Рождества и Крещенья, идущих следом.</a:t>
            </a:r>
          </a:p>
          <a:p>
            <a:endParaRPr lang="ru-RU" dirty="0"/>
          </a:p>
        </p:txBody>
      </p:sp>
      <p:pic>
        <p:nvPicPr>
          <p:cNvPr id="10242" name="Picture 2" descr="C:\Users\Пользователь\Desktop\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009955" cy="42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0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"Похороны кукушки"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518457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 err="1" smtClean="0"/>
              <a:t>Кукушечка-рябушечка</a:t>
            </a:r>
            <a:r>
              <a:rPr lang="ru-RU" sz="1800" i="1" dirty="0" smtClean="0"/>
              <a:t>,</a:t>
            </a:r>
            <a:br>
              <a:rPr lang="ru-RU" sz="1800" i="1" dirty="0" smtClean="0"/>
            </a:br>
            <a:r>
              <a:rPr lang="ru-RU" sz="1800" i="1" dirty="0" smtClean="0"/>
              <a:t>Пташка плакучая:</a:t>
            </a:r>
            <a:br>
              <a:rPr lang="ru-RU" sz="1800" i="1" dirty="0" smtClean="0"/>
            </a:br>
            <a:r>
              <a:rPr lang="ru-RU" sz="1800" i="1" dirty="0" smtClean="0"/>
              <a:t>К нам весна пришла,</a:t>
            </a:r>
            <a:br>
              <a:rPr lang="ru-RU" sz="1800" i="1" dirty="0" smtClean="0"/>
            </a:br>
            <a:r>
              <a:rPr lang="ru-RU" sz="1800" i="1" dirty="0" smtClean="0"/>
              <a:t>Весна-красна! —</a:t>
            </a:r>
            <a:endParaRPr lang="ru-RU" sz="1800" dirty="0" smtClean="0"/>
          </a:p>
          <a:p>
            <a:r>
              <a:rPr lang="ru-RU" sz="1800" dirty="0" smtClean="0"/>
              <a:t>пели крестьянские девушки на </a:t>
            </a:r>
            <a:r>
              <a:rPr lang="ru-RU" sz="1800" dirty="0" err="1" smtClean="0"/>
              <a:t>Орловщине</a:t>
            </a:r>
            <a:r>
              <a:rPr lang="ru-RU" sz="1800" dirty="0" smtClean="0"/>
              <a:t> в дни Вознесения (40-й день после Пасхи, отмечаемый в честь "вознесения" Христа на небо. К Вознесению в ряде мест приурочивались некоторые приметы, связанные с кукушкой. Как правило, в этот период начинало колоситься жито и замолкала кукушка. В народе говорилось: "Кукушка подавилась житным колоском" и "Рада бы век на Руси вековать вековушкой, а придет </a:t>
            </a:r>
            <a:r>
              <a:rPr lang="ru-RU" sz="1800" dirty="0" err="1" smtClean="0"/>
              <a:t>Вознесеньев</a:t>
            </a:r>
            <a:r>
              <a:rPr lang="ru-RU" sz="1800" dirty="0" smtClean="0"/>
              <a:t> день, прокукует кукушкою, соловьем зальется, к лету за пазуху уберется". "Кукушкой" называлось соломенное чучело (а иногда это была или просто обряженная ветка, или кукла), которое сначала торжественно "крестили", а затем столь же торжественно "хоронили". </a:t>
            </a:r>
            <a:endParaRPr lang="ru-RU" sz="1800" dirty="0"/>
          </a:p>
        </p:txBody>
      </p:sp>
      <p:pic>
        <p:nvPicPr>
          <p:cNvPr id="1027" name="Picture 3" descr="C:\Users\Пользователь\Desktop\77163009_large_kukla_obereg_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39" y="1268760"/>
            <a:ext cx="3554461" cy="46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06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1057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Обрядовый фольклор</vt:lpstr>
      <vt:lpstr>Обрядовый фольклор</vt:lpstr>
      <vt:lpstr>Обряд.</vt:lpstr>
      <vt:lpstr>Календарно-обрядовый фольклор</vt:lpstr>
      <vt:lpstr>Колядки</vt:lpstr>
      <vt:lpstr>Щедровки</vt:lpstr>
      <vt:lpstr>"Овсень" или "Таусень"</vt:lpstr>
      <vt:lpstr>Презентация PowerPoint</vt:lpstr>
      <vt:lpstr>"Похороны кукушки"</vt:lpstr>
      <vt:lpstr>Презентация PowerPoint</vt:lpstr>
      <vt:lpstr>"Кострома"</vt:lpstr>
      <vt:lpstr>Иван Купала</vt:lpstr>
      <vt:lpstr>Презентация PowerPoint</vt:lpstr>
      <vt:lpstr>Хлебный спас.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Обрядовый фольклор</dc:title>
  <dc:creator>Пользователь</dc:creator>
  <cp:lastModifiedBy>Пользователь</cp:lastModifiedBy>
  <cp:revision>12</cp:revision>
  <dcterms:created xsi:type="dcterms:W3CDTF">2012-08-21T09:30:30Z</dcterms:created>
  <dcterms:modified xsi:type="dcterms:W3CDTF">2012-08-21T12:02:22Z</dcterms:modified>
</cp:coreProperties>
</file>