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19"/>
  </p:notesMasterIdLst>
  <p:sldIdLst>
    <p:sldId id="256" r:id="rId2"/>
    <p:sldId id="258" r:id="rId3"/>
    <p:sldId id="274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3" r:id="rId12"/>
    <p:sldId id="264" r:id="rId13"/>
    <p:sldId id="271" r:id="rId14"/>
    <p:sldId id="272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EC0C1-AEF3-4A1D-80FB-A479E4A2AC99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4F8F0-8765-49A4-9E50-14C27F7D5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4F8F0-8765-49A4-9E50-14C27F7D50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8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4F8F0-8765-49A4-9E50-14C27F7D50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3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pet.permarea.ru/upload/others/FGOS_SPO_080114_Ekonomika_i_buhgalterskij_uchet_(po_otraslam)_%E2%84%96282_ot_06.04.2010.pdf" TargetMode="External"/><Relationship Id="rId7" Type="http://schemas.openxmlformats.org/officeDocument/2006/relationships/hyperlink" Target="http://npet.permarea.ru/upload/others/FGOS_151902.03_Stanochnik_(metallobrabotka)_%E2%84%96551_ot_09.11.2009.pdf" TargetMode="External"/><Relationship Id="rId2" Type="http://schemas.openxmlformats.org/officeDocument/2006/relationships/hyperlink" Target="http://npet.permarea.ru/upload/others/FGOS_SPO_150412_Obrabotka_metalla_davlenijem_%E2%84%96656_ot_24.11.200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pet.permarea.ru/upload/others/FGOS_110800.04__Master_po_tehnicheskomu_obsluzhivaniju_%E2%84%96525_ot_05.11.2009.pdf" TargetMode="External"/><Relationship Id="rId5" Type="http://schemas.openxmlformats.org/officeDocument/2006/relationships/hyperlink" Target="http://npet.permarea.ru/upload/others/FGOS_260807.01_Povar,_konditer_%E2%84%96516_17.05.10.pdf" TargetMode="External"/><Relationship Id="rId4" Type="http://schemas.openxmlformats.org/officeDocument/2006/relationships/hyperlink" Target="http://npet.permarea.ru/upload/others/FGOS_SPO_151031_Montazh_i_tehnicheskaja_ekspluatacija_promyshlennogo_oborudovanija_(po_otraslam)doc_692_%E2%84%96_661_24.11.09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«Знакомство с профессией»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Урок по профориентации в 8-9  классах коррекционной школы </a:t>
            </a:r>
            <a:r>
              <a:rPr lang="en-US" dirty="0" smtClean="0"/>
              <a:t>VIII</a:t>
            </a:r>
            <a:r>
              <a:rPr lang="ru-RU" dirty="0" smtClean="0"/>
              <a:t> вида.</a:t>
            </a:r>
          </a:p>
          <a:p>
            <a:r>
              <a:rPr lang="ru-RU" dirty="0" smtClean="0"/>
              <a:t>Автор-составитель: педагог-психолог  МБОУ СКОШ Рыбалко Татьяна Владимировна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2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Профессиограмма  автомеханик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Доминирующие </a:t>
            </a:r>
            <a:r>
              <a:rPr lang="ru-RU" dirty="0"/>
              <a:t>виды деятельности:</a:t>
            </a:r>
          </a:p>
          <a:p>
            <a:r>
              <a:rPr lang="ru-RU" dirty="0" smtClean="0"/>
              <a:t>установление </a:t>
            </a:r>
            <a:r>
              <a:rPr lang="ru-RU" dirty="0"/>
              <a:t>технического диагноза путем внешнего осмотра и инструментального контроля;</a:t>
            </a:r>
          </a:p>
          <a:p>
            <a:r>
              <a:rPr lang="ru-RU" dirty="0" smtClean="0"/>
              <a:t>своевременное </a:t>
            </a:r>
            <a:r>
              <a:rPr lang="ru-RU" dirty="0"/>
              <a:t>и качественное проведение технического обслуживания автомобиля;</a:t>
            </a:r>
          </a:p>
          <a:p>
            <a:r>
              <a:rPr lang="ru-RU" dirty="0" smtClean="0"/>
              <a:t>осуществление </a:t>
            </a:r>
            <a:r>
              <a:rPr lang="ru-RU" dirty="0"/>
              <a:t>ремонта автомобиля и его деталей;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технического осмотра, сборки, разборки, ремонта, замены всех соединений, узлов и электрооборудования автомобилей;</a:t>
            </a:r>
          </a:p>
          <a:p>
            <a:r>
              <a:rPr lang="ru-RU" dirty="0" smtClean="0"/>
              <a:t>регулирование </a:t>
            </a:r>
            <a:r>
              <a:rPr lang="ru-RU" dirty="0"/>
              <a:t>механизмов и замена при необходимости неисправных деталей;</a:t>
            </a:r>
          </a:p>
          <a:p>
            <a:r>
              <a:rPr lang="ru-RU" dirty="0" smtClean="0"/>
              <a:t>проверка </a:t>
            </a:r>
            <a:r>
              <a:rPr lang="ru-RU" dirty="0"/>
              <a:t>и испытание исправности деталей и узлов автомобиля;</a:t>
            </a:r>
          </a:p>
          <a:p>
            <a:r>
              <a:rPr lang="ru-RU" dirty="0" smtClean="0"/>
              <a:t>поддержание </a:t>
            </a:r>
            <a:r>
              <a:rPr lang="ru-RU" dirty="0"/>
              <a:t>в технически исправном, пригодном для эксплуатации состоянии автомобиля, его агрегатов, систем и механизмов.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6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Области применения профессиональных знаний: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автотранспортные </a:t>
            </a:r>
            <a:r>
              <a:rPr lang="ru-RU" dirty="0"/>
              <a:t>предприятия (таксопарки, автобусные парки, автобазы, компании по автоперевозкам и т. д.);</a:t>
            </a:r>
          </a:p>
          <a:p>
            <a:r>
              <a:rPr lang="ru-RU" dirty="0" smtClean="0"/>
              <a:t>промышленные </a:t>
            </a:r>
            <a:r>
              <a:rPr lang="ru-RU" dirty="0"/>
              <a:t>предприятия;</a:t>
            </a:r>
          </a:p>
          <a:p>
            <a:r>
              <a:rPr lang="ru-RU" dirty="0" smtClean="0"/>
              <a:t>автомобильный </a:t>
            </a:r>
            <a:r>
              <a:rPr lang="ru-RU" dirty="0"/>
              <a:t>спорт;</a:t>
            </a:r>
          </a:p>
          <a:p>
            <a:r>
              <a:rPr lang="ru-RU" dirty="0" smtClean="0"/>
              <a:t>предприятия </a:t>
            </a:r>
            <a:r>
              <a:rPr lang="ru-RU" dirty="0"/>
              <a:t>сельского хозяйства;</a:t>
            </a:r>
          </a:p>
          <a:p>
            <a:r>
              <a:rPr lang="ru-RU" dirty="0" smtClean="0"/>
              <a:t>автомобильный </a:t>
            </a:r>
            <a:r>
              <a:rPr lang="ru-RU" dirty="0"/>
              <a:t>сервис.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2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Медицинские противопоказания: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нарушение </a:t>
            </a:r>
            <a:r>
              <a:rPr lang="ru-RU" dirty="0"/>
              <a:t>функций опорно-двигательного аппарата, зрения; </a:t>
            </a:r>
          </a:p>
          <a:p>
            <a:r>
              <a:rPr lang="ru-RU" dirty="0" smtClean="0"/>
              <a:t>заболевания </a:t>
            </a:r>
            <a:r>
              <a:rPr lang="ru-RU" dirty="0"/>
              <a:t>нервной системы;</a:t>
            </a:r>
          </a:p>
          <a:p>
            <a:r>
              <a:rPr lang="ru-RU" dirty="0" smtClean="0"/>
              <a:t>заболевания </a:t>
            </a:r>
            <a:r>
              <a:rPr lang="ru-RU" dirty="0"/>
              <a:t>конечностей,  ограничивающие движения рук.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0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концентрация </a:t>
            </a:r>
            <a:r>
              <a:rPr lang="ru-RU" dirty="0"/>
              <a:t>внимания (способность в течение длительного времени заниматься определенным видом деятельности);</a:t>
            </a:r>
          </a:p>
          <a:p>
            <a:r>
              <a:rPr lang="ru-RU" dirty="0" smtClean="0"/>
              <a:t>высокий </a:t>
            </a:r>
            <a:r>
              <a:rPr lang="ru-RU" dirty="0"/>
              <a:t>уровень устойчивости внимания;</a:t>
            </a:r>
          </a:p>
          <a:p>
            <a:r>
              <a:rPr lang="ru-RU" dirty="0" smtClean="0"/>
              <a:t>хорошая </a:t>
            </a:r>
            <a:r>
              <a:rPr lang="ru-RU" dirty="0"/>
              <a:t>моторная память (память на действия);</a:t>
            </a:r>
          </a:p>
          <a:p>
            <a:r>
              <a:rPr lang="ru-RU" dirty="0" smtClean="0"/>
              <a:t>физическая </a:t>
            </a:r>
            <a:r>
              <a:rPr lang="ru-RU" dirty="0"/>
              <a:t>сила и выносливость;</a:t>
            </a:r>
          </a:p>
          <a:p>
            <a:r>
              <a:rPr lang="ru-RU" dirty="0" smtClean="0"/>
              <a:t>развитая </a:t>
            </a:r>
            <a:r>
              <a:rPr lang="ru-RU" dirty="0"/>
              <a:t>ручная моторика;</a:t>
            </a:r>
          </a:p>
          <a:p>
            <a:r>
              <a:rPr lang="ru-RU" dirty="0" smtClean="0"/>
              <a:t>хорошая </a:t>
            </a:r>
            <a:r>
              <a:rPr lang="ru-RU" dirty="0"/>
              <a:t>координация движений;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2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Личностные качества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эмоциональная </a:t>
            </a:r>
            <a:r>
              <a:rPr lang="ru-RU" dirty="0"/>
              <a:t>стабильность и надежность; </a:t>
            </a:r>
          </a:p>
          <a:p>
            <a:r>
              <a:rPr lang="ru-RU" dirty="0" smtClean="0"/>
              <a:t>терпеливость</a:t>
            </a:r>
            <a:r>
              <a:rPr lang="ru-RU" dirty="0"/>
              <a:t>;</a:t>
            </a:r>
          </a:p>
          <a:p>
            <a:r>
              <a:rPr lang="ru-RU" dirty="0" smtClean="0"/>
              <a:t>ответственность </a:t>
            </a:r>
            <a:r>
              <a:rPr lang="ru-RU" dirty="0"/>
              <a:t>за выполняемую работу;</a:t>
            </a:r>
          </a:p>
          <a:p>
            <a:r>
              <a:rPr lang="ru-RU" dirty="0" smtClean="0"/>
              <a:t>тщательность</a:t>
            </a:r>
            <a:r>
              <a:rPr lang="ru-RU" dirty="0"/>
              <a:t>, аккуратность, систематичность в работе;</a:t>
            </a:r>
          </a:p>
          <a:p>
            <a:r>
              <a:rPr lang="ru-RU" dirty="0" smtClean="0"/>
              <a:t>сознательность </a:t>
            </a:r>
            <a:r>
              <a:rPr lang="ru-RU" dirty="0"/>
              <a:t>и самоконтроль;</a:t>
            </a:r>
          </a:p>
          <a:p>
            <a:r>
              <a:rPr lang="ru-RU" dirty="0" smtClean="0"/>
              <a:t>дисциплинированность</a:t>
            </a:r>
            <a:r>
              <a:rPr lang="ru-RU" dirty="0"/>
              <a:t>;</a:t>
            </a:r>
          </a:p>
          <a:p>
            <a:r>
              <a:rPr lang="ru-RU" dirty="0" smtClean="0"/>
              <a:t>упорство</a:t>
            </a:r>
            <a:r>
              <a:rPr lang="ru-RU" dirty="0"/>
              <a:t>, настойчивость.</a:t>
            </a:r>
          </a:p>
        </p:txBody>
      </p:sp>
    </p:spTree>
    <p:extLst>
      <p:ext uri="{BB962C8B-B14F-4D97-AF65-F5344CB8AC3E}">
        <p14:creationId xmlns:p14="http://schemas.microsoft.com/office/powerpoint/2010/main" val="39469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Где учиться?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Краевое государственное автономное образовательное учреждение среднего профессионального образования  </a:t>
            </a:r>
          </a:p>
          <a:p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Нытвенский</a:t>
            </a:r>
            <a:r>
              <a:rPr lang="ru-RU" dirty="0"/>
              <a:t> промышленно-экономический техникум»</a:t>
            </a:r>
          </a:p>
          <a:p>
            <a:endParaRPr lang="ru-RU" dirty="0"/>
          </a:p>
          <a:p>
            <a:r>
              <a:rPr lang="ru-RU" dirty="0"/>
              <a:t>(КГАОУ СПО «НПЭТ»)</a:t>
            </a:r>
          </a:p>
          <a:p>
            <a:endParaRPr lang="ru-RU" dirty="0"/>
          </a:p>
          <a:p>
            <a:r>
              <a:rPr lang="ru-RU" dirty="0"/>
              <a:t>617000 Пермский край г. Нытва, ул. Карла Либкнехта, 118  </a:t>
            </a:r>
          </a:p>
          <a:p>
            <a:endParaRPr lang="ru-RU" dirty="0"/>
          </a:p>
          <a:p>
            <a:r>
              <a:rPr lang="ru-RU" dirty="0"/>
              <a:t>Директор техникума: БОЯРШИНОВ Михаил Сергеевич</a:t>
            </a:r>
          </a:p>
          <a:p>
            <a:endParaRPr lang="ru-RU" dirty="0"/>
          </a:p>
          <a:p>
            <a:r>
              <a:rPr lang="ru-RU" dirty="0"/>
              <a:t>График приёма граждан: Каждый понедельник с 15.00 до 16.30 по предварительной записи.</a:t>
            </a:r>
          </a:p>
          <a:p>
            <a:endParaRPr lang="ru-RU" dirty="0"/>
          </a:p>
          <a:p>
            <a:r>
              <a:rPr lang="ru-RU" dirty="0"/>
              <a:t>Телефон, факс (34272)  31595, 30103 </a:t>
            </a:r>
          </a:p>
          <a:p>
            <a:endParaRPr lang="ru-RU" dirty="0"/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  gousponpet@yandex.ru</a:t>
            </a:r>
          </a:p>
        </p:txBody>
      </p:sp>
    </p:spTree>
    <p:extLst>
      <p:ext uri="{BB962C8B-B14F-4D97-AF65-F5344CB8AC3E}">
        <p14:creationId xmlns:p14="http://schemas.microsoft.com/office/powerpoint/2010/main" val="39805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253235"/>
              </p:ext>
            </p:extLst>
          </p:nvPr>
        </p:nvGraphicFramePr>
        <p:xfrm>
          <a:off x="539553" y="1676400"/>
          <a:ext cx="8092971" cy="4781230"/>
        </p:xfrm>
        <a:graphic>
          <a:graphicData uri="http://schemas.openxmlformats.org/drawingml/2006/table">
            <a:tbl>
              <a:tblPr/>
              <a:tblGrid>
                <a:gridCol w="4783527"/>
                <a:gridCol w="1598944"/>
                <a:gridCol w="773444"/>
                <a:gridCol w="937056"/>
              </a:tblGrid>
              <a:tr h="75205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Код</a:t>
                      </a:r>
                      <a:endParaRPr lang="ru-RU" sz="1000" dirty="0" smtClean="0"/>
                    </a:p>
                    <a:p>
                      <a:pPr algn="ctr"/>
                      <a:r>
                        <a:rPr lang="ru-RU" sz="1000" b="1" dirty="0" smtClean="0"/>
                        <a:t>специальности/</a:t>
                      </a:r>
                      <a:endParaRPr lang="ru-RU" sz="1000" dirty="0" smtClean="0"/>
                    </a:p>
                    <a:p>
                      <a:pPr algn="ctr"/>
                      <a:r>
                        <a:rPr lang="ru-RU" sz="1000" b="1" dirty="0" smtClean="0"/>
                        <a:t>профессии</a:t>
                      </a:r>
                      <a:endParaRPr lang="ru-RU" sz="1000" dirty="0"/>
                    </a:p>
                    <a:p>
                      <a:pPr algn="ctr"/>
                      <a:r>
                        <a:rPr lang="ru-RU" sz="1000" b="1" dirty="0"/>
                        <a:t>по ОКСО</a:t>
                      </a: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/>
                        <a:t>Наименование специальности/</a:t>
                      </a:r>
                      <a:endParaRPr lang="ru-RU" sz="1000"/>
                    </a:p>
                    <a:p>
                      <a:pPr algn="ctr"/>
                      <a:r>
                        <a:rPr lang="ru-RU" sz="1000" b="1"/>
                        <a:t>профессии</a:t>
                      </a:r>
                      <a:endParaRPr lang="ru-RU" sz="10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/>
                        <a:t>Базовое</a:t>
                      </a:r>
                      <a:endParaRPr lang="ru-RU" sz="1000"/>
                    </a:p>
                    <a:p>
                      <a:pPr algn="ctr"/>
                      <a:r>
                        <a:rPr lang="ru-RU" sz="1000" b="1"/>
                        <a:t>образование</a:t>
                      </a:r>
                      <a:endParaRPr lang="ru-RU" sz="10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/>
                        <a:t>Нормативные сроки обучения</a:t>
                      </a:r>
                      <a:endParaRPr lang="ru-RU" sz="10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2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150412Специальнос</a:t>
                      </a: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>
                          <a:hlinkClick r:id="rId2"/>
                        </a:rPr>
                        <a:t>Обработка металлов давлением</a:t>
                      </a: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Основное</a:t>
                      </a:r>
                    </a:p>
                    <a:p>
                      <a:pPr algn="ctr"/>
                      <a:r>
                        <a:rPr lang="ru-RU" sz="1000" dirty="0"/>
                        <a:t>общее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3 г. 10 мес.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2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080114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>
                          <a:hlinkClick r:id="rId3"/>
                        </a:rPr>
                        <a:t>Экономика    и    бухгалтерский    учёт</a:t>
                      </a: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Среднее (полное)</a:t>
                      </a:r>
                    </a:p>
                    <a:p>
                      <a:pPr algn="ctr"/>
                      <a:r>
                        <a:rPr lang="ru-RU" sz="1000"/>
                        <a:t>общее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2 г. 10 мес.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12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151031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>
                          <a:hlinkClick r:id="rId4"/>
                        </a:rPr>
                        <a:t>Монтаж и техническая эксплуатация промышленного оборудования</a:t>
                      </a: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Среднее (полное)</a:t>
                      </a:r>
                    </a:p>
                    <a:p>
                      <a:pPr algn="ctr"/>
                      <a:r>
                        <a:rPr lang="ru-RU" sz="1000"/>
                        <a:t>общее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3г. 10 мес.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8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Обучение по программам  начального профессионального образования (НПО)</a:t>
                      </a: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2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260807.01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>
                          <a:hlinkClick r:id="rId5"/>
                        </a:rPr>
                        <a:t>Повар, кондитер</a:t>
                      </a: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Основное</a:t>
                      </a:r>
                    </a:p>
                    <a:p>
                      <a:pPr algn="ctr"/>
                      <a:r>
                        <a:rPr lang="ru-RU" sz="1000"/>
                        <a:t>общее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2 г.5 мес.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79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110800.04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>
                          <a:hlinkClick r:id="rId6"/>
                        </a:rPr>
                        <a:t>Мастер по техническому обслуживанию и ремонту машинно-тракторного парка</a:t>
                      </a: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Основное</a:t>
                      </a:r>
                    </a:p>
                    <a:p>
                      <a:pPr algn="ctr"/>
                      <a:r>
                        <a:rPr lang="ru-RU" sz="1000"/>
                        <a:t>общее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2 г.5 мес.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2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151902.03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>
                          <a:hlinkClick r:id="rId7"/>
                        </a:rPr>
                        <a:t>Станочник</a:t>
                      </a: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Основное</a:t>
                      </a:r>
                    </a:p>
                    <a:p>
                      <a:pPr algn="ctr"/>
                      <a:r>
                        <a:rPr lang="ru-RU" sz="1000"/>
                        <a:t>общее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 г.5 </a:t>
                      </a:r>
                      <a:r>
                        <a:rPr lang="ru-RU" sz="1000" dirty="0" err="1"/>
                        <a:t>мес</a:t>
                      </a:r>
                      <a:endParaRPr lang="ru-R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37308" y="1422497"/>
            <a:ext cx="32060" cy="50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900" b="1" i="0" u="none" strike="noStrike" cap="none" normalizeH="0" baseline="0" dirty="0" smtClean="0">
              <a:ln>
                <a:noFill/>
              </a:ln>
              <a:solidFill>
                <a:srgbClr val="9E04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Счастливого выбора!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/>
              <a:t>    </a:t>
            </a:r>
            <a:r>
              <a:rPr lang="ru-RU" dirty="0" smtClean="0"/>
              <a:t>Счастливого выбора!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848"/>
            <a:ext cx="6096000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smtClean="0"/>
              <a:t>Познакомить учащихся с профессией автомеханика и учебным  заведением, где можно освоить эту специальность.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5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1.Оказать </a:t>
            </a:r>
            <a:r>
              <a:rPr lang="ru-RU" dirty="0"/>
              <a:t>профориентационную поддержку учащимся в процессе выбора сферы будущей профессиональной деятельности.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Выработать  у школьников сознательное отношение к труду, профессиональное самоопределение в условиях свободы выбора сферы деятельности в соответствии со своими возможностями, способностями и с учетом требований рынка труда.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Научить анализировать свои возможности и способности (сформировать потребность в осознании и оценке качеств и возможностей своей личности);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 Выработать умение высказывать свою точку зрения на рассматриваемые вопросы.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68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41440" cy="1442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</a:t>
            </a:r>
            <a:r>
              <a:rPr lang="ru-RU" dirty="0"/>
              <a:t>для </a:t>
            </a:r>
            <a:r>
              <a:rPr lang="ru-RU" dirty="0" smtClean="0"/>
              <a:t>презентации «Профессия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автомеханик»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1. Назовите объект труда, конечный результат работы.</a:t>
            </a:r>
          </a:p>
          <a:p>
            <a:endParaRPr lang="ru-RU" dirty="0"/>
          </a:p>
          <a:p>
            <a:r>
              <a:rPr lang="ru-RU" b="1" dirty="0"/>
              <a:t>2. Охарактеризуйте условия работы, режим труда.</a:t>
            </a:r>
          </a:p>
          <a:p>
            <a:endParaRPr lang="ru-RU" b="1" dirty="0"/>
          </a:p>
          <a:p>
            <a:r>
              <a:rPr lang="ru-RU" b="1" dirty="0"/>
              <a:t>3. Какое значение имеет данная профессия для общества</a:t>
            </a:r>
            <a:r>
              <a:rPr lang="ru-RU" b="1" dirty="0" smtClean="0"/>
              <a:t>?</a:t>
            </a:r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8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4. Предполагает ли данная профессия интенсивное общение с людьми?</a:t>
            </a:r>
          </a:p>
          <a:p>
            <a:endParaRPr lang="ru-RU" dirty="0"/>
          </a:p>
          <a:p>
            <a:r>
              <a:rPr lang="ru-RU" dirty="0"/>
              <a:t>5. Где можно её получить?</a:t>
            </a:r>
          </a:p>
          <a:p>
            <a:endParaRPr lang="ru-RU" dirty="0"/>
          </a:p>
          <a:p>
            <a:r>
              <a:rPr lang="ru-RU" dirty="0"/>
              <a:t>6. Какими личными качествами должен обладать представитель этой профессии?</a:t>
            </a:r>
          </a:p>
          <a:p>
            <a:endParaRPr lang="ru-RU" dirty="0"/>
          </a:p>
          <a:p>
            <a:r>
              <a:rPr lang="ru-RU" dirty="0"/>
              <a:t>7. Существуют ли к данной профессии медицинские противопоказания?</a:t>
            </a:r>
          </a:p>
          <a:p>
            <a:endParaRPr lang="ru-RU" dirty="0"/>
          </a:p>
          <a:p>
            <a:r>
              <a:rPr lang="ru-RU" dirty="0"/>
              <a:t>8. Назовите приблизительно заработную плату специалистов данной профессии.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7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Автомеханик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История профессии: Первые самобеглые коляски появились в XVIII веке в разных странах мира. В течение длительного времени они видоизменялись и совершенствовались. Но, как всякий механизм, они требовали ухода и ремонта в случае поломки. Этим могли заниматься только люди, хорошо разбирающиеся во внутреннем устройстве автомобиля. Так появилась новая профессия - автомеханик или автослесарь. Эта профессия позволяет увеличивать сроки эксплуатации автомобиля, осуществлять своевременную профилактику его функционального состояния, что обеспечивает безопасность дорожного движения. </a:t>
            </a:r>
          </a:p>
        </p:txBody>
      </p:sp>
    </p:spTree>
    <p:extLst>
      <p:ext uri="{BB962C8B-B14F-4D97-AF65-F5344CB8AC3E}">
        <p14:creationId xmlns:p14="http://schemas.microsoft.com/office/powerpoint/2010/main" val="5225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работы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Осуществляют диагностику неисправностей и, при необходимости, их устраняют (путем замены дефектных деталей, настройки каких-либо систем, механического выправления деформированных частей кузова и т. п.). Как правило, автомеханики имеют специализацию, связанную с обслуживанием определенных систем автомобиля: специалисты по кузовным работам, мотористы, </a:t>
            </a:r>
            <a:r>
              <a:rPr lang="ru-RU" dirty="0" err="1"/>
              <a:t>шиномонтажники</a:t>
            </a:r>
            <a:r>
              <a:rPr lang="ru-RU" dirty="0"/>
              <a:t>, автоэлектрики и т. п. Профессия относится к числу массовых. Соответствующие вакансии имеются в многочисленных автомастерских и сервис-центрах, на автопредприятиях, а также в гаражах различных организаций, имеющих собственный транспортный </a:t>
            </a:r>
            <a:r>
              <a:rPr lang="ru-RU" dirty="0" smtClean="0"/>
              <a:t>парк.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4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работы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Для работы в мастерских, осуществляющих полукустарный ремонт старых отечественных автомобилей и иномарок, требуется не столько специальное образование, сколько золотые руки и профессиональная смекалка, позволяющая найти и устранить неисправность даже при отсутствии специального оборудования и запчастей. (Детали для многих старых автомобилей либо уже не производятся, либо их поставка затруднена, а связанные с ней расходы могут приблизиться к стоимости самой машины). Для работы же в современных сервис-центрах, особенно авторизованных зарубежными автопроизводителями, обычно требуют среднее специальное или даже высшее техническое образование, поскольку там используется сложное оборудование и компьютерные программы диагностики неисправностей автомобиля.</a:t>
            </a:r>
          </a:p>
        </p:txBody>
      </p:sp>
    </p:spTree>
    <p:extLst>
      <p:ext uri="{BB962C8B-B14F-4D97-AF65-F5344CB8AC3E}">
        <p14:creationId xmlns:p14="http://schemas.microsoft.com/office/powerpoint/2010/main" val="11265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работы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Профессию автослесаря можно получить в колледжах, профессионально-технических училищах. Возможно обучение непосредственно на рабочем месте. Спрос на рынке труда превышает предложение, трудоустройство для компетентного работника затруднений обычно не вызывает. Главный критерий отбора специалистов — не столько документы об образовании либо опыт работы, сколько фактические умения, позволяющие выполнять ремонт автомобилей. Оплата труда относительно высокая, превышает среднюю зарплату в промышленности на 10-30%, однако перспективы ее дальнейшего роста незначительные.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7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163</TotalTime>
  <Words>947</Words>
  <Application>Microsoft Office PowerPoint</Application>
  <PresentationFormat>Экран (4:3)</PresentationFormat>
  <Paragraphs>133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Sketchbook</vt:lpstr>
      <vt:lpstr>«Знакомство с профессией»</vt:lpstr>
      <vt:lpstr>ЦЕЛЬ:</vt:lpstr>
      <vt:lpstr>ЗАДАЧИ:</vt:lpstr>
      <vt:lpstr>Вопросы для презентации «Профессия                              автомеханик»</vt:lpstr>
      <vt:lpstr>Презентация PowerPoint</vt:lpstr>
      <vt:lpstr>              Автомеханик</vt:lpstr>
      <vt:lpstr>Содержание работы</vt:lpstr>
      <vt:lpstr>Содержание работы</vt:lpstr>
      <vt:lpstr>Содержание работы</vt:lpstr>
      <vt:lpstr>Профессиограмма  автомеханик</vt:lpstr>
      <vt:lpstr>Области применения профессиональных знаний:  </vt:lpstr>
      <vt:lpstr>Медицинские противопоказания: </vt:lpstr>
      <vt:lpstr>Способности</vt:lpstr>
      <vt:lpstr>Личностные качества </vt:lpstr>
      <vt:lpstr>    Где учиться?</vt:lpstr>
      <vt:lpstr>Специальности</vt:lpstr>
      <vt:lpstr>Счастливого выбора!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2014-01-09T09:54:32Z</dcterms:created>
  <dcterms:modified xsi:type="dcterms:W3CDTF">2014-01-21T08:03:28Z</dcterms:modified>
</cp:coreProperties>
</file>