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94" r:id="rId3"/>
    <p:sldId id="277" r:id="rId4"/>
    <p:sldId id="278" r:id="rId5"/>
    <p:sldId id="296" r:id="rId6"/>
    <p:sldId id="297" r:id="rId7"/>
    <p:sldId id="298" r:id="rId8"/>
    <p:sldId id="299" r:id="rId9"/>
    <p:sldId id="30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1538-6495-40BD-8D52-E3BF8A8E484E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8748A-6990-4EDD-929B-F263D52EA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8748A-6990-4EDD-929B-F263D52EA2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1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81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28596" y="171448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571735" y="1714488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28595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571736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785850" y="-16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4786313" y="1714500"/>
            <a:ext cx="3786187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18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0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9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928726" y="5143512"/>
            <a:ext cx="82296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84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7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4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7;&#1072;&#1084;&#1099;&#1081;%20&#1082;&#1083;&#1072;&#1089;&#1089;&#1085;&#1099;&#1081;%20&#1082;&#1083;&#1072;&#1089;&#1089;&#1085;&#1099;&#1081;%20&#1046;&#1091;&#1081;&#1082;&#1086;%20&#1058;.&#1040;\&#1046;&#1091;&#1081;&#1082;&#1086;%20&#1058;.&#1040;.%20&#1057;&#1072;&#1084;&#1099;&#1081;%20&#1082;&#1083;&#1072;&#1089;&#1089;&#1085;&#1099;&#1081;%20&#1082;&#1083;&#1072;&#1089;&#1089;&#1085;&#1099;&#1081;\&#1057;&#1077;&#1084;&#1100;&#1103;%20&#1080;%20&#1089;&#1077;&#1084;&#1077;&#1081;&#1085;&#1099;&#1077;%20&#1094;&#1077;&#1085;&#1085;&#1086;&#1089;&#1090;&#1080;\&#1051;&#1077;&#1074;%20&#1051;&#1077;&#1097;&#1077;&#1085;&#1082;&#1086;%20-%20&#1056;&#1086;&#1076;&#1080;&#1090;&#1077;&#1083;&#1100;&#1089;&#1082;&#1080;&#1081;%20&#1044;&#1086;&#1084;%20(mp3ostrov.com).mp3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18458" y="620688"/>
            <a:ext cx="8746029" cy="5328591"/>
            <a:chOff x="-127801" y="0"/>
            <a:chExt cx="6312199" cy="2571750"/>
          </a:xfrm>
        </p:grpSpPr>
        <p:sp>
          <p:nvSpPr>
            <p:cNvPr id="7" name="Овал 6"/>
            <p:cNvSpPr>
              <a:spLocks noChangeArrowheads="1"/>
            </p:cNvSpPr>
            <p:nvPr/>
          </p:nvSpPr>
          <p:spPr bwMode="auto">
            <a:xfrm>
              <a:off x="1952625" y="104775"/>
              <a:ext cx="1943100" cy="1057275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rgbClr val="6E6E6E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>
              <a:spLocks noChangeArrowheads="1"/>
            </p:cNvSpPr>
            <p:nvPr/>
          </p:nvSpPr>
          <p:spPr bwMode="auto">
            <a:xfrm>
              <a:off x="4267200" y="0"/>
              <a:ext cx="1495425" cy="914400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rgbClr val="6E6E6E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Овал 8"/>
            <p:cNvSpPr>
              <a:spLocks noChangeArrowheads="1"/>
            </p:cNvSpPr>
            <p:nvPr/>
          </p:nvSpPr>
          <p:spPr bwMode="auto">
            <a:xfrm>
              <a:off x="0" y="0"/>
              <a:ext cx="1562100" cy="914400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rgbClr val="6E6E6E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Овал 9"/>
            <p:cNvSpPr>
              <a:spLocks noChangeArrowheads="1"/>
            </p:cNvSpPr>
            <p:nvPr/>
          </p:nvSpPr>
          <p:spPr bwMode="auto">
            <a:xfrm>
              <a:off x="-127801" y="1185726"/>
              <a:ext cx="2104190" cy="1085850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rgbClr val="6E6E6E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Овал 10"/>
            <p:cNvSpPr>
              <a:spLocks noChangeArrowheads="1"/>
            </p:cNvSpPr>
            <p:nvPr/>
          </p:nvSpPr>
          <p:spPr bwMode="auto">
            <a:xfrm>
              <a:off x="2085975" y="1714500"/>
              <a:ext cx="1647825" cy="857250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rgbClr val="6E6E6E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Овал 11"/>
            <p:cNvSpPr>
              <a:spLocks noChangeArrowheads="1"/>
            </p:cNvSpPr>
            <p:nvPr/>
          </p:nvSpPr>
          <p:spPr bwMode="auto">
            <a:xfrm>
              <a:off x="3819525" y="1276350"/>
              <a:ext cx="2364873" cy="1085850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rgbClr val="6E6E6E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>
              <a:cxnSpLocks noChangeShapeType="1"/>
            </p:cNvCxnSpPr>
            <p:nvPr/>
          </p:nvCxnSpPr>
          <p:spPr bwMode="auto">
            <a:xfrm>
              <a:off x="1562100" y="371475"/>
              <a:ext cx="438150" cy="47625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/>
          </p:spPr>
        </p:cxnSp>
        <p:cxnSp>
          <p:nvCxnSpPr>
            <p:cNvPr id="14" name="Прямая соединительная линия 13"/>
            <p:cNvCxnSpPr>
              <a:cxnSpLocks noChangeShapeType="1"/>
            </p:cNvCxnSpPr>
            <p:nvPr/>
          </p:nvCxnSpPr>
          <p:spPr bwMode="auto">
            <a:xfrm flipV="1">
              <a:off x="3819525" y="371475"/>
              <a:ext cx="447675" cy="4699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/>
          </p:spPr>
        </p:cxnSp>
        <p:cxnSp>
          <p:nvCxnSpPr>
            <p:cNvPr id="15" name="Прямая соединительная линия 14"/>
            <p:cNvCxnSpPr>
              <a:cxnSpLocks noChangeShapeType="1"/>
            </p:cNvCxnSpPr>
            <p:nvPr/>
          </p:nvCxnSpPr>
          <p:spPr bwMode="auto">
            <a:xfrm flipH="1">
              <a:off x="1647825" y="952500"/>
              <a:ext cx="533400" cy="381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/>
          </p:spPr>
        </p:cxnSp>
        <p:cxnSp>
          <p:nvCxnSpPr>
            <p:cNvPr id="16" name="Прямая соединительная линия 15"/>
            <p:cNvCxnSpPr>
              <a:cxnSpLocks noChangeShapeType="1"/>
            </p:cNvCxnSpPr>
            <p:nvPr/>
          </p:nvCxnSpPr>
          <p:spPr bwMode="auto">
            <a:xfrm>
              <a:off x="3000375" y="1162050"/>
              <a:ext cx="0" cy="5524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/>
          </p:spPr>
        </p:cxnSp>
        <p:cxnSp>
          <p:nvCxnSpPr>
            <p:cNvPr id="17" name="Прямая соединительная линия 16"/>
            <p:cNvCxnSpPr>
              <a:cxnSpLocks noChangeShapeType="1"/>
            </p:cNvCxnSpPr>
            <p:nvPr/>
          </p:nvCxnSpPr>
          <p:spPr bwMode="auto">
            <a:xfrm>
              <a:off x="3733800" y="952500"/>
              <a:ext cx="533400" cy="4572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/>
          </p:spPr>
        </p:cxnSp>
        <p:sp>
          <p:nvSpPr>
            <p:cNvPr id="18" name="Поле 4"/>
            <p:cNvSpPr txBox="1">
              <a:spLocks noChangeArrowheads="1"/>
            </p:cNvSpPr>
            <p:nvPr/>
          </p:nvSpPr>
          <p:spPr bwMode="auto">
            <a:xfrm>
              <a:off x="135603" y="347024"/>
              <a:ext cx="1257300" cy="26412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/>
                  <a:cs typeface="Times New Roman" pitchFamily="18" charset="0"/>
                </a:rPr>
                <a:t>Карьера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Times New Roman"/>
                  <a:cs typeface="Times New Roman" pitchFamily="18" charset="0"/>
                </a:rPr>
                <a:t> 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19" name="Поле 3"/>
            <p:cNvSpPr txBox="1">
              <a:spLocks noChangeArrowheads="1"/>
            </p:cNvSpPr>
            <p:nvPr/>
          </p:nvSpPr>
          <p:spPr bwMode="auto">
            <a:xfrm>
              <a:off x="2100263" y="451563"/>
              <a:ext cx="1647825" cy="3636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/>
                  <a:cs typeface="Times New Roman" pitchFamily="18" charset="0"/>
                </a:rPr>
                <a:t>Счастье</a:t>
              </a:r>
              <a:endParaRPr kumimoji="0" lang="ru-RU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20" name="Поле 5"/>
            <p:cNvSpPr txBox="1">
              <a:spLocks noChangeArrowheads="1"/>
            </p:cNvSpPr>
            <p:nvPr/>
          </p:nvSpPr>
          <p:spPr bwMode="auto">
            <a:xfrm>
              <a:off x="4540784" y="322102"/>
              <a:ext cx="1023620" cy="2667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/>
                  <a:cs typeface="Times New Roman" pitchFamily="18" charset="0"/>
                </a:rPr>
                <a:t>Семья</a:t>
              </a: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21" name="Поле 7"/>
            <p:cNvSpPr txBox="1">
              <a:spLocks noChangeArrowheads="1"/>
            </p:cNvSpPr>
            <p:nvPr/>
          </p:nvSpPr>
          <p:spPr bwMode="auto">
            <a:xfrm>
              <a:off x="2347912" y="2043112"/>
              <a:ext cx="1123950" cy="25717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/>
                  <a:cs typeface="Times New Roman" pitchFamily="18" charset="0"/>
                </a:rPr>
                <a:t>Дети</a:t>
              </a: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22" name="Поле 2"/>
            <p:cNvSpPr txBox="1">
              <a:spLocks noChangeArrowheads="1"/>
            </p:cNvSpPr>
            <p:nvPr/>
          </p:nvSpPr>
          <p:spPr bwMode="auto">
            <a:xfrm>
              <a:off x="181343" y="1524000"/>
              <a:ext cx="1485900" cy="44291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/>
                  <a:cs typeface="Times New Roman" pitchFamily="18" charset="0"/>
                </a:rPr>
                <a:t>Отдых,   путешествия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23" name="Поле 1"/>
            <p:cNvSpPr txBox="1">
              <a:spLocks noChangeArrowheads="1"/>
            </p:cNvSpPr>
            <p:nvPr/>
          </p:nvSpPr>
          <p:spPr bwMode="auto">
            <a:xfrm>
              <a:off x="4076700" y="1597818"/>
              <a:ext cx="1951790" cy="44291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/>
                  <a:cs typeface="Times New Roman" pitchFamily="18" charset="0"/>
                </a:rPr>
                <a:t>Материальные блага</a:t>
              </a: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166407">
            <a:off x="-76263" y="574430"/>
            <a:ext cx="87263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60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Семья и семейные ценности</a:t>
            </a:r>
          </a:p>
        </p:txBody>
      </p:sp>
      <p:pic>
        <p:nvPicPr>
          <p:cNvPr id="6" name="Рисунок 5" descr="familia_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69674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899592" y="4149080"/>
            <a:ext cx="7632700" cy="2570809"/>
          </a:xfrm>
          <a:prstGeom prst="round2SameRect">
            <a:avLst>
              <a:gd name="adj1" fmla="val 713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Что может быть семьи дороже?</a:t>
            </a:r>
            <a:endParaRPr lang="ru-RU" sz="2000" b="1" dirty="0">
              <a:solidFill>
                <a:srgbClr val="00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Теплом встречает отчий дом,</a:t>
            </a:r>
            <a:endParaRPr lang="ru-RU" sz="2000" b="1" dirty="0">
              <a:solidFill>
                <a:srgbClr val="00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Здесь ждут тебя всегда с любовью</a:t>
            </a:r>
            <a:endParaRPr lang="ru-RU" sz="2000" b="1" dirty="0">
              <a:solidFill>
                <a:srgbClr val="00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И провожают в путь с добром!</a:t>
            </a:r>
            <a:endParaRPr lang="ru-RU" sz="2000" b="1" dirty="0">
              <a:solidFill>
                <a:srgbClr val="000000"/>
              </a:solidFill>
              <a:effectLst/>
              <a:latin typeface="Georgia" pitchFamily="18" charset="0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259633" y="1124744"/>
            <a:ext cx="6768752" cy="4176464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8000" b="1" dirty="0" smtClean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Семья…</a:t>
            </a:r>
            <a:endParaRPr lang="ru-RU" sz="8000" b="1" dirty="0">
              <a:solidFill>
                <a:srgbClr val="000099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899592" y="476672"/>
            <a:ext cx="7759100" cy="4320480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63538" lvl="2" indent="-363538" algn="just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Семья – это группа живущих вместе родственников (муж, жена, родители, дети)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"/>
              <a:tabLst>
                <a:tab pos="45021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Семья – самое главное в жизни для каждого человека. Это близкие и родные люди, те, кого мы любим, с кого берём пример, о ком заботимся, кому желаем добра и счастья.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"/>
              <a:tabLst>
                <a:tab pos="45021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Семья – это круг людей, которые тебя любят и уважают и никогда не оставят в беде, будут с тобой в радости и горести всегда.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"/>
              <a:tabLst>
                <a:tab pos="45021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Семья – это великий дар. </a:t>
            </a:r>
            <a:endParaRPr lang="ru-RU" sz="2400" dirty="0">
              <a:solidFill>
                <a:srgbClr val="00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075064"/>
            <a:ext cx="3769817" cy="28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94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95288" y="1125538"/>
            <a:ext cx="8497887" cy="4751734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Ценности: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Calibri"/>
              </a:rPr>
              <a:t>- то, что человек особенно ценит в жизни, чему он придает особый, положительный жизненный смысл; </a:t>
            </a:r>
          </a:p>
          <a:p>
            <a:pPr marL="342900" lvl="0" indent="-342900">
              <a:spcBef>
                <a:spcPct val="20000"/>
              </a:spcBef>
            </a:pP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Calibri"/>
              </a:rPr>
              <a:t>- значимость, польза, полезность. (словарь </a:t>
            </a:r>
            <a:r>
              <a:rPr lang="ru-RU" sz="3200" dirty="0" err="1">
                <a:solidFill>
                  <a:prstClr val="black"/>
                </a:solidFill>
                <a:latin typeface="Calibri"/>
              </a:rPr>
              <a:t>С.И.Ожегова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27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187624" y="1101191"/>
            <a:ext cx="6984776" cy="4751734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lvl="0" indent="-342900">
              <a:spcBef>
                <a:spcPct val="20000"/>
              </a:spcBef>
            </a:pPr>
            <a:r>
              <a:rPr lang="ru-RU" sz="4400" b="1" dirty="0">
                <a:solidFill>
                  <a:prstClr val="black"/>
                </a:solidFill>
              </a:rPr>
              <a:t>Семейные ценности: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Ценность </a:t>
            </a:r>
            <a:r>
              <a:rPr lang="ru-RU" sz="3200" dirty="0" err="1">
                <a:solidFill>
                  <a:prstClr val="black"/>
                </a:solidFill>
              </a:rPr>
              <a:t>родительства</a:t>
            </a:r>
            <a:endParaRPr lang="ru-RU" sz="32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Ценность родства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Ценность супружества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Ценность здоровья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Обычаи и традиции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Взгляды…</a:t>
            </a:r>
          </a:p>
        </p:txBody>
      </p:sp>
    </p:spTree>
    <p:extLst>
      <p:ext uri="{BB962C8B-B14F-4D97-AF65-F5344CB8AC3E}">
        <p14:creationId xmlns:p14="http://schemas.microsoft.com/office/powerpoint/2010/main" val="120594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611560" y="620688"/>
            <a:ext cx="7992888" cy="5616623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«Как появилась дружная семья». 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Давным-давно жила семья, в которой было 100 человек, но не было между ними согласия. Устали они от ссор и раздоров. И вот решили члены семьи обратиться к мудрецу, чтобы он научил их жить дружно. Мудрец внимательно выслушал просителей и сказал: «Никто не научит вас жить счастливо, вы должны сами понять, что вам нужно для счастья, напишите, какой вы  хотите видеть свою семью».  Собралась эта огромная семья на семейный совет и решили они, чтобы  семья была дружной, надо относиться друг к другу, придерживаясь этих качеств…»</a:t>
            </a:r>
          </a:p>
        </p:txBody>
      </p:sp>
    </p:spTree>
    <p:extLst>
      <p:ext uri="{BB962C8B-B14F-4D97-AF65-F5344CB8AC3E}">
        <p14:creationId xmlns:p14="http://schemas.microsoft.com/office/powerpoint/2010/main" val="156989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6592" y="1472609"/>
            <a:ext cx="783431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651877" y="548679"/>
            <a:ext cx="6480720" cy="1847861"/>
          </a:xfrm>
          <a:prstGeom prst="round2SameRect">
            <a:avLst>
              <a:gd name="adj1" fmla="val 7134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Times New Roman"/>
                <a:cs typeface="Times New Roman"/>
              </a:rPr>
              <a:t>Родительский дом – начало начал,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Times New Roman"/>
                <a:cs typeface="Times New Roman"/>
              </a:rPr>
              <a:t>Ты в жизни моей, надёжный причал.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Times New Roman"/>
                <a:cs typeface="Times New Roman"/>
              </a:rPr>
              <a:t>Родительский дом! Пускай много лет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ea typeface="Times New Roman"/>
                <a:cs typeface="Times New Roman"/>
              </a:rPr>
              <a:t>Горит в твоих окнах добрый свет.</a:t>
            </a:r>
          </a:p>
        </p:txBody>
      </p:sp>
      <p:pic>
        <p:nvPicPr>
          <p:cNvPr id="6" name="Лев Лещенко - Родительский Дом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5877272"/>
            <a:ext cx="520824" cy="5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337</TotalTime>
  <Words>308</Words>
  <Application>Microsoft Office PowerPoint</Application>
  <PresentationFormat>Экран (4:3)</PresentationFormat>
  <Paragraphs>35</Paragraphs>
  <Slides>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宋体</vt:lpstr>
      <vt:lpstr>Arial</vt:lpstr>
      <vt:lpstr>Calibri</vt:lpstr>
      <vt:lpstr>Georgia</vt:lpstr>
      <vt:lpstr>Lucida Sans Unicode</vt:lpstr>
      <vt:lpstr>Segoe Script</vt:lpstr>
      <vt:lpstr>Times New Roman</vt:lpstr>
      <vt:lpstr>Wingdings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Elenka</dc:creator>
  <cp:lastModifiedBy>User</cp:lastModifiedBy>
  <cp:revision>62</cp:revision>
  <dcterms:created xsi:type="dcterms:W3CDTF">2013-08-28T10:04:28Z</dcterms:created>
  <dcterms:modified xsi:type="dcterms:W3CDTF">2014-10-25T08:56:08Z</dcterms:modified>
</cp:coreProperties>
</file>