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6" r:id="rId2"/>
    <p:sldId id="272" r:id="rId3"/>
    <p:sldId id="262" r:id="rId4"/>
    <p:sldId id="268" r:id="rId5"/>
    <p:sldId id="288" r:id="rId6"/>
    <p:sldId id="269" r:id="rId7"/>
    <p:sldId id="274" r:id="rId8"/>
    <p:sldId id="257" r:id="rId9"/>
    <p:sldId id="259" r:id="rId10"/>
    <p:sldId id="260" r:id="rId11"/>
    <p:sldId id="304" r:id="rId12"/>
    <p:sldId id="298" r:id="rId13"/>
    <p:sldId id="302" r:id="rId14"/>
    <p:sldId id="293" r:id="rId15"/>
    <p:sldId id="275" r:id="rId16"/>
    <p:sldId id="277" r:id="rId17"/>
    <p:sldId id="294" r:id="rId18"/>
    <p:sldId id="287" r:id="rId19"/>
    <p:sldId id="281" r:id="rId20"/>
    <p:sldId id="282" r:id="rId21"/>
    <p:sldId id="307" r:id="rId22"/>
    <p:sldId id="290" r:id="rId23"/>
    <p:sldId id="292" r:id="rId24"/>
    <p:sldId id="278" r:id="rId25"/>
    <p:sldId id="313" r:id="rId26"/>
    <p:sldId id="267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зависимость</a:t>
            </a:r>
            <a:r>
              <a:rPr lang="ru-RU" baseline="0">
                <a:solidFill>
                  <a:schemeClr val="accent5">
                    <a:lumMod val="75000"/>
                  </a:schemeClr>
                </a:solidFill>
              </a:rPr>
              <a:t> электроотрицательности  </a:t>
            </a:r>
          </a:p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r>
              <a:rPr lang="ru-RU" baseline="0">
                <a:solidFill>
                  <a:schemeClr val="accent5">
                    <a:lumMod val="75000"/>
                  </a:schemeClr>
                </a:solidFill>
              </a:rPr>
              <a:t>от радиуса атома </a:t>
            </a:r>
          </a:p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ru-RU" baseline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ru-RU">
              <a:solidFill>
                <a:schemeClr val="accent5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радиус, пм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xVal>
            <c:strRef>
              <c:f>Лист1!$A$2:$A$9</c:f>
              <c:strCache>
                <c:ptCount val="8"/>
                <c:pt idx="0">
                  <c:v>литий</c:v>
                </c:pt>
                <c:pt idx="1">
                  <c:v>вериллий</c:v>
                </c:pt>
                <c:pt idx="2">
                  <c:v>бор</c:v>
                </c:pt>
                <c:pt idx="3">
                  <c:v>углерод</c:v>
                </c:pt>
                <c:pt idx="4">
                  <c:v>азот</c:v>
                </c:pt>
                <c:pt idx="5">
                  <c:v>кислород</c:v>
                </c:pt>
                <c:pt idx="6">
                  <c:v>фтор</c:v>
                </c:pt>
                <c:pt idx="7">
                  <c:v>неон</c:v>
                </c:pt>
              </c:strCache>
            </c:strRef>
          </c:xVal>
          <c:yVal>
            <c:numRef>
              <c:f>Лист1!$B$2:$B$9</c:f>
              <c:numCache>
                <c:formatCode>General</c:formatCode>
                <c:ptCount val="8"/>
                <c:pt idx="0">
                  <c:v>134</c:v>
                </c:pt>
                <c:pt idx="1">
                  <c:v>107</c:v>
                </c:pt>
                <c:pt idx="2">
                  <c:v>89</c:v>
                </c:pt>
                <c:pt idx="3">
                  <c:v>77</c:v>
                </c:pt>
                <c:pt idx="4">
                  <c:v>75</c:v>
                </c:pt>
                <c:pt idx="5">
                  <c:v>73</c:v>
                </c:pt>
                <c:pt idx="6">
                  <c:v>71</c:v>
                </c:pt>
                <c:pt idx="7">
                  <c:v>69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электроотрицательность</c:v>
                </c:pt>
              </c:strCache>
            </c:strRef>
          </c:tx>
          <c:spPr>
            <a:ln w="28575">
              <a:noFill/>
            </a:ln>
          </c:spPr>
          <c:xVal>
            <c:strRef>
              <c:f>Лист1!$A$2:$A$9</c:f>
              <c:strCache>
                <c:ptCount val="8"/>
                <c:pt idx="0">
                  <c:v>литий</c:v>
                </c:pt>
                <c:pt idx="1">
                  <c:v>вериллий</c:v>
                </c:pt>
                <c:pt idx="2">
                  <c:v>бор</c:v>
                </c:pt>
                <c:pt idx="3">
                  <c:v>углерод</c:v>
                </c:pt>
                <c:pt idx="4">
                  <c:v>азот</c:v>
                </c:pt>
                <c:pt idx="5">
                  <c:v>кислород</c:v>
                </c:pt>
                <c:pt idx="6">
                  <c:v>фтор</c:v>
                </c:pt>
                <c:pt idx="7">
                  <c:v>неон</c:v>
                </c:pt>
              </c:strCache>
            </c:strRef>
          </c:xVal>
          <c:yVal>
            <c:numRef>
              <c:f>Лист1!$C$2:$C$9</c:f>
              <c:numCache>
                <c:formatCode>General</c:formatCode>
                <c:ptCount val="8"/>
                <c:pt idx="0">
                  <c:v>0.97</c:v>
                </c:pt>
                <c:pt idx="1">
                  <c:v>1.47</c:v>
                </c:pt>
                <c:pt idx="2">
                  <c:v>2.0099999999999998</c:v>
                </c:pt>
                <c:pt idx="3">
                  <c:v>2.5</c:v>
                </c:pt>
                <c:pt idx="4">
                  <c:v>3.07</c:v>
                </c:pt>
                <c:pt idx="5">
                  <c:v>3.5</c:v>
                </c:pt>
                <c:pt idx="6">
                  <c:v>4.0999999999999996</c:v>
                </c:pt>
                <c:pt idx="7">
                  <c:v>4.84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55904"/>
        <c:axId val="39357824"/>
      </c:scatterChart>
      <c:valAx>
        <c:axId val="393559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электроотрицательность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357824"/>
        <c:crosses val="autoZero"/>
        <c:crossBetween val="midCat"/>
      </c:valAx>
      <c:valAx>
        <c:axId val="39357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r>
                  <a:rPr lang="ru-RU">
                    <a:solidFill>
                      <a:schemeClr val="accent5">
                        <a:lumMod val="75000"/>
                      </a:schemeClr>
                    </a:solidFill>
                  </a:rPr>
                  <a:t>радиус</a:t>
                </a:r>
                <a:r>
                  <a:rPr lang="ru-RU" baseline="0">
                    <a:solidFill>
                      <a:schemeClr val="accent5">
                        <a:lumMod val="75000"/>
                      </a:schemeClr>
                    </a:solidFill>
                  </a:rPr>
                  <a:t> атома,п/м</a:t>
                </a:r>
                <a:endParaRPr lang="ru-RU">
                  <a:solidFill>
                    <a:schemeClr val="accent5">
                      <a:lumMod val="75000"/>
                    </a:schemeClr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ru-RU"/>
          </a:p>
        </c:txPr>
        <c:crossAx val="3935590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4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2204F3-0633-4086-BF5E-62D26CA67E0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149ECB-9A91-4593-B6B6-8E9428DE3D6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Из опыта формирования и развития универсальных учебных действий на уроках химии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Городская научно – практическая конференция учителей химии г. Москвы «Осенний педсовет. 2014» </a:t>
            </a:r>
          </a:p>
          <a:p>
            <a:r>
              <a:rPr lang="ru-RU" dirty="0" smtClean="0"/>
              <a:t>Учитель химии ГБОУ «Школа №41» </a:t>
            </a:r>
          </a:p>
          <a:p>
            <a:r>
              <a:rPr lang="ru-RU" dirty="0" err="1" smtClean="0"/>
              <a:t>Бочарова</a:t>
            </a:r>
            <a:r>
              <a:rPr lang="ru-RU" dirty="0" smtClean="0"/>
              <a:t> Ольга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6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Химический эксперимент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091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Растворы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пробирках	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лакмус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	Ag2O, NH4OH, t°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1.уксусная кислота    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	красный	нет признаков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формалин	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нет признаков  «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серебряное зеркало»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3.муравьиная кислота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красный     «серебряное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зеркало»</a:t>
            </a:r>
          </a:p>
          <a:p>
            <a:pPr marL="137160" indent="0"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Выводы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 лакмус – красный в кислой среде, значит в 1 и 3 пробирках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находятся кислоты: муравьиная и уксусная; 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 «серебряное зеркало» свидетельствует 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наличии альдегидной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группы, значит во 2 пробирке – формалин, а в 3 пробирке –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муравьиная кислота.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9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Презентация эксперимента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9" y="1600200"/>
            <a:ext cx="7863722" cy="4708525"/>
          </a:xfrm>
        </p:spPr>
      </p:pic>
    </p:spTree>
    <p:extLst>
      <p:ext uri="{BB962C8B-B14F-4D97-AF65-F5344CB8AC3E}">
        <p14:creationId xmlns:p14="http://schemas.microsoft.com/office/powerpoint/2010/main" val="309452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Классификация </a:t>
            </a:r>
            <a:r>
              <a:rPr lang="ru-RU" sz="4000" dirty="0" smtClean="0">
                <a:solidFill>
                  <a:srgbClr val="92D050"/>
                </a:solidFill>
              </a:rPr>
              <a:t>пищевых добавок</a:t>
            </a:r>
            <a:endParaRPr lang="ru-RU" sz="4000" dirty="0">
              <a:solidFill>
                <a:srgbClr val="92D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379898"/>
              </p:ext>
            </p:extLst>
          </p:nvPr>
        </p:nvGraphicFramePr>
        <p:xfrm>
          <a:off x="0" y="1124744"/>
          <a:ext cx="9144000" cy="725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002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Красители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Е</a:t>
                      </a:r>
                      <a:r>
                        <a:rPr lang="ru-RU" sz="2400" strike="noStrike" baseline="0" dirty="0" smtClean="0"/>
                        <a:t>100-199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Консерванты</a:t>
                      </a:r>
                      <a:r>
                        <a:rPr lang="ru-RU" sz="2400" baseline="0" dirty="0" smtClean="0"/>
                        <a:t> Е200-299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Антиоксиданты Е300-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Стабилиза</a:t>
                      </a:r>
                      <a:r>
                        <a:rPr lang="ru-RU" sz="2400" dirty="0" smtClean="0"/>
                        <a:t> торы Е400-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Эмульгато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err="1" smtClean="0"/>
                        <a:t>ры</a:t>
                      </a:r>
                      <a:r>
                        <a:rPr lang="ru-RU" sz="2400" dirty="0" smtClean="0"/>
                        <a:t> Е500-</a:t>
                      </a:r>
                      <a:endParaRPr lang="ru-RU" sz="2400" dirty="0"/>
                    </a:p>
                  </a:txBody>
                  <a:tcPr/>
                </a:tc>
              </a:tr>
              <a:tr h="503301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Усиливают и восстанавливают естественный цвет продукта.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Е160 – бета-каротин (желтый), Е150 – карамельный сахар.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Вред: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 пищевая аллергия (Е102 – конфеты, мороженое, напитки);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заболевания щитовидной железы (Е127).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Отвечают за сохранность продуктов. Защищают продукт от микробов, грибков, бактериофагов. Представляют наибольшую опасность для здоровья.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обладают канцерогенным действием (Е211;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Е216, Е217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Отвечают за сохранность продуктов, защищают их от окисления. Например, от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прогоркания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жиров. И, как следствие, изменение цвета продукта.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Е300 – аскорбиновая кислота.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Е330 –лимонная кислота.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Вред: могут вызвать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аллергию и приступ астмы (Е311, Е320, Е321);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Сохраняют консистенцию продукции, загустители повышают вязкость продукта. Например, Е440 – пектин, Е422 – глицерин.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болезни пищеварительной системы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Создают однородную смесь из несмешивающихся продуктов (вода и масло).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Вред: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болезни печени, желудка (Е510, Е513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7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92D050"/>
                </a:solidFill>
              </a:rPr>
              <a:t>Синквейны</a:t>
            </a:r>
            <a:endParaRPr lang="ru-RU" sz="4800" dirty="0">
              <a:solidFill>
                <a:srgbClr val="92D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363909"/>
              </p:ext>
            </p:extLst>
          </p:nvPr>
        </p:nvGraphicFramePr>
        <p:xfrm>
          <a:off x="0" y="1341438"/>
          <a:ext cx="9144000" cy="7155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7550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Консерванты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Антиоксиданты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Красители  </a:t>
                      </a:r>
                      <a:endParaRPr lang="ru-RU" sz="2800" dirty="0"/>
                    </a:p>
                  </a:txBody>
                  <a:tcPr/>
                </a:tc>
              </a:tr>
              <a:tr h="47614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Консерванты 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 токсичные</a:t>
                      </a:r>
                    </a:p>
                    <a:p>
                      <a:pPr algn="ctr"/>
                      <a:r>
                        <a:rPr lang="ru-RU" sz="2400" dirty="0" smtClean="0"/>
                        <a:t>канцерогенные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защищают</a:t>
                      </a:r>
                    </a:p>
                    <a:p>
                      <a:pPr algn="ctr"/>
                      <a:r>
                        <a:rPr lang="ru-RU" sz="2400" dirty="0" smtClean="0"/>
                        <a:t> сохраняют</a:t>
                      </a:r>
                    </a:p>
                    <a:p>
                      <a:pPr algn="ctr"/>
                      <a:r>
                        <a:rPr lang="ru-RU" sz="2400" dirty="0" smtClean="0"/>
                        <a:t>отравляют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Опасный </a:t>
                      </a:r>
                    </a:p>
                    <a:p>
                      <a:pPr algn="ctr"/>
                      <a:r>
                        <a:rPr lang="ru-RU" sz="2400" dirty="0" smtClean="0"/>
                        <a:t>компонент</a:t>
                      </a:r>
                      <a:r>
                        <a:rPr lang="ru-RU" sz="2400" baseline="0" dirty="0" smtClean="0"/>
                        <a:t> пищевых продуктов </a:t>
                      </a:r>
                    </a:p>
                    <a:p>
                      <a:pPr algn="ctr"/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/>
                        <a:t>Бойкот 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Антиоксиданты 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синтетические </a:t>
                      </a:r>
                    </a:p>
                    <a:p>
                      <a:pPr algn="ctr"/>
                      <a:r>
                        <a:rPr lang="ru-RU" sz="2400" dirty="0" smtClean="0"/>
                        <a:t>аллергенные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замедляют</a:t>
                      </a:r>
                    </a:p>
                    <a:p>
                      <a:pPr algn="ctr"/>
                      <a:r>
                        <a:rPr lang="ru-RU" sz="2400" dirty="0" smtClean="0"/>
                        <a:t> сохраняют</a:t>
                      </a:r>
                    </a:p>
                    <a:p>
                      <a:pPr algn="ctr"/>
                      <a:r>
                        <a:rPr lang="ru-RU" sz="2400" dirty="0" smtClean="0"/>
                        <a:t>вызывают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Замедление</a:t>
                      </a:r>
                      <a:r>
                        <a:rPr lang="ru-RU" sz="2400" baseline="0" dirty="0" smtClean="0"/>
                        <a:t> порчи пищевых продуктов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Нежелательно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Красители 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природные</a:t>
                      </a:r>
                    </a:p>
                    <a:p>
                      <a:pPr algn="ctr"/>
                      <a:r>
                        <a:rPr lang="ru-RU" sz="2400" dirty="0" smtClean="0"/>
                        <a:t>синтетические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окрашивают</a:t>
                      </a:r>
                    </a:p>
                    <a:p>
                      <a:pPr algn="ctr"/>
                      <a:r>
                        <a:rPr lang="ru-RU" sz="2400" dirty="0" smtClean="0"/>
                        <a:t>усиливают восстанавливают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Привлекательный товарный</a:t>
                      </a:r>
                      <a:r>
                        <a:rPr lang="ru-RU" sz="2400" baseline="0" dirty="0" smtClean="0"/>
                        <a:t> вид</a:t>
                      </a:r>
                    </a:p>
                    <a:p>
                      <a:pPr algn="ctr"/>
                      <a:endParaRPr lang="ru-RU" sz="2400" baseline="0" dirty="0" smtClean="0"/>
                    </a:p>
                    <a:p>
                      <a:pPr algn="ctr"/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/>
                        <a:t>Допустимо </a:t>
                      </a:r>
                      <a:endParaRPr lang="ru-RU" sz="2400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Формирование логических УУД в теме «Реакции ионного обмена»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1.Введение действия.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2.Совместное с учителем выполнение заданий на применение этого действия.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3.Выполнение усложненных заданий под контролем учителя.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4.Выполнение усложненных заданий с самоконтролем.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5.Самостоятельное выполнение учащимися усложненных заданий.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1596" cy="6858000"/>
          </a:xfrm>
        </p:spPr>
        <p:txBody>
          <a:bodyPr/>
          <a:lstStyle/>
          <a:p>
            <a:r>
              <a:rPr lang="ru-RU" dirty="0" smtClean="0"/>
              <a:t>Формы организации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91191"/>
              </p:ext>
            </p:extLst>
          </p:nvPr>
        </p:nvGraphicFramePr>
        <p:xfrm>
          <a:off x="0" y="0"/>
          <a:ext cx="9144000" cy="67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4320480"/>
                <a:gridCol w="2555776"/>
              </a:tblGrid>
              <a:tr h="9906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Этапы </a:t>
                      </a:r>
                    </a:p>
                    <a:p>
                      <a:pPr algn="ctr"/>
                      <a:r>
                        <a:rPr lang="ru-RU" sz="2400" dirty="0" smtClean="0"/>
                        <a:t>урока</a:t>
                      </a:r>
                      <a:endParaRPr lang="ru-RU" sz="2400" dirty="0"/>
                    </a:p>
                  </a:txBody>
                  <a:tcPr>
                    <a:solidFill>
                      <a:srgbClr val="D030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Формы организации </a:t>
                      </a:r>
                    </a:p>
                    <a:p>
                      <a:pPr algn="ctr"/>
                      <a:r>
                        <a:rPr lang="ru-RU" sz="2400" dirty="0" smtClean="0"/>
                        <a:t>деятельности</a:t>
                      </a:r>
                      <a:endParaRPr lang="ru-RU" sz="2400" dirty="0"/>
                    </a:p>
                  </a:txBody>
                  <a:tcPr>
                    <a:solidFill>
                      <a:srgbClr val="D030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Формируемые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УУД</a:t>
                      </a:r>
                      <a:endParaRPr lang="ru-RU" sz="2400" dirty="0"/>
                    </a:p>
                  </a:txBody>
                  <a:tcPr>
                    <a:solidFill>
                      <a:srgbClr val="D030B9"/>
                    </a:solidFill>
                  </a:tcPr>
                </a:tc>
              </a:tr>
              <a:tr h="19168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Актуализация опорных знаний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 ходе  беседы  выявляются   знания о  реакциях обмена,</a:t>
                      </a:r>
                      <a:r>
                        <a:rPr lang="ru-RU" baseline="0" dirty="0" smtClean="0"/>
                        <a:t> об электролитах и электролитической диссоциации, о классах неорганических веществ, относящихся к электролитам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Познавательные:</a:t>
                      </a:r>
                    </a:p>
                    <a:p>
                      <a:r>
                        <a:rPr lang="ru-RU" u="none" dirty="0" smtClean="0"/>
                        <a:t>Логические(классификация, систематизация)</a:t>
                      </a:r>
                    </a:p>
                    <a:p>
                      <a:r>
                        <a:rPr lang="ru-RU" u="sng" dirty="0" smtClean="0"/>
                        <a:t>Коммуникативные:</a:t>
                      </a:r>
                    </a:p>
                    <a:p>
                      <a:r>
                        <a:rPr lang="ru-RU" u="none" dirty="0" smtClean="0"/>
                        <a:t>Моно- и диалогическая речь</a:t>
                      </a:r>
                      <a:endParaRPr lang="ru-RU" u="none" dirty="0"/>
                    </a:p>
                  </a:txBody>
                  <a:tcPr/>
                </a:tc>
              </a:tr>
              <a:tr h="19168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Постановка</a:t>
                      </a:r>
                      <a:r>
                        <a:rPr lang="ru-RU" sz="2000" baseline="0" dirty="0" smtClean="0"/>
                        <a:t> учебной проблемы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Демонстрация эксперимента, фронтальное обсуждение результатов опыта, постановка проблемы – возможности протекания реакции ионного обмена в зависимости от наблюдаемых признаков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Познавательные</a:t>
                      </a:r>
                      <a:r>
                        <a:rPr lang="ru-RU" u="none" dirty="0" smtClean="0"/>
                        <a:t>:</a:t>
                      </a:r>
                    </a:p>
                    <a:p>
                      <a:r>
                        <a:rPr lang="ru-RU" u="none" dirty="0" smtClean="0"/>
                        <a:t>Осмысление, формулирование проблемы</a:t>
                      </a:r>
                      <a:endParaRPr lang="ru-RU" u="sng" dirty="0"/>
                    </a:p>
                  </a:txBody>
                  <a:tcPr/>
                </a:tc>
              </a:tr>
              <a:tr h="19168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Решение учебной проблемы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Работа в парах - постановка мини – эксперимента, наблюдение признаков, составление ионных уравнений, формулирование вывода по данному опыту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Познавательные:</a:t>
                      </a:r>
                      <a:r>
                        <a:rPr lang="ru-RU" u="none" dirty="0" smtClean="0"/>
                        <a:t> </a:t>
                      </a:r>
                    </a:p>
                    <a:p>
                      <a:r>
                        <a:rPr lang="ru-RU" u="none" dirty="0" smtClean="0"/>
                        <a:t>анализ, синтез, обобщение</a:t>
                      </a:r>
                    </a:p>
                    <a:p>
                      <a:r>
                        <a:rPr lang="ru-RU" u="sng" dirty="0" smtClean="0"/>
                        <a:t>Регулятивные</a:t>
                      </a:r>
                      <a:r>
                        <a:rPr lang="ru-RU" u="sng" baseline="0" dirty="0" smtClean="0"/>
                        <a:t> </a:t>
                      </a:r>
                    </a:p>
                    <a:p>
                      <a:r>
                        <a:rPr lang="ru-RU" u="sng" baseline="0" dirty="0" smtClean="0"/>
                        <a:t>Коммуникативные</a:t>
                      </a:r>
                      <a:endParaRPr lang="ru-RU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0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06184"/>
              </p:ext>
            </p:extLst>
          </p:nvPr>
        </p:nvGraphicFramePr>
        <p:xfrm>
          <a:off x="1" y="0"/>
          <a:ext cx="9144000" cy="783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3"/>
                <a:gridCol w="4536504"/>
                <a:gridCol w="2699793"/>
              </a:tblGrid>
              <a:tr h="8367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Этапы </a:t>
                      </a:r>
                    </a:p>
                    <a:p>
                      <a:pPr algn="ctr"/>
                      <a:r>
                        <a:rPr lang="ru-RU" sz="2400" dirty="0" smtClean="0"/>
                        <a:t> урока</a:t>
                      </a:r>
                      <a:endParaRPr lang="ru-RU" sz="2400" dirty="0"/>
                    </a:p>
                  </a:txBody>
                  <a:tcPr>
                    <a:solidFill>
                      <a:srgbClr val="D030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Формы организации </a:t>
                      </a:r>
                    </a:p>
                    <a:p>
                      <a:pPr algn="ctr"/>
                      <a:r>
                        <a:rPr lang="ru-RU" sz="2400" dirty="0" smtClean="0"/>
                        <a:t>деятельности</a:t>
                      </a:r>
                      <a:endParaRPr lang="ru-RU" sz="2400" dirty="0"/>
                    </a:p>
                  </a:txBody>
                  <a:tcPr>
                    <a:solidFill>
                      <a:srgbClr val="D030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Формируемые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dirty="0" smtClean="0"/>
                        <a:t>УУД</a:t>
                      </a:r>
                      <a:endParaRPr lang="ru-RU" sz="2400" dirty="0"/>
                    </a:p>
                  </a:txBody>
                  <a:tcPr>
                    <a:solidFill>
                      <a:srgbClr val="D030B9"/>
                    </a:solidFill>
                  </a:tcPr>
                </a:tc>
              </a:tr>
              <a:tr h="18800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Подтверждение и применение найденного решения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Индивидуальное задание: по заданной краткой форме подобрать, пользуясь таблицей растворимости, формулы электролитов, содержащие заданные ионы, и составить молекулярные и ионные уравнения реакции,</a:t>
                      </a:r>
                      <a:r>
                        <a:rPr lang="ru-RU" sz="2000" baseline="0" dirty="0" smtClean="0"/>
                        <a:t> протекающей по заданной схеме. Поменяться тетрадями с соседом и осуществить взаимопроверку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Познавательные: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-логические (анализ, синтез, обобщение),</a:t>
                      </a:r>
                      <a:endParaRPr lang="ru-RU" baseline="0" dirty="0" smtClean="0"/>
                    </a:p>
                    <a:p>
                      <a:r>
                        <a:rPr lang="ru-RU" u="sng" baseline="0" dirty="0" smtClean="0"/>
                        <a:t>Регулятивные</a:t>
                      </a:r>
                      <a:r>
                        <a:rPr lang="ru-RU" baseline="0" dirty="0" smtClean="0"/>
                        <a:t>: </a:t>
                      </a:r>
                    </a:p>
                    <a:p>
                      <a:r>
                        <a:rPr lang="ru-RU" baseline="0" dirty="0" smtClean="0"/>
                        <a:t>планирование, </a:t>
                      </a:r>
                    </a:p>
                    <a:p>
                      <a:r>
                        <a:rPr lang="ru-RU" baseline="0" dirty="0" smtClean="0"/>
                        <a:t>прогнозирование,</a:t>
                      </a:r>
                    </a:p>
                    <a:p>
                      <a:r>
                        <a:rPr lang="ru-RU" baseline="0" dirty="0" smtClean="0"/>
                        <a:t>контроль, оценка </a:t>
                      </a:r>
                    </a:p>
                    <a:p>
                      <a:r>
                        <a:rPr lang="ru-RU" u="sng" baseline="0" dirty="0" smtClean="0"/>
                        <a:t>Коммуникативные</a:t>
                      </a:r>
                      <a:r>
                        <a:rPr lang="ru-RU" u="none" baseline="0" dirty="0" smtClean="0"/>
                        <a:t>:</a:t>
                      </a:r>
                    </a:p>
                    <a:p>
                      <a:r>
                        <a:rPr lang="ru-RU" u="none" baseline="0" dirty="0" smtClean="0"/>
                        <a:t>общение, </a:t>
                      </a:r>
                    </a:p>
                    <a:p>
                      <a:r>
                        <a:rPr lang="ru-RU" u="none" baseline="0" dirty="0" smtClean="0"/>
                        <a:t>сотрудничество</a:t>
                      </a:r>
                      <a:endParaRPr lang="ru-RU" u="sng" dirty="0"/>
                    </a:p>
                  </a:txBody>
                  <a:tcPr/>
                </a:tc>
              </a:tr>
              <a:tr h="18733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Обобщение и систематизация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Работа в группах: постановка мини – эксперимента по идентификации ионов электролита в растворе, составление плана распознавания ионов при использовании таблицы определения ионов и таблицы растворимости, составление</a:t>
                      </a:r>
                      <a:r>
                        <a:rPr lang="ru-RU" sz="2000" baseline="0" dirty="0" smtClean="0"/>
                        <a:t> схемы распознавания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Познавательные: </a:t>
                      </a:r>
                    </a:p>
                    <a:p>
                      <a:pPr algn="ctr"/>
                      <a:r>
                        <a:rPr lang="ru-RU" dirty="0" smtClean="0"/>
                        <a:t>логические,(поиск, творческое решение)</a:t>
                      </a:r>
                    </a:p>
                    <a:p>
                      <a:pPr algn="ctr"/>
                      <a:r>
                        <a:rPr lang="ru-RU" dirty="0" smtClean="0"/>
                        <a:t>знаково-символические</a:t>
                      </a:r>
                    </a:p>
                    <a:p>
                      <a:pPr algn="ctr"/>
                      <a:r>
                        <a:rPr lang="ru-RU" u="sng" dirty="0" smtClean="0"/>
                        <a:t>Коммуникативные:</a:t>
                      </a:r>
                      <a:r>
                        <a:rPr lang="ru-RU" dirty="0" smtClean="0"/>
                        <a:t> определение цели.,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инициат</a:t>
                      </a:r>
                      <a:r>
                        <a:rPr lang="ru-RU" baseline="0" dirty="0" smtClean="0"/>
                        <a:t>. сотрудничество.</a:t>
                      </a:r>
                    </a:p>
                    <a:p>
                      <a:pPr algn="ctr"/>
                      <a:r>
                        <a:rPr lang="ru-RU" u="sng" baseline="0" dirty="0" smtClean="0"/>
                        <a:t>Регулятивные</a:t>
                      </a:r>
                      <a:r>
                        <a:rPr lang="ru-RU" baseline="0" dirty="0" smtClean="0"/>
                        <a:t>: оценка</a:t>
                      </a:r>
                      <a:endParaRPr lang="ru-RU" dirty="0"/>
                    </a:p>
                  </a:txBody>
                  <a:tcPr/>
                </a:tc>
              </a:tr>
              <a:tr h="18733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Обратная связь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Обмен схемами распознавания ионов разных электролитов, подведение итогов, рефлексия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Регулятивные:</a:t>
                      </a:r>
                      <a:endParaRPr lang="ru-RU" u="none" dirty="0" smtClean="0"/>
                    </a:p>
                    <a:p>
                      <a:r>
                        <a:rPr lang="ru-RU" u="none" dirty="0" smtClean="0"/>
                        <a:t>Коррекция, оценка</a:t>
                      </a:r>
                      <a:endParaRPr lang="ru-RU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9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Общеучебные</a:t>
            </a:r>
            <a:r>
              <a:rPr lang="ru-RU" dirty="0" smtClean="0">
                <a:solidFill>
                  <a:schemeClr val="tx1"/>
                </a:solidFill>
              </a:rPr>
              <a:t> УУД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7160" indent="0" algn="ctr">
              <a:buNone/>
            </a:pPr>
            <a:endParaRPr lang="ru-RU" sz="3200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1.Самостоятельное выделение познавательной цели; </a:t>
            </a:r>
          </a:p>
          <a:p>
            <a:pPr marL="13716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2.Поиск и выделение информации; </a:t>
            </a:r>
          </a:p>
          <a:p>
            <a:pPr marL="13716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3.Знаково – символические действия (моделирование); </a:t>
            </a:r>
          </a:p>
          <a:p>
            <a:pPr marL="13716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4.Смысловое чтение </a:t>
            </a: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0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Урок в 9 классе на тему 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«Типы кристаллических решеток»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4" y="1600200"/>
            <a:ext cx="7864151" cy="4708525"/>
          </a:xfrm>
        </p:spPr>
      </p:pic>
    </p:spTree>
    <p:extLst>
      <p:ext uri="{BB962C8B-B14F-4D97-AF65-F5344CB8AC3E}">
        <p14:creationId xmlns:p14="http://schemas.microsoft.com/office/powerpoint/2010/main" val="348860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649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77551"/>
              </p:ext>
            </p:extLst>
          </p:nvPr>
        </p:nvGraphicFramePr>
        <p:xfrm>
          <a:off x="0" y="-169992"/>
          <a:ext cx="9144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3240360"/>
                <a:gridCol w="4283968"/>
              </a:tblGrid>
              <a:tr h="10267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Этапы </a:t>
                      </a:r>
                    </a:p>
                    <a:p>
                      <a:pPr algn="ctr"/>
                      <a:r>
                        <a:rPr lang="ru-RU" sz="2400" dirty="0" smtClean="0"/>
                        <a:t>урока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Основные</a:t>
                      </a:r>
                      <a:r>
                        <a:rPr lang="ru-RU" sz="2400" baseline="0" dirty="0" smtClean="0"/>
                        <a:t> дидактические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задачи </a:t>
                      </a:r>
                      <a:endParaRPr lang="ru-RU" sz="2400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Приемы</a:t>
                      </a:r>
                      <a:r>
                        <a:rPr lang="ru-RU" sz="2400" baseline="0" dirty="0" smtClean="0"/>
                        <a:t> и виды заданий 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для активизации</a:t>
                      </a:r>
                    </a:p>
                    <a:p>
                      <a:pPr algn="ctr"/>
                      <a:r>
                        <a:rPr lang="ru-RU" sz="2400" dirty="0" smtClean="0"/>
                        <a:t>УУД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745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Актуализация знаний </a:t>
                      </a:r>
                    </a:p>
                    <a:p>
                      <a:pPr algn="ctr"/>
                      <a:r>
                        <a:rPr lang="ru-RU" sz="2000" dirty="0" smtClean="0"/>
                        <a:t>Целеполагание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Стадия вызова.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Личное целеполагание</a:t>
                      </a:r>
                    </a:p>
                    <a:p>
                      <a:r>
                        <a:rPr lang="ru-RU" sz="2000" dirty="0" smtClean="0"/>
                        <a:t>«Ключевые слова»: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-кристаллическая решетка,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низкая  плотность,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газы,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ковалентная связь,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жидкости,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молекулы.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группах (3-4 чел.) с «ключевыми словами», составление связного высказывания.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Беседа, постановка целей урока.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самостоятельное выделение познавательной цели;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 УУД: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постановка вопросов, инициативное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сотрудничество.</a:t>
                      </a:r>
                      <a:endParaRPr lang="ru-RU" dirty="0"/>
                    </a:p>
                  </a:txBody>
                  <a:tcPr/>
                </a:tc>
              </a:tr>
              <a:tr h="38701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Усвоение новых знаний и умений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процесса  активного восприятия и критического осмысления информации, фиксации понятых идей текста, постановки мини 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эксперимента и последующего оценочного рефлективного мышления.          </a:t>
                      </a:r>
                    </a:p>
                    <a:p>
                      <a:pPr algn="l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 восприятия, осмысления и первичного запоминания изучаемого материала.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Индивидуальная работа с текстом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группах: обсуждение прочитанного, постановка мини – эксперимента по исследованию свойств веществ,  заполнение опорного плана – конспекта и формулирование вывода по каждому типу  кристаллической решетки.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УУД: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 и выделение информации, смысловое чтение, анализ объектов с целью выделения признаков; 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определение цели, планирование, прогнозирование, 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</a:t>
                      </a:r>
                      <a:r>
                        <a:rPr kumimoji="0" lang="ru-RU" sz="180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УУД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диалог, инициативное сотрудничество в  поиске и сборе информации. </a:t>
                      </a:r>
                      <a:endParaRPr lang="ru-RU" dirty="0"/>
                    </a:p>
                  </a:txBody>
                  <a:tcPr/>
                </a:tc>
              </a:tr>
              <a:tr h="2262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4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7159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Введение Федерального государственного образовательного стандарта приводит к необходимости достижения </a:t>
            </a:r>
            <a:r>
              <a:rPr lang="ru-RU" sz="3200" dirty="0" err="1">
                <a:solidFill>
                  <a:schemeClr val="tx1"/>
                </a:solidFill>
              </a:rPr>
              <a:t>метапредметных</a:t>
            </a:r>
            <a:r>
              <a:rPr lang="ru-RU" sz="3200" dirty="0">
                <a:solidFill>
                  <a:schemeClr val="tx1"/>
                </a:solidFill>
              </a:rPr>
              <a:t> образовательных результатов, обусловленных  формированием у учащихся универсальных учебных действий: познавательных, регулятивных и коммуникативных, уровень овладения которыми будет оцениваться с помощью государственной итоговой аттестации.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7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3441"/>
              </p:ext>
            </p:extLst>
          </p:nvPr>
        </p:nvGraphicFramePr>
        <p:xfrm>
          <a:off x="0" y="116632"/>
          <a:ext cx="9144000" cy="868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2736304"/>
                <a:gridCol w="4572000"/>
              </a:tblGrid>
              <a:tr h="10859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Этапы урока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Основные </a:t>
                      </a:r>
                    </a:p>
                    <a:p>
                      <a:pPr algn="ctr"/>
                      <a:r>
                        <a:rPr lang="ru-RU" sz="2400" dirty="0" smtClean="0"/>
                        <a:t>дидактические </a:t>
                      </a:r>
                    </a:p>
                    <a:p>
                      <a:pPr algn="ctr"/>
                      <a:r>
                        <a:rPr lang="ru-RU" sz="2400" dirty="0" smtClean="0"/>
                        <a:t>задачи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Приемы и виды заданий для активизации </a:t>
                      </a:r>
                    </a:p>
                    <a:p>
                      <a:pPr algn="ctr"/>
                      <a:r>
                        <a:rPr lang="ru-RU" sz="2400" dirty="0" smtClean="0"/>
                        <a:t> УУД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154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Первичная проверка понимания изученного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уровня осознанного усвоения формируемых понятий, коррекция неправильных представлений, устранение ошибок.</a:t>
                      </a:r>
                    </a:p>
                    <a:p>
                      <a:pPr algn="l"/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Отчеты групп, беседа, формулирование нового высказывания из «ключевых слов».-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характеристики молекулярной кристаллической решетки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индивидуальных заданий – тренингов с последующей самопроверкой. 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выбор критериев для классификации объектов, подведение под понятие,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УУД: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контроль, коррекция, самооценка,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</a:t>
                      </a:r>
                      <a:r>
                        <a:rPr kumimoji="0" lang="ru-RU" sz="180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УУД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принятие решения и его реализация.</a:t>
                      </a:r>
                      <a:endParaRPr lang="ru-RU" dirty="0"/>
                    </a:p>
                  </a:txBody>
                  <a:tcPr/>
                </a:tc>
              </a:tr>
              <a:tr h="20245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Подведение итогов урока Рефлексия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Оценить работу класса и некоторых учащихся.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рефлексии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Личностные</a:t>
                      </a:r>
                      <a:r>
                        <a:rPr lang="ru-RU" u="sng" baseline="0" dirty="0" smtClean="0"/>
                        <a:t> УУД:  </a:t>
                      </a:r>
                      <a:r>
                        <a:rPr lang="ru-RU" u="none" baseline="0" dirty="0" smtClean="0"/>
                        <a:t>оценивание усваиваемого содержания,  мотивация учения.</a:t>
                      </a:r>
                      <a:endParaRPr lang="ru-RU" u="sng" dirty="0"/>
                    </a:p>
                  </a:txBody>
                  <a:tcPr/>
                </a:tc>
              </a:tr>
              <a:tr h="18154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79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Исследование свойств веществ</a:t>
            </a: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9" y="1600200"/>
            <a:ext cx="7863722" cy="4708525"/>
          </a:xfrm>
        </p:spPr>
      </p:pic>
    </p:spTree>
    <p:extLst>
      <p:ext uri="{BB962C8B-B14F-4D97-AF65-F5344CB8AC3E}">
        <p14:creationId xmlns:p14="http://schemas.microsoft.com/office/powerpoint/2010/main" val="550390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«Кристаллические решетки» опорный план-конспект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094342"/>
              </p:ext>
            </p:extLst>
          </p:nvPr>
        </p:nvGraphicFramePr>
        <p:xfrm>
          <a:off x="0" y="1556792"/>
          <a:ext cx="9144000" cy="79052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7704"/>
                <a:gridCol w="2520280"/>
                <a:gridCol w="3096344"/>
                <a:gridCol w="1619672"/>
              </a:tblGrid>
              <a:tr h="8007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сравнения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Атомная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Молекулярная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Ионная</a:t>
                      </a:r>
                      <a:endParaRPr lang="ru-RU" sz="2400" dirty="0"/>
                    </a:p>
                  </a:txBody>
                  <a:tcPr/>
                </a:tc>
              </a:tr>
              <a:tr h="11016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Частицы в узлах решетки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Атомы </a:t>
                      </a:r>
                    </a:p>
                    <a:p>
                      <a:pPr algn="ctr"/>
                      <a:r>
                        <a:rPr lang="ru-RU" sz="2000" dirty="0" smtClean="0"/>
                        <a:t>неметаллов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Молекулы </a:t>
                      </a:r>
                    </a:p>
                    <a:p>
                      <a:pPr algn="ctr"/>
                      <a:r>
                        <a:rPr lang="ru-RU" sz="2000" dirty="0" smtClean="0"/>
                        <a:t>простых или сложных веществ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Ионы </a:t>
                      </a:r>
                      <a:endParaRPr lang="ru-RU" sz="2000" dirty="0"/>
                    </a:p>
                  </a:txBody>
                  <a:tcPr/>
                </a:tc>
              </a:tr>
              <a:tr h="27580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</a:t>
                      </a:r>
                    </a:p>
                    <a:p>
                      <a:pPr algn="ctr"/>
                      <a:r>
                        <a:rPr lang="ru-RU" sz="2000" dirty="0" smtClean="0"/>
                        <a:t>химической </a:t>
                      </a:r>
                    </a:p>
                    <a:p>
                      <a:pPr algn="ctr"/>
                      <a:r>
                        <a:rPr lang="ru-RU" sz="2000" dirty="0" smtClean="0"/>
                        <a:t>связи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простых веществах –ковалентная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неполярная,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сложных веществах –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ковалентная полярная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простых веществах: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внутри молекул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ковалентная неполярная, между молекулами –слабые Ван –дер -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Ваальсовы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силы,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сложных веществах: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внутри молекул ковалентная полярная, между молекулами – силы электростатического взаимодействия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Ионная </a:t>
                      </a:r>
                      <a:endParaRPr lang="ru-RU" sz="2000" dirty="0"/>
                    </a:p>
                  </a:txBody>
                  <a:tcPr/>
                </a:tc>
              </a:tr>
              <a:tr h="1156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Физические</a:t>
                      </a:r>
                      <a:r>
                        <a:rPr lang="ru-RU" sz="2000" baseline="0" dirty="0" smtClean="0"/>
                        <a:t> свойства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плотность,  тугоплавкость,   нелетучесть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плотность, легкоплавкость, </a:t>
                      </a:r>
                    </a:p>
                    <a:p>
                      <a:pPr algn="ctr"/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летучесть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плотность,  тугоплавкость, нелетучесть</a:t>
                      </a:r>
                      <a:endParaRPr lang="ru-RU" sz="2000" dirty="0"/>
                    </a:p>
                  </a:txBody>
                  <a:tcPr/>
                </a:tc>
              </a:tr>
              <a:tr h="19573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Примеры </a:t>
                      </a:r>
                    </a:p>
                    <a:p>
                      <a:pPr algn="ctr"/>
                      <a:r>
                        <a:rPr lang="ru-RU" sz="2000" dirty="0" smtClean="0"/>
                        <a:t>веществ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Алмаз, графит, бор, кремний, оксид кремния и др. 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Газы, жидкости, твердые вещества: сера,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иод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парафин, сахар и др.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Соли,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щелочи, основные оксиды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727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Задание – тренинг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правильный ответ – 1балл:«5» - 9 - 10 б.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«4» - 7 - 8 б.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«3» - 5 – 6 б.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696381"/>
              </p:ext>
            </p:extLst>
          </p:nvPr>
        </p:nvGraphicFramePr>
        <p:xfrm>
          <a:off x="27709" y="2420888"/>
          <a:ext cx="9144000" cy="4320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640307"/>
                <a:gridCol w="1407693"/>
                <a:gridCol w="1524000"/>
                <a:gridCol w="1524000"/>
              </a:tblGrid>
              <a:tr h="10580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графит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Бромид </a:t>
                      </a:r>
                    </a:p>
                    <a:p>
                      <a:pPr algn="ctr"/>
                      <a:r>
                        <a:rPr lang="ru-RU" sz="2400" dirty="0" smtClean="0"/>
                        <a:t>калия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Азотная кислота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Метан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Иод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1631227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Вид химической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2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</a:t>
                      </a:r>
                    </a:p>
                    <a:p>
                      <a:pPr algn="ctr"/>
                      <a:r>
                        <a:rPr lang="ru-RU" sz="2000" dirty="0" err="1" smtClean="0"/>
                        <a:t>кристаллич</a:t>
                      </a:r>
                      <a:r>
                        <a:rPr lang="ru-RU" sz="2000" dirty="0" smtClean="0"/>
                        <a:t>.</a:t>
                      </a:r>
                    </a:p>
                    <a:p>
                      <a:pPr algn="ctr"/>
                      <a:r>
                        <a:rPr lang="ru-RU" sz="2000" dirty="0" smtClean="0"/>
                        <a:t>решетки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14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Знаково – символические УУД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1.Совместное рассмотрение контрастных понятий (простое – сложное вещество, окисление – восстановление);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2.Использование символов и условных            обозначений;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3.Состаление обобщенных записей (общих формул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обобщенных уравнений)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4.Составление классификационных, сравнительных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обобщающих схем, таблиц, диаграмм;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5.Составление опорных символико – графических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конспектов.  </a:t>
            </a:r>
          </a:p>
        </p:txBody>
      </p:sp>
    </p:spTree>
    <p:extLst>
      <p:ext uri="{BB962C8B-B14F-4D97-AF65-F5344CB8AC3E}">
        <p14:creationId xmlns:p14="http://schemas.microsoft.com/office/powerpoint/2010/main" val="424491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Задания на сравнение понятий</a:t>
            </a:r>
            <a:endParaRPr lang="ru-RU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4452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</a:rPr>
              <a:t>1.Составь генетические ряды металлов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Металл                    Оксид                Гидроксид             Соль     </a:t>
            </a:r>
          </a:p>
          <a:p>
            <a:pPr marL="13716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                                 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CaO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2.                                                        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Cu(OH)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</a:t>
            </a:r>
          </a:p>
          <a:p>
            <a:pPr marL="13716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FeCl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</a:rPr>
              <a:t>2.Запиши следующие понятия в порядке уменьшения их объема: 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химическая реакция,           процесс,         реакция нейтрализации,</a:t>
            </a:r>
          </a:p>
          <a:p>
            <a:pPr marL="13716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еакция между кислотой и щелочью,         реакция обмена,        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реакция ионного обмена,   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реакция между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NaOH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HCl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</a:rPr>
              <a:t>3.В предложенных рядах исключи лишнюю формулу: </a:t>
            </a:r>
          </a:p>
          <a:p>
            <a:pPr marL="13716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SO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SiO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SrO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SnO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CrO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Mn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7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P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CrO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8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Построение диаграммы по теме </a:t>
            </a:r>
            <a:b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Электроотрицательность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534404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9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Опорный план-конспект Оксиды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24562"/>
              </p:ext>
            </p:extLst>
          </p:nvPr>
        </p:nvGraphicFramePr>
        <p:xfrm>
          <a:off x="0" y="981074"/>
          <a:ext cx="9144000" cy="587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3816424"/>
                <a:gridCol w="1331640"/>
              </a:tblGrid>
              <a:tr h="5221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Основные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Кислотные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338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87362"/>
              </p:ext>
            </p:extLst>
          </p:nvPr>
        </p:nvGraphicFramePr>
        <p:xfrm>
          <a:off x="0" y="980730"/>
          <a:ext cx="9144000" cy="93377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3928"/>
                <a:gridCol w="3672408"/>
                <a:gridCol w="1547664"/>
              </a:tblGrid>
              <a:tr h="7119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Основные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Кислотные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Несолеобразующие </a:t>
                      </a:r>
                      <a:endParaRPr lang="ru-RU" sz="2000" dirty="0"/>
                    </a:p>
                  </a:txBody>
                  <a:tcPr/>
                </a:tc>
              </a:tr>
              <a:tr h="80021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оксиды металлов (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которым соответствуют основания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оксиды неметаллов и металлов (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  которым соответствуют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кислоты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 NO</a:t>
                      </a:r>
                      <a:endParaRPr lang="ru-RU" sz="2000" dirty="0"/>
                    </a:p>
                  </a:txBody>
                  <a:tcPr/>
                </a:tc>
              </a:tr>
              <a:tr h="90763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─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(OH)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─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FeO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─ Fe(OH)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─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─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─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7094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Химические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1.Взаимодействие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1.Оксиды активных металлов взаимодействуют с водой, образуя растворимые основания (щелочи)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+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= 2NaOH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2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.Взаимодействие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2.Основные оксиды взаимодействуют с кислотами с образованием соли и воды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CuO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CuSO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.Взаимодействие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3.Основные оксиды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взаимодействуют с кислотными с образованием соли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+ SO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Na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свойства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водой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1.Оксиды неметаллов (кроме ) взаимодействуют с водой, образуя кислоты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ru-RU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ru-RU" sz="1800" b="1" kern="1200" baseline="-250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800" b="1" u="sng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kumimoji="0" lang="ru-RU" sz="1800" b="1" u="sng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гидроксидами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2.Кислотные оксиды взаимодействуют со щелочами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образованием соли и воды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(OH)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CaCO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оксидов друг с другом 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3.Кислотные оксиды взаимодействуют с основными с образованием соли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3Na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+ P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2Na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25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оксид + вода = растворимое основание (щелочь)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оксид + кислота = соль + вода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оксид + кислотный оксид = соль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Кислотный оксид + </a:t>
                      </a:r>
                      <a:r>
                        <a:rPr kumimoji="0" lang="ru-RU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р.основание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соль + вода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оксид + кислотный оксид = соль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  <a:r>
                        <a:rPr kumimoji="0"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Кислотный оксид + основной оксид = соль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4378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ru-RU" sz="3200" b="1" dirty="0" err="1" smtClean="0">
                <a:solidFill>
                  <a:srgbClr val="FFFF00"/>
                </a:solidFill>
              </a:rPr>
              <a:t>Бочарова</a:t>
            </a:r>
            <a:r>
              <a:rPr lang="ru-RU" sz="3200" b="1" dirty="0" smtClean="0">
                <a:solidFill>
                  <a:srgbClr val="FFFF00"/>
                </a:solidFill>
              </a:rPr>
              <a:t> Ольга Николаевна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Учитель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высшей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категории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едагогический стаж  29 лет ветеран труда</a:t>
            </a:r>
            <a:endParaRPr lang="ru-RU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79" y="273050"/>
            <a:ext cx="4190891" cy="5853113"/>
          </a:xfrm>
        </p:spPr>
      </p:pic>
    </p:spTree>
    <p:extLst>
      <p:ext uri="{BB962C8B-B14F-4D97-AF65-F5344CB8AC3E}">
        <p14:creationId xmlns:p14="http://schemas.microsoft.com/office/powerpoint/2010/main" val="353090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Ведущими УУД являются </a:t>
            </a:r>
            <a:r>
              <a:rPr lang="ru-RU" sz="4000" u="sng" dirty="0" smtClean="0">
                <a:solidFill>
                  <a:schemeClr val="tx1"/>
                </a:solidFill>
              </a:rPr>
              <a:t>познавательные действия: </a:t>
            </a:r>
            <a:br>
              <a:rPr lang="ru-RU" sz="4000" u="sng" dirty="0" smtClean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* проблемно – поисковые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* логические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* знаково – символические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* </a:t>
            </a:r>
            <a:r>
              <a:rPr lang="ru-RU" sz="4000" dirty="0" err="1" smtClean="0">
                <a:solidFill>
                  <a:schemeClr val="tx1"/>
                </a:solidFill>
              </a:rPr>
              <a:t>общеучебные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endParaRPr lang="ru-RU" sz="4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Алгоритм 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проблемно – поисковой деятельности учащихся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Актуализация опорных знаний и способов действий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Создание проблемной ситуации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Постановка учебной проблемы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Решение проблемы: </a:t>
            </a:r>
          </a:p>
          <a:p>
            <a:pPr marL="137160" indent="0"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- выдвижение гипотезы </a:t>
            </a:r>
          </a:p>
          <a:p>
            <a:pPr marL="137160" indent="0"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- проверка гипотезы </a:t>
            </a:r>
          </a:p>
          <a:p>
            <a:pPr marL="137160" indent="0"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  - формулировка решения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Подтверждение и применение решения </a:t>
            </a:r>
          </a:p>
          <a:p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Урок в 10 классе на тему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«Пищевые добавки»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9" y="1600200"/>
            <a:ext cx="7863722" cy="4708525"/>
          </a:xfrm>
        </p:spPr>
      </p:pic>
    </p:spTree>
    <p:extLst>
      <p:ext uri="{BB962C8B-B14F-4D97-AF65-F5344CB8AC3E}">
        <p14:creationId xmlns:p14="http://schemas.microsoft.com/office/powerpoint/2010/main" val="76694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60294"/>
              </p:ext>
            </p:extLst>
          </p:nvPr>
        </p:nvGraphicFramePr>
        <p:xfrm>
          <a:off x="0" y="0"/>
          <a:ext cx="9144000" cy="803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5328592"/>
                <a:gridCol w="2267744"/>
              </a:tblGrid>
              <a:tr h="86557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Этапы</a:t>
                      </a:r>
                      <a:r>
                        <a:rPr lang="ru-RU" sz="2400" b="0" baseline="0" dirty="0" smtClean="0"/>
                        <a:t> урока</a:t>
                      </a:r>
                      <a:endParaRPr lang="ru-RU" sz="2400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Формы</a:t>
                      </a:r>
                      <a:r>
                        <a:rPr lang="ru-RU" sz="2400" b="0" baseline="0" dirty="0" smtClean="0"/>
                        <a:t> организации</a:t>
                      </a:r>
                    </a:p>
                    <a:p>
                      <a:pPr algn="ctr"/>
                      <a:r>
                        <a:rPr lang="ru-RU" sz="2400" b="0" baseline="0" dirty="0" smtClean="0"/>
                        <a:t>деятельности</a:t>
                      </a:r>
                      <a:endParaRPr lang="ru-RU" sz="2400" b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Формируемые</a:t>
                      </a:r>
                      <a:r>
                        <a:rPr lang="ru-RU" sz="2400" b="0" baseline="0" dirty="0" smtClean="0"/>
                        <a:t> УУД</a:t>
                      </a:r>
                      <a:endParaRPr lang="ru-RU" sz="2400" b="0" dirty="0" smtClean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60830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Целеполагание. Постановка проблемы.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Зачитывание статьи из интернета о применении пищевых добавок с кодом Е,</a:t>
                      </a:r>
                      <a:r>
                        <a:rPr lang="ru-RU" sz="2000" baseline="0" dirty="0" smtClean="0"/>
                        <a:t> определение цели урока:</a:t>
                      </a:r>
                    </a:p>
                    <a:p>
                      <a:r>
                        <a:rPr lang="ru-RU" sz="2000" baseline="0" dirty="0" smtClean="0"/>
                        <a:t>- выявление среди изученных веществ пищевых добавок с кодом Е,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aseline="0" dirty="0" smtClean="0"/>
                        <a:t>- научиться их идентифицировать,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smtClean="0"/>
                        <a:t>- </a:t>
                      </a:r>
                      <a:r>
                        <a:rPr lang="ru-RU" sz="2000" baseline="0" dirty="0" smtClean="0"/>
                        <a:t>выразить свое отношение к их применению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u="sng" baseline="0" dirty="0" smtClean="0"/>
                        <a:t>Познавательные:</a:t>
                      </a:r>
                      <a:r>
                        <a:rPr lang="ru-RU" sz="2000" baseline="0" dirty="0" smtClean="0"/>
                        <a:t> выделение познавательной цели,</a:t>
                      </a:r>
                    </a:p>
                    <a:p>
                      <a:r>
                        <a:rPr lang="ru-RU" sz="2000" u="sng" baseline="0" dirty="0" smtClean="0"/>
                        <a:t>Регулятивные:</a:t>
                      </a:r>
                    </a:p>
                    <a:p>
                      <a:r>
                        <a:rPr lang="ru-RU" sz="2000" baseline="0" dirty="0" smtClean="0"/>
                        <a:t>целеполагание,</a:t>
                      </a:r>
                    </a:p>
                    <a:p>
                      <a:r>
                        <a:rPr lang="ru-RU" sz="2000" baseline="0" dirty="0" smtClean="0"/>
                        <a:t>планирование деятельности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6903">
                <a:tc>
                  <a:txBody>
                    <a:bodyPr/>
                    <a:lstStyle/>
                    <a:p>
                      <a:r>
                        <a:rPr lang="ru-RU" dirty="0" smtClean="0"/>
                        <a:t>Актуализация знаний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Выявление знаний: классификации, физических и химических свойств, качественных реакций и областей применения органических веществ.:</a:t>
                      </a:r>
                    </a:p>
                    <a:p>
                      <a:r>
                        <a:rPr lang="ru-RU" dirty="0" smtClean="0"/>
                        <a:t>-классификация</a:t>
                      </a:r>
                      <a:r>
                        <a:rPr lang="ru-RU" baseline="0" dirty="0" smtClean="0"/>
                        <a:t> пищевых добавок (по формулам), </a:t>
                      </a:r>
                    </a:p>
                    <a:p>
                      <a:r>
                        <a:rPr lang="ru-RU" baseline="0" dirty="0" smtClean="0"/>
                        <a:t>-выполнение задания в парах (третий лишний) с  взаимопроверкой; </a:t>
                      </a:r>
                    </a:p>
                    <a:p>
                      <a:r>
                        <a:rPr lang="ru-RU" baseline="0" dirty="0" smtClean="0"/>
                        <a:t>-индивидуальное задание, графический диктант, с последующей самопроверкой по эталону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Познавательные :</a:t>
                      </a:r>
                    </a:p>
                    <a:p>
                      <a:r>
                        <a:rPr lang="ru-RU" u="none" dirty="0" smtClean="0"/>
                        <a:t>-анализ объектов с целью выделения признаков, </a:t>
                      </a:r>
                    </a:p>
                    <a:p>
                      <a:r>
                        <a:rPr lang="ru-RU" u="none" dirty="0" smtClean="0"/>
                        <a:t>-выбор оснований для сравнения.</a:t>
                      </a:r>
                    </a:p>
                    <a:p>
                      <a:r>
                        <a:rPr lang="ru-RU" u="sng" dirty="0" smtClean="0"/>
                        <a:t>Регулятивные:</a:t>
                      </a:r>
                      <a:r>
                        <a:rPr lang="ru-RU" u="sng" baseline="0" dirty="0" smtClean="0"/>
                        <a:t> </a:t>
                      </a:r>
                    </a:p>
                    <a:p>
                      <a:r>
                        <a:rPr lang="ru-RU" u="none" baseline="0" dirty="0" smtClean="0"/>
                        <a:t>-контроль, коррекция</a:t>
                      </a:r>
                    </a:p>
                    <a:p>
                      <a:r>
                        <a:rPr lang="ru-RU" u="none" baseline="0" dirty="0" smtClean="0"/>
                        <a:t>самооценка.</a:t>
                      </a:r>
                      <a:endParaRPr lang="ru-RU" u="none" dirty="0" smtClean="0"/>
                    </a:p>
                    <a:p>
                      <a:r>
                        <a:rPr lang="ru-RU" u="sng" dirty="0" smtClean="0"/>
                        <a:t>Коммуникативные:</a:t>
                      </a:r>
                      <a:endParaRPr lang="ru-RU" u="sn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76903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проблемы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 эксперимента в группах по распознаванию органических веществ: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</a:t>
                      </a:r>
                      <a:r>
                        <a:rPr lang="ru-RU" dirty="0" smtClean="0"/>
                        <a:t>е: </a:t>
                      </a:r>
                      <a:r>
                        <a:rPr lang="ru-RU" dirty="0" err="1" smtClean="0"/>
                        <a:t>общеучебные</a:t>
                      </a:r>
                      <a:r>
                        <a:rPr lang="ru-RU" dirty="0" smtClean="0"/>
                        <a:t> логические знаково-символические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10984"/>
              </p:ext>
            </p:extLst>
          </p:nvPr>
        </p:nvGraphicFramePr>
        <p:xfrm>
          <a:off x="179512" y="0"/>
          <a:ext cx="8964488" cy="729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536504"/>
                <a:gridCol w="2339752"/>
              </a:tblGrid>
              <a:tr h="9807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Этапы</a:t>
                      </a:r>
                      <a:r>
                        <a:rPr lang="ru-RU" sz="2400" baseline="0" dirty="0" smtClean="0"/>
                        <a:t> урока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Формы</a:t>
                      </a:r>
                      <a:r>
                        <a:rPr lang="ru-RU" sz="2400" baseline="0" dirty="0" smtClean="0"/>
                        <a:t> организации деятельности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Формируемые</a:t>
                      </a:r>
                      <a:r>
                        <a:rPr lang="ru-RU" sz="2400" baseline="0" dirty="0" smtClean="0"/>
                        <a:t> УУД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проблемы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плана распознавания, проведение качественных</a:t>
                      </a:r>
                      <a:r>
                        <a:rPr lang="ru-RU" baseline="0" dirty="0" smtClean="0"/>
                        <a:t> реакций, формулирование вывода и последующая </a:t>
                      </a:r>
                      <a:r>
                        <a:rPr lang="ru-RU" dirty="0" smtClean="0"/>
                        <a:t>презентация каждой группы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Регулятивные: </a:t>
                      </a:r>
                      <a:r>
                        <a:rPr lang="ru-RU" dirty="0" smtClean="0"/>
                        <a:t>планирование,  прогнозирование, </a:t>
                      </a:r>
                      <a:r>
                        <a:rPr lang="ru-RU" u="sng" dirty="0" smtClean="0"/>
                        <a:t>Коммуникативные: </a:t>
                      </a:r>
                      <a:r>
                        <a:rPr lang="ru-RU" dirty="0" smtClean="0"/>
                        <a:t>инициативное сотрудничество,  владение моно – и диалогом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Подтверждение и применение найденного решения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парах</a:t>
                      </a:r>
                      <a:r>
                        <a:rPr lang="ru-RU" baseline="0" dirty="0" smtClean="0"/>
                        <a:t> с информацией о пищевых добавках с кодом Е с целью ознакомления с их классификацией и действием на организм человека и выражения собственного отношения к проблеме использования пищевых добавок  (экологическая культура) в форме </a:t>
                      </a:r>
                      <a:r>
                        <a:rPr lang="ru-RU" baseline="0" dirty="0" err="1" smtClean="0"/>
                        <a:t>синквейна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Познавательные:</a:t>
                      </a:r>
                      <a:r>
                        <a:rPr lang="ru-RU" u="sng" baseline="0" dirty="0" smtClean="0"/>
                        <a:t> </a:t>
                      </a:r>
                      <a:r>
                        <a:rPr lang="ru-RU" baseline="0" dirty="0" smtClean="0"/>
                        <a:t>смысловое чтение, оценочное суждение, создание собственного текста, </a:t>
                      </a:r>
                      <a:r>
                        <a:rPr lang="ru-RU" u="sng" baseline="0" dirty="0" smtClean="0"/>
                        <a:t>Коммуникативные </a:t>
                      </a:r>
                      <a:endParaRPr lang="ru-RU" u="none" baseline="0" dirty="0" smtClean="0"/>
                    </a:p>
                    <a:p>
                      <a:r>
                        <a:rPr lang="ru-RU" u="none" baseline="0" dirty="0" smtClean="0"/>
                        <a:t>аргументирование,</a:t>
                      </a:r>
                    </a:p>
                    <a:p>
                      <a:r>
                        <a:rPr lang="ru-RU" u="none" baseline="0" dirty="0" smtClean="0"/>
                        <a:t>сотрудничество</a:t>
                      </a:r>
                      <a:endParaRPr lang="ru-RU" u="sng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 итогов урока  </a:t>
                      </a:r>
                    </a:p>
                    <a:p>
                      <a:r>
                        <a:rPr lang="ru-RU" dirty="0" smtClean="0"/>
                        <a:t>Рефлексия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Прочтение </a:t>
                      </a:r>
                      <a:r>
                        <a:rPr lang="ru-RU" dirty="0" err="1" smtClean="0"/>
                        <a:t>синквейнов</a:t>
                      </a:r>
                      <a:r>
                        <a:rPr lang="ru-RU" dirty="0" smtClean="0"/>
                        <a:t>, выставление оценок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Выражение отношения к уроку, ощущения успеха или неуспеха на уроке с помощью разноцветных карточек: красная – азарт, интерес, желтая – спокойствие, серый – скука, безразличие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Коммуникативные </a:t>
                      </a:r>
                    </a:p>
                    <a:p>
                      <a:r>
                        <a:rPr lang="ru-RU" u="none" dirty="0" smtClean="0"/>
                        <a:t>монолог, диалог</a:t>
                      </a:r>
                    </a:p>
                    <a:p>
                      <a:r>
                        <a:rPr lang="ru-RU" u="sng" dirty="0" smtClean="0"/>
                        <a:t>Регулятивные:</a:t>
                      </a:r>
                    </a:p>
                    <a:p>
                      <a:r>
                        <a:rPr lang="ru-RU" u="none" dirty="0" smtClean="0"/>
                        <a:t>коррекция,</a:t>
                      </a:r>
                    </a:p>
                    <a:p>
                      <a:r>
                        <a:rPr lang="ru-RU" u="none" dirty="0" smtClean="0"/>
                        <a:t>оценка</a:t>
                      </a:r>
                      <a:endParaRPr lang="ru-RU" u="non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3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Химический эксперимент по </a:t>
            </a:r>
            <a:r>
              <a:rPr lang="ru-RU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идентификации органических веществ</a:t>
            </a:r>
            <a:endParaRPr lang="ru-RU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Учащимся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предлагается распознать с помощью эксперимента органические вещества.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Работа проводится в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группах по 6 человек ( 3 пары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Вначале группа обсуждает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задание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намечает план распознавания веществ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затем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пары проводят эксперимент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сравнивают результаты,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третья пара на цветных листах оформляет план распознавания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веществ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составляет уравнения качественных реакций.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09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Химимический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эксперимент по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идентификации органических веществ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После выполнения эксперимента каждая группа проводит презентацию, демонстрируя записи  и результаты проделанных опытов, делает выводы. 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Группы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оценивают работу друг друга. Максимальный балл – 5 </a:t>
            </a:r>
          </a:p>
        </p:txBody>
      </p:sp>
    </p:spTree>
    <p:extLst>
      <p:ext uri="{BB962C8B-B14F-4D97-AF65-F5344CB8AC3E}">
        <p14:creationId xmlns:p14="http://schemas.microsoft.com/office/powerpoint/2010/main" val="1858990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2597</TotalTime>
  <Words>1860</Words>
  <Application>Microsoft Office PowerPoint</Application>
  <PresentationFormat>Экран (4:3)</PresentationFormat>
  <Paragraphs>396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  Из опыта формирования и развития универсальных учебных действий на уроках химии</vt:lpstr>
      <vt:lpstr>Введение Федерального государственного образовательного стандарта приводит к необходимости достижения метапредметных образовательных результатов, обусловленных  формированием у учащихся универсальных учебных действий: познавательных, регулятивных и коммуникативных, уровень овладения которыми будет оцениваться с помощью государственной итоговой аттестации. </vt:lpstr>
      <vt:lpstr>Ведущими УУД являются познавательные действия:   * проблемно – поисковые  * логические  * знаково – символические  * общеучебные </vt:lpstr>
      <vt:lpstr>Алгоритм  проблемно – поисковой деятельности учащихся </vt:lpstr>
      <vt:lpstr>Урок в 10 классе на тему  «Пищевые добавки»</vt:lpstr>
      <vt:lpstr>Презентация PowerPoint</vt:lpstr>
      <vt:lpstr>Презентация PowerPoint</vt:lpstr>
      <vt:lpstr> Химический эксперимент по  идентификации органических веществ</vt:lpstr>
      <vt:lpstr>Химимический эксперимент по  идентификации органических веществ</vt:lpstr>
      <vt:lpstr>Химический эксперимент</vt:lpstr>
      <vt:lpstr>Презентация эксперимента</vt:lpstr>
      <vt:lpstr>Классификация пищевых добавок</vt:lpstr>
      <vt:lpstr>Синквейны</vt:lpstr>
      <vt:lpstr>Формирование логических УУД в теме «Реакции ионного обмена»</vt:lpstr>
      <vt:lpstr>Формы организации </vt:lpstr>
      <vt:lpstr>Презентация PowerPoint</vt:lpstr>
      <vt:lpstr>Общеучебные УУД</vt:lpstr>
      <vt:lpstr>Урок в 9 классе на тему  «Типы кристаллических решеток»</vt:lpstr>
      <vt:lpstr>Презентация PowerPoint</vt:lpstr>
      <vt:lpstr>Презентация PowerPoint</vt:lpstr>
      <vt:lpstr>Исследование свойств веществ</vt:lpstr>
      <vt:lpstr>«Кристаллические решетки» опорный план-конспект</vt:lpstr>
      <vt:lpstr>Задание – тренинг  правильный ответ – 1балл:«5» - 9 - 10 б.                                                   «4» - 7 - 8 б.                                                   «3» - 5 – 6 б.</vt:lpstr>
      <vt:lpstr>Знаково – символические УУД</vt:lpstr>
      <vt:lpstr>Задания на сравнение понятий</vt:lpstr>
      <vt:lpstr>Построение диаграммы по теме  «Электроотрицательность»</vt:lpstr>
      <vt:lpstr>Опорный план-конспект Оксиды</vt:lpstr>
      <vt:lpstr>    Бочарова Ольга Николаевна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178</cp:revision>
  <dcterms:created xsi:type="dcterms:W3CDTF">2014-02-18T18:26:28Z</dcterms:created>
  <dcterms:modified xsi:type="dcterms:W3CDTF">2014-12-05T21:06:44Z</dcterms:modified>
</cp:coreProperties>
</file>