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5" r:id="rId3"/>
    <p:sldId id="263" r:id="rId4"/>
    <p:sldId id="264" r:id="rId5"/>
    <p:sldId id="266" r:id="rId6"/>
    <p:sldId id="267" r:id="rId7"/>
    <p:sldId id="287" r:id="rId8"/>
    <p:sldId id="270" r:id="rId9"/>
    <p:sldId id="269" r:id="rId10"/>
    <p:sldId id="283" r:id="rId11"/>
    <p:sldId id="274" r:id="rId12"/>
    <p:sldId id="284" r:id="rId13"/>
    <p:sldId id="286" r:id="rId14"/>
    <p:sldId id="277" r:id="rId15"/>
    <p:sldId id="271" r:id="rId16"/>
    <p:sldId id="278" r:id="rId17"/>
    <p:sldId id="275" r:id="rId18"/>
    <p:sldId id="279" r:id="rId19"/>
    <p:sldId id="258" r:id="rId20"/>
    <p:sldId id="280" r:id="rId21"/>
    <p:sldId id="281" r:id="rId22"/>
    <p:sldId id="260" r:id="rId23"/>
    <p:sldId id="262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CC0066"/>
    <a:srgbClr val="FC7897"/>
    <a:srgbClr val="FF0066"/>
    <a:srgbClr val="FF6699"/>
    <a:srgbClr val="CC0099"/>
    <a:srgbClr val="0C0252"/>
    <a:srgbClr val="434907"/>
    <a:srgbClr val="AABA12"/>
    <a:srgbClr val="3D01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2436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DD9A8-3444-4E11-8A1A-6FFE848750A6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3F894-DCF3-493D-8D24-1886B87F5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3F894-DCF3-493D-8D24-1886B87F558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  <p:sndAc>
      <p:stSnd>
        <p:snd r:embed="rId1" name="wind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  <p:sndAc>
      <p:stSnd>
        <p:snd r:embed="rId1" name="wind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  <p:sndAc>
      <p:stSnd>
        <p:snd r:embed="rId1" name="wind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67268A4-EE52-4F45-B48A-9D2E429A43D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slow" advClick="0" advTm="5000">
    <p:dissolve/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  <p:sndAc>
      <p:stSnd>
        <p:snd r:embed="rId1" name="wind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  <p:sndAc>
      <p:stSnd>
        <p:snd r:embed="rId1" name="wind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  <p:sndAc>
      <p:stSnd>
        <p:snd r:embed="rId1" name="wind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  <p:sndAc>
      <p:stSnd>
        <p:snd r:embed="rId1" name="wind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  <p:sndAc>
      <p:stSnd>
        <p:snd r:embed="rId1" name="wind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  <p:sndAc>
      <p:stSnd>
        <p:snd r:embed="rId1" name="wind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  <p:sndAc>
      <p:stSnd>
        <p:snd r:embed="rId1" name="wind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  <p:sndAc>
      <p:stSnd>
        <p:snd r:embed="rId1" name="wind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Click="0" advTm="5000">
    <p:dissolve/>
    <p:sndAc>
      <p:stSnd>
        <p:snd r:embed="rId14" name="wind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http://www.ispolnenie.ru/wcm/img.php?pic=bar_show5.jpg&amp;size=200" TargetMode="External"/><Relationship Id="rId4" Type="http://schemas.openxmlformats.org/officeDocument/2006/relationships/image" Target="../media/image3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http://www.myshared.ru/slide/373335/p:/vaskino-sch.ru/wp-content/metod/chem/about_chemystry.pd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yshared.ru/slide/143938/" TargetMode="External"/><Relationship Id="rId5" Type="http://schemas.openxmlformats.org/officeDocument/2006/relationships/hyperlink" Target="hhtp://khimie.ru/slovar-himika/svoystva-veshhestva" TargetMode="External"/><Relationship Id="rId4" Type="http://schemas.openxmlformats.org/officeDocument/2006/relationships/hyperlink" Target="http://khimie.ru/sovar-himika/svoystva-veshhestva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708919"/>
          </a:xfrm>
        </p:spPr>
        <p:txBody>
          <a:bodyPr>
            <a:noAutofit/>
          </a:bodyPr>
          <a:lstStyle/>
          <a:p>
            <a:r>
              <a:rPr lang="ru-RU" sz="6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Добро пожаловать</a:t>
            </a:r>
            <a:br>
              <a:rPr lang="ru-RU" sz="6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6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в мир химии</a:t>
            </a:r>
            <a:br>
              <a:rPr lang="ru-RU" sz="6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</a:b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365104"/>
            <a:ext cx="9144000" cy="12736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подготовлена</a:t>
            </a:r>
          </a:p>
          <a:p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учителем химии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квалификационной категории</a:t>
            </a:r>
          </a:p>
          <a:p>
            <a:r>
              <a:rPr lang="ru-RU" sz="28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к.х.н.Кароян</a:t>
            </a: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Иветтой</a:t>
            </a: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Левоновной</a:t>
            </a:r>
            <a:endParaRPr lang="ru-RU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ФГОУ СОШ № 21 МО РФ</a:t>
            </a:r>
            <a:endParaRPr lang="ru-RU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Notebook\Desktop\1354734644_135473450101518806685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204864"/>
            <a:ext cx="2664296" cy="201622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9144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ВЕЩЕСТВ </a:t>
            </a:r>
            <a:r>
              <a:rPr lang="ru-RU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</a:t>
            </a:r>
          </a:p>
          <a:p>
            <a:r>
              <a:rPr lang="ru-RU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ПРИЗНАКИ, ПО КОТОРЫМ ВЕЩЕСТВА ОТЛИЧАЮТСЯ ДРУГ ОТ ДРУГА.</a:t>
            </a:r>
            <a:endParaRPr lang="ru-RU" sz="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636912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</a:t>
            </a:r>
            <a:endParaRPr lang="ru-RU" sz="44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501008"/>
            <a:ext cx="8820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Стекло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хрупкое, твердое, прозрачное, не проводит тепло и ток.</a:t>
            </a:r>
          </a:p>
          <a:p>
            <a:r>
              <a:rPr lang="ru-RU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Алюминий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  прочный, мягкий, непрозрачный, тепло- и электропроводный.</a:t>
            </a:r>
          </a:p>
        </p:txBody>
      </p:sp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3" y="0"/>
            <a:ext cx="32403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еще:</a:t>
            </a:r>
            <a:endParaRPr lang="ru-RU" sz="54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8532440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Свойство — то, что можно видеть, слышать, обонять или осязать и что позволяет распознавать какой-либо материал или вещество и отличать его от других материалов или веществ. </a:t>
            </a:r>
          </a:p>
          <a:p>
            <a:pPr algn="ctr"/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Все материалы и вещества обладают физическим свойствами и химическими свойствами.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074" name="Picture 2" descr="C:\Users\Notebook\Desktop\a_8b3f70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5229200"/>
            <a:ext cx="2088232" cy="137207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3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 свойства</a:t>
            </a:r>
            <a:endParaRPr lang="ru-RU" sz="6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52736"/>
            <a:ext cx="88204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ru-R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свойства, которые можно описать с помощью органов чувств или приборов: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924944"/>
            <a:ext cx="9144000" cy="362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AutoNum type="arabicPeriod"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Агрегатное состояние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AutoNum type="arabicPeriod"/>
            </a:pPr>
            <a:r>
              <a:rPr lang="ru-RU" sz="2800" dirty="0" smtClean="0">
                <a:solidFill>
                  <a:srgbClr val="FFFF00"/>
                </a:solidFill>
              </a:rPr>
              <a:t>Цв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ет, прозрачность, блеск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AutoNum type="arabicPeriod"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Вкус, запах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AutoNum type="arabicPeriod"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Растворимость в воде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AutoNum type="arabicPeriod"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Плотность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AutoNum type="arabicPeriod"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Температуры кипения, плавления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Tx/>
              <a:buAutoNum type="arabicPeriod"/>
            </a:pPr>
            <a:r>
              <a:rPr lang="ru-RU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и теплопроводность    и др.</a:t>
            </a:r>
          </a:p>
        </p:txBody>
      </p:sp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48883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u="sng" dirty="0" smtClean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 свойства водорода:</a:t>
            </a:r>
          </a:p>
          <a:p>
            <a:pPr algn="ctr"/>
            <a:endParaRPr lang="ru-RU" sz="4000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Газ, без цвета, вкуса и запаха, очень легкий, плотность 0,00009 г/см</a:t>
            </a:r>
            <a:r>
              <a:rPr lang="ru-RU" sz="4000" b="1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4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малорастворим</a:t>
            </a:r>
            <a:r>
              <a:rPr lang="ru-RU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воде, температура кипения - 253</a:t>
            </a:r>
            <a:r>
              <a:rPr lang="ru-RU" sz="4000" b="1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С; </a:t>
            </a:r>
            <a:endParaRPr lang="ru-RU" sz="4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13" descr="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060849"/>
            <a:ext cx="1988344" cy="195711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6660232" y="4149080"/>
            <a:ext cx="2483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Сосуд, заполненный водородом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8"/>
          <p:cNvSpPr txBox="1">
            <a:spLocks noChangeArrowheads="1"/>
          </p:cNvSpPr>
          <p:nvPr/>
        </p:nvSpPr>
        <p:spPr bwMode="auto">
          <a:xfrm>
            <a:off x="683568" y="5565338"/>
            <a:ext cx="619268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горение</a:t>
            </a:r>
          </a:p>
          <a:p>
            <a:pPr>
              <a:spcBef>
                <a:spcPct val="50000"/>
              </a:spcBef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Н</a:t>
            </a:r>
            <a:r>
              <a:rPr lang="ru-RU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водород                            вода 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9563"/>
            <a:ext cx="8676456" cy="868362"/>
          </a:xfrm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5400" b="1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Химические свойства</a:t>
            </a:r>
          </a:p>
        </p:txBody>
      </p:sp>
      <p:pic>
        <p:nvPicPr>
          <p:cNvPr id="38916" name="Picture 4" descr="lake-small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19738" y="2046288"/>
            <a:ext cx="3289300" cy="2463800"/>
          </a:xfrm>
          <a:ln>
            <a:solidFill>
              <a:schemeClr val="bg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1196752"/>
            <a:ext cx="52920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одних веществ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превращаться в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67544" y="2708921"/>
            <a:ext cx="49685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Взрыв аэростата, наполненного водородом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3861048"/>
            <a:ext cx="5184576" cy="158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u="sng" dirty="0">
                <a:solidFill>
                  <a:srgbClr val="FC7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Химические </a:t>
            </a:r>
            <a:r>
              <a:rPr lang="ru-RU" sz="2800" b="1" u="sng" dirty="0" smtClean="0">
                <a:solidFill>
                  <a:srgbClr val="FC7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водорода:</a:t>
            </a:r>
            <a:endParaRPr lang="ru-RU" sz="2800" b="1" u="sng" dirty="0">
              <a:solidFill>
                <a:srgbClr val="FC78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rgbClr val="FFFF99"/>
              </a:solidFill>
            </a:endParaRPr>
          </a:p>
          <a:p>
            <a:r>
              <a:rPr lang="ru-RU" sz="24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Горит с образованием </a:t>
            </a:r>
            <a:r>
              <a:rPr lang="ru-RU" sz="2400" b="1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воды.</a:t>
            </a:r>
            <a:endParaRPr lang="ru-RU" sz="2400" b="1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>
            <a:off x="1331913" y="5991225"/>
            <a:ext cx="2016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2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0764688" y="5301208"/>
            <a:ext cx="1830387" cy="7159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23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900592" y="4869160"/>
            <a:ext cx="1830388" cy="7159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67756" y="188640"/>
            <a:ext cx="50084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Задачи химии</a:t>
            </a:r>
            <a:endParaRPr lang="ru-RU" sz="54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196752"/>
            <a:ext cx="86044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 ВЕЩЕСТВ, ИХ СВОЙСТВ И</a:t>
            </a:r>
          </a:p>
          <a:p>
            <a:r>
              <a:rPr lang="ru-RU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ПРОГНОЗИРОВАНИЕ ИСПОЛЬЗОВАНИЯ ВЕШЕСТВ В</a:t>
            </a:r>
          </a:p>
          <a:p>
            <a:r>
              <a:rPr lang="ru-RU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НАРОДНОМ ХОЗЯЙСТВЕ.</a:t>
            </a:r>
          </a:p>
          <a:p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ПОЛУЧЕНИЕ НОВЫХ ВЕЩЕСТВ, НЕОБХОДИМЫХ В ХОЗЯЙСТВЕ СТРАНЫ.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Notebook\Desktop\kolb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7" y="4869160"/>
            <a:ext cx="3312369" cy="18002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2736031"/>
          </a:xfrm>
          <a:solidFill>
            <a:srgbClr val="99CCFF"/>
          </a:solidFill>
          <a:ln>
            <a:solidFill>
              <a:srgbClr val="99000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Химия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наука о веществах, их   </a:t>
            </a:r>
            <a:b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свойствах, о превращениях веществ и способах управления этими превращениями</a:t>
            </a:r>
          </a:p>
        </p:txBody>
      </p:sp>
      <p:pic>
        <p:nvPicPr>
          <p:cNvPr id="9219" name="Picture 3" descr="Рисунок2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47664" y="3068960"/>
            <a:ext cx="5711825" cy="3361383"/>
          </a:xfrm>
        </p:spPr>
      </p:pic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0"/>
            <a:ext cx="71287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ХИМИЯ НА КУХНЕ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Notebook\Desktop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68760"/>
            <a:ext cx="2466975" cy="1857375"/>
          </a:xfrm>
          <a:prstGeom prst="rect">
            <a:avLst/>
          </a:prstGeom>
          <a:noFill/>
        </p:spPr>
      </p:pic>
      <p:pic>
        <p:nvPicPr>
          <p:cNvPr id="1027" name="Picture 3" descr="C:\Users\Notebook\Desktop\images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844824"/>
            <a:ext cx="1143000" cy="1524000"/>
          </a:xfrm>
          <a:prstGeom prst="rect">
            <a:avLst/>
          </a:prstGeom>
          <a:noFill/>
        </p:spPr>
      </p:pic>
      <p:pic>
        <p:nvPicPr>
          <p:cNvPr id="1028" name="Picture 4" descr="C:\Users\Notebook\Desktop\images (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8601" y="3861048"/>
            <a:ext cx="2835399" cy="2520280"/>
          </a:xfrm>
          <a:prstGeom prst="rect">
            <a:avLst/>
          </a:prstGeom>
          <a:noFill/>
        </p:spPr>
      </p:pic>
      <p:pic>
        <p:nvPicPr>
          <p:cNvPr id="1029" name="Picture 5" descr="C:\Users\Notebook\Desktop\images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1484784"/>
            <a:ext cx="2713038" cy="1944216"/>
          </a:xfrm>
          <a:prstGeom prst="rect">
            <a:avLst/>
          </a:prstGeom>
          <a:noFill/>
        </p:spPr>
      </p:pic>
      <p:pic>
        <p:nvPicPr>
          <p:cNvPr id="1030" name="Picture 6" descr="C:\Users\Notebook\Desktop\images (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4509120"/>
            <a:ext cx="2466975" cy="2063874"/>
          </a:xfrm>
          <a:prstGeom prst="rect">
            <a:avLst/>
          </a:prstGeom>
          <a:noFill/>
        </p:spPr>
      </p:pic>
      <p:pic>
        <p:nvPicPr>
          <p:cNvPr id="2" name="Picture 2" descr="C:\Users\Notebook\Desktop\загруженное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4077072"/>
            <a:ext cx="22860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404664"/>
            <a:ext cx="74017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ХИМИЯ ВНУТРИ НАС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C:\Users\Notebook\Desktop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348880"/>
            <a:ext cx="1905000" cy="2592288"/>
          </a:xfrm>
          <a:prstGeom prst="rect">
            <a:avLst/>
          </a:prstGeom>
          <a:noFill/>
        </p:spPr>
      </p:pic>
      <p:pic>
        <p:nvPicPr>
          <p:cNvPr id="2051" name="Picture 3" descr="C:\Users\Notebook\Desktop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1772816"/>
            <a:ext cx="2143125" cy="2592288"/>
          </a:xfrm>
          <a:prstGeom prst="rect">
            <a:avLst/>
          </a:prstGeom>
          <a:noFill/>
        </p:spPr>
      </p:pic>
      <p:pic>
        <p:nvPicPr>
          <p:cNvPr id="2052" name="Picture 4" descr="C:\Users\Notebook\Desktop\images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2204864"/>
            <a:ext cx="1781175" cy="2664296"/>
          </a:xfrm>
          <a:prstGeom prst="rect">
            <a:avLst/>
          </a:prstGeom>
          <a:noFill/>
        </p:spPr>
      </p:pic>
      <p:pic>
        <p:nvPicPr>
          <p:cNvPr id="2053" name="Picture 5" descr="C:\Users\Notebook\Desktop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4725144"/>
            <a:ext cx="2952328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otebook\Desktop\966730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0"/>
            <a:ext cx="9144001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71283" y="260648"/>
            <a:ext cx="50014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Чудеса химии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700808"/>
            <a:ext cx="3487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№ 1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492896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Аленький цветок</a:t>
            </a:r>
            <a:endParaRPr lang="ru-RU" sz="4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Notebook\Desktop\132545119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772816"/>
            <a:ext cx="2114529" cy="158417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1520" y="3501008"/>
            <a:ext cx="50267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№2</a:t>
            </a:r>
            <a:endParaRPr lang="ru-RU" sz="40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4221088"/>
            <a:ext cx="50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 дыма без огня</a:t>
            </a:r>
            <a:endParaRPr lang="ru-RU" sz="4000" b="1" u="sng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3" descr="C:\Users\Notebook\Desktop\загруженное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5373216"/>
            <a:ext cx="1656184" cy="122453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0"/>
            <a:ext cx="4968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Девиз урока: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908720"/>
            <a:ext cx="81724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«Все мы связываем с химической наукой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дальнейший прогресс в познании окружающего нас мира, новые методы его преобразования и усовершенствования. И не может быть в наши дни специалиста, который сумел бы обойтись без знаний химии»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Н.Н.Семенов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Notebook\Desktop\img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725144"/>
            <a:ext cx="3486150" cy="187220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otebook\Desktop\966730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88640"/>
            <a:ext cx="55277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C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Опыт №3</a:t>
            </a:r>
            <a:endParaRPr lang="ru-RU" sz="5400" b="1" cap="none" spc="0" dirty="0">
              <a:ln w="11430"/>
              <a:solidFill>
                <a:srgbClr val="CC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340768"/>
            <a:ext cx="53937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«Вода, сироп, вода»</a:t>
            </a:r>
            <a:endParaRPr lang="ru-RU" sz="40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4" descr="http://www.ispolnenie.ru/wcm/img.php?pic=bar_show5.jpg&amp;size=200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868144" y="1412777"/>
            <a:ext cx="2016224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11560" y="2780928"/>
            <a:ext cx="45929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Опыт №4</a:t>
            </a:r>
            <a:endParaRPr lang="ru-RU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3789040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Получение молок</a:t>
            </a:r>
            <a:r>
              <a:rPr lang="ru-RU" sz="4000" dirty="0" smtClean="0"/>
              <a:t>а</a:t>
            </a:r>
            <a:endParaRPr lang="ru-RU" sz="4000" dirty="0"/>
          </a:p>
        </p:txBody>
      </p:sp>
      <p:pic>
        <p:nvPicPr>
          <p:cNvPr id="4099" name="Picture 3" descr="C:\Users\Notebook\Desktop\61054469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4869160"/>
            <a:ext cx="2736304" cy="169401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otebook\Desktop\966730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3" name="Picture 3" descr="C:\Users\Notebook\Desktop\chernila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052736"/>
            <a:ext cx="1595264" cy="1224136"/>
          </a:xfrm>
          <a:prstGeom prst="rect">
            <a:avLst/>
          </a:prstGeom>
          <a:noFill/>
        </p:spPr>
      </p:pic>
      <p:pic>
        <p:nvPicPr>
          <p:cNvPr id="1026" name="Picture 2" descr="C:\Users\Notebook\Desktop\26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221088"/>
            <a:ext cx="3096344" cy="212804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5204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Опыт №5</a:t>
            </a:r>
            <a:endParaRPr lang="ru-RU" sz="5400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980728"/>
            <a:ext cx="4353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«Тайнопись»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060848"/>
            <a:ext cx="5204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Опыт №6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924944"/>
            <a:ext cx="6628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«Фейерверк на столе»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otebook\Desktop\263836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15416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5" descr="chemist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221088"/>
            <a:ext cx="2736304" cy="19442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47663" y="260648"/>
            <a:ext cx="71287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Домашнее задание: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1628800"/>
            <a:ext cx="795637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4800" b="1" i="0" u="none" strike="noStrike" cap="none" spc="0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LatRus" pitchFamily="34" charset="0"/>
                <a:ea typeface="Times New Roman" pitchFamily="18" charset="0"/>
                <a:cs typeface="Times New Roman" pitchFamily="18" charset="0"/>
              </a:rPr>
              <a:t>§ 1  (с. 5 – 6), упр. 1 – 5  (с.13).</a:t>
            </a:r>
            <a:endParaRPr lang="ru-RU" sz="4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Notebook\Desktop\13160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306091" y="188640"/>
            <a:ext cx="4531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РЕФЛЕКСИЯ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1340768"/>
            <a:ext cx="6696744" cy="5160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урока стал(а) знать больше.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Мне было очень интересно.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уроке было над чем подумать.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все вопросы, возникающие в ходе урока, я получил(а) ответы.</a:t>
            </a:r>
          </a:p>
          <a:p>
            <a:pPr marL="342900" indent="-342900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  Я очень хочу знать больше.</a:t>
            </a:r>
          </a:p>
          <a:p>
            <a:pPr marL="342900" indent="-342900">
              <a:buFont typeface="+mj-lt"/>
              <a:buAutoNum type="arabicPeriod"/>
            </a:pP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467544" y="261610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ИСПОЛЬЗУЕМАЯ ЛИТЕРАТУРА:</a:t>
            </a:r>
            <a:endParaRPr lang="en-US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5" y="1916832"/>
            <a:ext cx="83164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Рудзитис Г.Е., Фельдман Ф.Г., Химия – 8. М.: Просвещение,2001;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Алексинский В.Н. Занимательные опыты по химии. М.: Просвещение,</a:t>
            </a:r>
          </a:p>
          <a:p>
            <a:pPr marL="342900" indent="-342900"/>
            <a:r>
              <a:rPr lang="ru-RU" dirty="0" smtClean="0"/>
              <a:t>      1995;</a:t>
            </a:r>
            <a:endParaRPr lang="en-US" dirty="0" smtClean="0"/>
          </a:p>
          <a:p>
            <a:pPr marL="342900" indent="-342900"/>
            <a:r>
              <a:rPr lang="en-US" dirty="0" smtClean="0">
                <a:hlinkClick r:id="rId3"/>
              </a:rPr>
              <a:t>3</a:t>
            </a:r>
            <a:r>
              <a:rPr lang="ru-RU" dirty="0" smtClean="0">
                <a:hlinkClick r:id="rId3"/>
              </a:rPr>
              <a:t>.</a:t>
            </a:r>
            <a:r>
              <a:rPr lang="en-US" dirty="0" smtClean="0">
                <a:hlinkClick r:id="rId3"/>
              </a:rPr>
              <a:t>htthttp://www.myshared.ru/slide/373335/p://vaskino-sch.ru/wp-content/metod/chem/about_chemystry.pdf</a:t>
            </a:r>
            <a:endParaRPr lang="en-US" dirty="0" smtClean="0"/>
          </a:p>
          <a:p>
            <a:pPr marL="342900" indent="-342900"/>
            <a:r>
              <a:rPr lang="en-US" dirty="0" smtClean="0">
                <a:hlinkClick r:id="rId4"/>
              </a:rPr>
              <a:t>4.http://ppt4web.ru/khimija/predmet-khimii-veshhestva.htm</a:t>
            </a:r>
          </a:p>
          <a:p>
            <a:pPr marL="342900" indent="-342900"/>
            <a:r>
              <a:rPr lang="en-US" dirty="0" smtClean="0">
                <a:hlinkClick r:id="rId5"/>
              </a:rPr>
              <a:t>5.hhtp://khimie.ru/slovar-himika/svoystva-veshhestva</a:t>
            </a:r>
            <a:endParaRPr lang="en-US" dirty="0" smtClean="0"/>
          </a:p>
          <a:p>
            <a:pPr marL="342900" indent="-342900"/>
            <a:r>
              <a:rPr lang="en-US" dirty="0" smtClean="0">
                <a:hlinkClick r:id="rId6"/>
              </a:rPr>
              <a:t>6.http://</a:t>
            </a:r>
            <a:r>
              <a:rPr lang="en-US" dirty="0" err="1" smtClean="0">
                <a:hlinkClick r:id="rId6"/>
              </a:rPr>
              <a:t>www.myshared.ru</a:t>
            </a:r>
            <a:r>
              <a:rPr lang="en-US" dirty="0" smtClean="0">
                <a:hlinkClick r:id="rId6"/>
              </a:rPr>
              <a:t>/slide/143938/</a:t>
            </a:r>
            <a:endParaRPr lang="ru-RU" dirty="0"/>
          </a:p>
        </p:txBody>
      </p:sp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0"/>
            <a:ext cx="78123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Цели и задачи урока: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412776"/>
            <a:ext cx="7704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Познакомить с предметом химии.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Дать представление о химии как о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точной науке не лишенной лирики.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познавательного интереса к предмету химия.	           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 бережного отношения к себе и  к окружающей среде.</a:t>
            </a:r>
          </a:p>
          <a:p>
            <a:pPr>
              <a:buFont typeface="Wingdings" pitchFamily="2" charset="2"/>
              <a:buChar char="v"/>
            </a:pP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нужно для изучения химии?</a:t>
            </a:r>
            <a:endParaRPr lang="ru-RU" sz="4400" b="1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6" name="Picture 2" descr="C:\Users\Notebook\Desktop\загруженно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861048"/>
            <a:ext cx="1584176" cy="2160240"/>
          </a:xfrm>
          <a:prstGeom prst="rect">
            <a:avLst/>
          </a:prstGeom>
          <a:noFill/>
        </p:spPr>
      </p:pic>
      <p:pic>
        <p:nvPicPr>
          <p:cNvPr id="1027" name="Picture 3" descr="C:\Users\Notebook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4365104"/>
            <a:ext cx="2438400" cy="2232248"/>
          </a:xfrm>
          <a:prstGeom prst="rect">
            <a:avLst/>
          </a:prstGeom>
          <a:noFill/>
        </p:spPr>
      </p:pic>
      <p:pic>
        <p:nvPicPr>
          <p:cNvPr id="1028" name="Picture 4" descr="C:\Users\Notebook\Desktop\загруженное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933056"/>
            <a:ext cx="1656184" cy="181964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1484784"/>
            <a:ext cx="88204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b="1" dirty="0" smtClean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Г.Е.Рудзитис, Ф.Г.Фельдман. «Химия» 8 класс. Учебник.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Тетрадь для работы в классе и дома.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Тетради для контрольных и практических работ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04664"/>
            <a:ext cx="540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Науки о природе: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916832"/>
            <a:ext cx="71313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Химия, биология, география,</a:t>
            </a:r>
          </a:p>
          <a:p>
            <a:r>
              <a:rPr lang="ru-RU" sz="4000" dirty="0" smtClean="0"/>
              <a:t> астрономия, геометрия.</a:t>
            </a:r>
            <a:endParaRPr lang="ru-RU" sz="40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508500"/>
            <a:ext cx="15938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4508500"/>
            <a:ext cx="140017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4300" y="4508500"/>
            <a:ext cx="2520950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588" y="4508500"/>
            <a:ext cx="19446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что нас окружает, мы называем физическими </a:t>
            </a:r>
            <a:r>
              <a:rPr lang="ru-RU" sz="32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телами.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149080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Например, физическими телами являются самые разнообразные предметы: алюминиевая ложка, гвоздь, бриллиант, стакан, полиэтиленовый пакет, айсберг, крупинка поваренной соли, кусок сахара, дождевая капля</a:t>
            </a:r>
            <a:endParaRPr lang="ru-RU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Notebook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268760"/>
            <a:ext cx="5976664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1"/>
            <a:ext cx="87484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 ТЕЛА – ЛЮБЫЕ ПРЕДМЕТЫ,ИМЕЮЩИЕ ФОРМУ И ОБЬЕМ</a:t>
            </a:r>
          </a:p>
          <a:p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2276872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Физическими телами являются разнообразные предметы, например: алюминиевая ложка, гвоздь, бриллиант, стакан, полиэтиленовый пакет, айсберг, крупинка поваренной соли, кусок сахара, дождевая к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апля…  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76263" y="332656"/>
            <a:ext cx="6948487" cy="937345"/>
          </a:xfrm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5400" dirty="0">
                <a:solidFill>
                  <a:srgbClr val="FC789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 чего сделаны эти тела?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444208" y="2564904"/>
            <a:ext cx="2381250" cy="1863725"/>
            <a:chOff x="3152" y="663"/>
            <a:chExt cx="1632" cy="1399"/>
          </a:xfrm>
        </p:grpSpPr>
        <p:pic>
          <p:nvPicPr>
            <p:cNvPr id="4104" name="Picture 8" descr="11-3"/>
            <p:cNvPicPr>
              <a:picLocks noChangeAspect="1" noChangeArrowheads="1"/>
            </p:cNvPicPr>
            <p:nvPr/>
          </p:nvPicPr>
          <p:blipFill>
            <a:blip r:embed="rId3" cstate="print">
              <a:lum bright="6000" contrast="6000"/>
              <a:grayscl/>
            </a:blip>
            <a:srcRect l="6500" r="57600" b="8940"/>
            <a:stretch>
              <a:fillRect/>
            </a:stretch>
          </p:blipFill>
          <p:spPr bwMode="auto">
            <a:xfrm>
              <a:off x="3152" y="1207"/>
              <a:ext cx="906" cy="855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  <p:pic>
          <p:nvPicPr>
            <p:cNvPr id="4100" name="Picture 4" descr="29-7"/>
            <p:cNvPicPr>
              <a:picLocks noChangeAspect="1" noChangeArrowheads="1"/>
            </p:cNvPicPr>
            <p:nvPr/>
          </p:nvPicPr>
          <p:blipFill>
            <a:blip r:embed="rId4" cstate="print">
              <a:lum contrast="30000"/>
              <a:grayscl/>
            </a:blip>
            <a:srcRect l="5040" t="4410" r="4724" b="5354"/>
            <a:stretch>
              <a:fillRect/>
            </a:stretch>
          </p:blipFill>
          <p:spPr bwMode="auto">
            <a:xfrm>
              <a:off x="3923" y="663"/>
              <a:ext cx="861" cy="8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</p:grpSp>
      <p:pic>
        <p:nvPicPr>
          <p:cNvPr id="4114" name="Picture 18" descr="img2(1)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85801" y="2636912"/>
            <a:ext cx="2734072" cy="1995413"/>
          </a:xfrm>
          <a:noFill/>
          <a:ln>
            <a:solidFill>
              <a:schemeClr val="bg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470025" y="1793875"/>
            <a:ext cx="14474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Стекло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 flipH="1">
            <a:off x="7092280" y="4437112"/>
            <a:ext cx="20517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Резина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4932040" y="2204864"/>
            <a:ext cx="18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Железо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 flipH="1">
            <a:off x="5796136" y="836712"/>
            <a:ext cx="2159000" cy="1731963"/>
            <a:chOff x="4105" y="3067"/>
            <a:chExt cx="1360" cy="1091"/>
          </a:xfrm>
        </p:grpSpPr>
        <p:pic>
          <p:nvPicPr>
            <p:cNvPr id="4118" name="Picture 22" descr="28-9"/>
            <p:cNvPicPr>
              <a:picLocks noChangeAspect="1" noChangeArrowheads="1"/>
            </p:cNvPicPr>
            <p:nvPr/>
          </p:nvPicPr>
          <p:blipFill>
            <a:blip r:embed="rId6" cstate="print">
              <a:lum contrast="36000"/>
              <a:grayscl/>
            </a:blip>
            <a:srcRect/>
            <a:stretch>
              <a:fillRect/>
            </a:stretch>
          </p:blipFill>
          <p:spPr bwMode="auto">
            <a:xfrm>
              <a:off x="4105" y="3521"/>
              <a:ext cx="680" cy="63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  <p:sp>
          <p:nvSpPr>
            <p:cNvPr id="4122" name="Rectangle 26"/>
            <p:cNvSpPr>
              <a:spLocks noChangeArrowheads="1"/>
            </p:cNvSpPr>
            <p:nvPr/>
          </p:nvSpPr>
          <p:spPr bwMode="auto">
            <a:xfrm>
              <a:off x="4649" y="3067"/>
              <a:ext cx="816" cy="681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pic>
          <p:nvPicPr>
            <p:cNvPr id="4123" name="Picture 27" descr="3"/>
            <p:cNvPicPr>
              <a:picLocks noChangeAspect="1" noChangeArrowheads="1"/>
            </p:cNvPicPr>
            <p:nvPr/>
          </p:nvPicPr>
          <p:blipFill>
            <a:blip r:embed="rId7" cstate="print"/>
            <a:srcRect b="51704"/>
            <a:stretch>
              <a:fillRect/>
            </a:stretch>
          </p:blipFill>
          <p:spPr bwMode="auto">
            <a:xfrm>
              <a:off x="4830" y="3208"/>
              <a:ext cx="498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279400" y="4797152"/>
            <a:ext cx="8864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То, из чего состоят физические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тела называется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веществом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4130" name="AutoShape 3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6256" y="7461448"/>
            <a:ext cx="1830388" cy="7159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dissolv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/>
      <p:bldP spid="4117" grpId="0"/>
      <p:bldP spid="4124" grpId="0"/>
      <p:bldP spid="4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Установи, что в данном перечне является веществом, а  что физическим телом?</a:t>
            </a:r>
            <a:endParaRPr lang="ru-RU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212976"/>
            <a:ext cx="80648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Алюминий, электрический провод, ложка, вода, капля росы, стекло, стакан, пакет, полиэтилен, зеркало, снежинка, обложка </a:t>
            </a:r>
            <a:endParaRPr lang="ru-RU" sz="40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Notebook\Desktop\загруженное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2204864"/>
            <a:ext cx="1639069" cy="108012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dissolve/>
    <p:sndAc>
      <p:stSnd>
        <p:snd r:embed="rId3" name="wind.wav"/>
      </p:stSnd>
    </p:sndAc>
  </p:transition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00206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659</Words>
  <Application>Microsoft Office PowerPoint</Application>
  <PresentationFormat>Экран (4:3)</PresentationFormat>
  <Paragraphs>101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Добро пожаловать  в мир химии </vt:lpstr>
      <vt:lpstr>Слайд 2</vt:lpstr>
      <vt:lpstr>Слайд 3</vt:lpstr>
      <vt:lpstr>Слайд 4</vt:lpstr>
      <vt:lpstr>Слайд 5</vt:lpstr>
      <vt:lpstr>Слайд 6</vt:lpstr>
      <vt:lpstr>Слайд 7</vt:lpstr>
      <vt:lpstr>Из чего сделаны эти тела?</vt:lpstr>
      <vt:lpstr>Слайд 9</vt:lpstr>
      <vt:lpstr>Слайд 10</vt:lpstr>
      <vt:lpstr>Слайд 11</vt:lpstr>
      <vt:lpstr>Слайд 12</vt:lpstr>
      <vt:lpstr>Слайд 13</vt:lpstr>
      <vt:lpstr>Химические свойства</vt:lpstr>
      <vt:lpstr>Слайд 15</vt:lpstr>
      <vt:lpstr>Химия – наука о веществах, их               свойствах, о превращениях веществ и способах управления этими превращениями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пожаловать  в мир химии </dc:title>
  <dc:creator>Notebook</dc:creator>
  <cp:lastModifiedBy>Notebook</cp:lastModifiedBy>
  <cp:revision>82</cp:revision>
  <dcterms:created xsi:type="dcterms:W3CDTF">2014-06-26T16:29:32Z</dcterms:created>
  <dcterms:modified xsi:type="dcterms:W3CDTF">2014-08-17T14:14:53Z</dcterms:modified>
</cp:coreProperties>
</file>