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notesMasterIdLst>
    <p:notesMasterId r:id="rId12"/>
  </p:notesMasterIdLst>
  <p:sldIdLst>
    <p:sldId id="256" r:id="rId2"/>
    <p:sldId id="257" r:id="rId3"/>
    <p:sldId id="270" r:id="rId4"/>
    <p:sldId id="275" r:id="rId5"/>
    <p:sldId id="261" r:id="rId6"/>
    <p:sldId id="262" r:id="rId7"/>
    <p:sldId id="263" r:id="rId8"/>
    <p:sldId id="273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33CCFF"/>
    <a:srgbClr val="FF33CC"/>
    <a:srgbClr val="FFFF00"/>
    <a:srgbClr val="FF0000"/>
    <a:srgbClr val="0000FF"/>
    <a:srgbClr val="006600"/>
    <a:srgbClr val="99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10" autoAdjust="0"/>
    <p:restoredTop sz="84843" autoAdjust="0"/>
  </p:normalViewPr>
  <p:slideViewPr>
    <p:cSldViewPr>
      <p:cViewPr>
        <p:scale>
          <a:sx n="66" d="100"/>
          <a:sy n="66" d="100"/>
        </p:scale>
        <p:origin x="-1482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5859D-6B96-4D8D-BEE4-0CA7B76DFB71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74C35-883C-4A02-8589-8AD54FEE3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74C35-883C-4A02-8589-8AD54FEE36A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7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801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8" y="2166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8" y="976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4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4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7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83343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83344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BC430DE-3C5F-4D20-9B46-45C2E6C75D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76775-C6DF-47ED-8274-533A48990A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F5C35-02AE-4970-BF56-EF1E706B0B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3BEDF-429A-43CC-B3FA-AAF2F90E30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BC762-E961-438E-BA42-8DA5CE331F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8CD07-3E1F-4F74-B6C9-011040DE22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603DD-2C88-4FD9-BE83-DEC646CA50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808F5-41E4-421E-8A7B-54B6837BAB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4ED8E-76D5-4BFE-9B1F-807B992D9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74121-272F-4BAB-9C92-290A0C484E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99A48-B2A4-4AF7-85BA-B11B46AE57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100EF-73C3-49CF-9E9F-A70C827544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97EDE-6C2E-4BE9-B44D-0595BEA541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40E67-73B8-433D-B603-507865A48F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82275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057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82277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2278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2279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82280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059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82282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2283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2284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2285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2286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4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2091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82288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82289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82290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7" y="1721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2060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82292" name="Freeform 20"/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2293" name="Freeform 21"/>
              <p:cNvSpPr>
                <a:spLocks/>
              </p:cNvSpPr>
              <p:nvPr userDrawn="1"/>
            </p:nvSpPr>
            <p:spPr bwMode="ltGray">
              <a:xfrm>
                <a:off x="1786" y="895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2294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2061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82296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2297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2298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2062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82300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2301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2302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82303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2304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2305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2306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2307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2308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2309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2310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2311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2312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2313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2314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2315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2316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82317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82319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2320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2321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FB4A5B42-ED9A-46B8-BD93-2670EE2546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</p:sldLayoutIdLst>
  <p:transition spd="slow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5;&#1086;&#1083;&#1100;&#1079;&#1086;&#1074;&#1072;&#1090;&#1077;&#1083;&#1100;\Music\&#1064;&#1050;&#1054;&#1051;&#1068;&#1053;&#1067;&#1045;%20&#1050;&#1040;&#1056;&#1040;&#1054;&#1050;&#1045;\lubovnye_istorii-shkola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620713"/>
            <a:ext cx="7772400" cy="1470025"/>
          </a:xfrm>
        </p:spPr>
        <p:txBody>
          <a:bodyPr/>
          <a:lstStyle/>
          <a:p>
            <a:pPr eaLnBrk="1" hangingPunct="1"/>
            <a:r>
              <a:rPr lang="ru-RU" sz="3900" b="0" dirty="0" smtClean="0">
                <a:solidFill>
                  <a:srgbClr val="FF0000"/>
                </a:solidFill>
                <a:effectLst/>
              </a:rPr>
              <a:t>Презентация классного коллектива</a:t>
            </a:r>
            <a:br>
              <a:rPr lang="ru-RU" sz="3900" b="0" dirty="0" smtClean="0">
                <a:solidFill>
                  <a:srgbClr val="FF0000"/>
                </a:solidFill>
                <a:effectLst/>
              </a:rPr>
            </a:br>
            <a:r>
              <a:rPr lang="ru-RU" sz="4800" b="0" dirty="0" smtClean="0">
                <a:solidFill>
                  <a:srgbClr val="FF0000"/>
                </a:solidFill>
                <a:effectLst/>
              </a:rPr>
              <a:t>«Мой классный класс»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59338" y="2781300"/>
            <a:ext cx="3889375" cy="32400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solidFill>
                  <a:srgbClr val="0000FF"/>
                </a:solidFill>
                <a:effectLst/>
              </a:rPr>
              <a:t>МОУ  Новотимерсянская основная общеобразовательная школа</a:t>
            </a:r>
          </a:p>
          <a:p>
            <a:pPr eaLnBrk="1" hangingPunct="1">
              <a:lnSpc>
                <a:spcPct val="80000"/>
              </a:lnSpc>
            </a:pPr>
            <a:endParaRPr lang="ru-RU" sz="2000" dirty="0" smtClean="0">
              <a:solidFill>
                <a:srgbClr val="0000FF"/>
              </a:solidFill>
              <a:effectLst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solidFill>
                  <a:srgbClr val="0000FF"/>
                </a:solidFill>
                <a:effectLst/>
              </a:rPr>
              <a:t>7 класс</a:t>
            </a:r>
          </a:p>
          <a:p>
            <a:pPr eaLnBrk="1" hangingPunct="1">
              <a:lnSpc>
                <a:spcPct val="80000"/>
              </a:lnSpc>
            </a:pPr>
            <a:endParaRPr lang="ru-RU" sz="2000" dirty="0" smtClean="0">
              <a:solidFill>
                <a:srgbClr val="0000FF"/>
              </a:solidFill>
              <a:effectLst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800" i="1" dirty="0" smtClean="0">
                <a:solidFill>
                  <a:srgbClr val="0000FF"/>
                </a:solidFill>
                <a:effectLst/>
              </a:rPr>
              <a:t>Классный руководитель</a:t>
            </a:r>
            <a:r>
              <a:rPr lang="ru-RU" sz="1600" i="1" dirty="0" smtClean="0">
                <a:solidFill>
                  <a:srgbClr val="0000FF"/>
                </a:solidFill>
                <a:effectLst/>
              </a:rPr>
              <a:t>: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solidFill>
                  <a:srgbClr val="0000FF"/>
                </a:solidFill>
                <a:effectLst/>
              </a:rPr>
              <a:t>Шигабутдинова Гелия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err="1" smtClean="0">
                <a:solidFill>
                  <a:srgbClr val="0000FF"/>
                </a:solidFill>
                <a:effectLst/>
              </a:rPr>
              <a:t>Ирфановна</a:t>
            </a:r>
            <a:endParaRPr lang="ru-RU" sz="2000" dirty="0" smtClean="0">
              <a:solidFill>
                <a:srgbClr val="0000FF"/>
              </a:solidFill>
              <a:effectLst/>
            </a:endParaRPr>
          </a:p>
          <a:p>
            <a:pPr eaLnBrk="1" hangingPunct="1">
              <a:lnSpc>
                <a:spcPct val="80000"/>
              </a:lnSpc>
            </a:pPr>
            <a:endParaRPr lang="ru-RU" sz="2000" dirty="0" smtClean="0">
              <a:solidFill>
                <a:srgbClr val="0000FF"/>
              </a:solidFill>
              <a:effectLst/>
            </a:endParaRPr>
          </a:p>
          <a:p>
            <a:pPr eaLnBrk="1" hangingPunct="1">
              <a:lnSpc>
                <a:spcPct val="80000"/>
              </a:lnSpc>
            </a:pPr>
            <a:endParaRPr lang="ru-RU" sz="2800" dirty="0" smtClean="0">
              <a:solidFill>
                <a:srgbClr val="0000FF"/>
              </a:solidFill>
              <a:effectLst/>
            </a:endParaRPr>
          </a:p>
        </p:txBody>
      </p:sp>
      <p:pic>
        <p:nvPicPr>
          <p:cNvPr id="10241" name="Picture 1" descr="C:\Users\Пользователь\Desktop\z_72e35d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564904"/>
            <a:ext cx="4512501" cy="3384376"/>
          </a:xfrm>
          <a:prstGeom prst="rect">
            <a:avLst/>
          </a:prstGeom>
          <a:noFill/>
        </p:spPr>
      </p:pic>
      <p:pic>
        <p:nvPicPr>
          <p:cNvPr id="5" name="lubovnye_istorii-shkol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3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1165225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smtClean="0">
                <a:solidFill>
                  <a:srgbClr val="FF33CC"/>
                </a:solidFill>
              </a:rPr>
              <a:t>Высот больших хотим добиться.</a:t>
            </a:r>
            <a:br>
              <a:rPr lang="ru-RU" sz="2000" b="1" smtClean="0">
                <a:solidFill>
                  <a:srgbClr val="FF33CC"/>
                </a:solidFill>
              </a:rPr>
            </a:br>
            <a:r>
              <a:rPr lang="ru-RU" sz="2000" b="1" smtClean="0">
                <a:solidFill>
                  <a:srgbClr val="FF33CC"/>
                </a:solidFill>
              </a:rPr>
              <a:t>Мы в школе лучшие из всех,</a:t>
            </a:r>
            <a:br>
              <a:rPr lang="ru-RU" sz="2000" b="1" smtClean="0">
                <a:solidFill>
                  <a:srgbClr val="FF33CC"/>
                </a:solidFill>
              </a:rPr>
            </a:br>
            <a:r>
              <a:rPr lang="ru-RU" sz="2000" b="1" smtClean="0">
                <a:solidFill>
                  <a:srgbClr val="FF33CC"/>
                </a:solidFill>
              </a:rPr>
              <a:t>Нам радость озаряет лица-</a:t>
            </a:r>
            <a:br>
              <a:rPr lang="ru-RU" sz="2000" b="1" smtClean="0">
                <a:solidFill>
                  <a:srgbClr val="FF33CC"/>
                </a:solidFill>
              </a:rPr>
            </a:br>
            <a:r>
              <a:rPr lang="ru-RU" sz="2000" b="1" smtClean="0">
                <a:solidFill>
                  <a:srgbClr val="FF33CC"/>
                </a:solidFill>
              </a:rPr>
              <a:t>Ведь скоро в жизни ждет успех!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628775"/>
            <a:ext cx="4194175" cy="4464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/>
              <a:t>   </a:t>
            </a:r>
          </a:p>
        </p:txBody>
      </p:sp>
      <p:sp>
        <p:nvSpPr>
          <p:cNvPr id="13316" name="Rectangle 14"/>
          <p:cNvSpPr>
            <a:spLocks noGrp="1" noChangeArrowheads="1"/>
          </p:cNvSpPr>
          <p:nvPr>
            <p:ph sz="quarter" idx="2"/>
          </p:nvPr>
        </p:nvSpPr>
        <p:spPr>
          <a:xfrm>
            <a:off x="4645025" y="1600200"/>
            <a:ext cx="4041775" cy="21526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smtClean="0"/>
              <a:t> </a:t>
            </a:r>
          </a:p>
        </p:txBody>
      </p:sp>
      <p:sp>
        <p:nvSpPr>
          <p:cNvPr id="126995" name="Text Box 19"/>
          <p:cNvSpPr txBox="1">
            <a:spLocks noChangeArrowheads="1"/>
          </p:cNvSpPr>
          <p:nvPr/>
        </p:nvSpPr>
        <p:spPr bwMode="auto">
          <a:xfrm>
            <a:off x="4500563" y="4149725"/>
            <a:ext cx="4319587" cy="132343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33CC"/>
                </a:solidFill>
                <a:latin typeface="Tahoma" pitchFamily="34" charset="0"/>
              </a:rPr>
              <a:t> </a:t>
            </a:r>
            <a:r>
              <a:rPr lang="ru-RU" sz="1400" b="1" dirty="0">
                <a:solidFill>
                  <a:srgbClr val="FF0000"/>
                </a:solidFill>
                <a:latin typeface="Tahoma" pitchFamily="34" charset="0"/>
              </a:rPr>
              <a:t>Наши слова не расходятся с делом</a:t>
            </a:r>
            <a:r>
              <a:rPr lang="ru-RU" sz="1400" b="1" dirty="0" smtClean="0">
                <a:solidFill>
                  <a:srgbClr val="FF0000"/>
                </a:solidFill>
                <a:latin typeface="Tahoma" pitchFamily="34" charset="0"/>
              </a:rPr>
              <a:t>:</a:t>
            </a:r>
          </a:p>
          <a:p>
            <a:endParaRPr lang="ru-RU" sz="1400" b="1" dirty="0">
              <a:solidFill>
                <a:srgbClr val="FF0000"/>
              </a:solidFill>
              <a:latin typeface="Tahoma" pitchFamily="34" charset="0"/>
            </a:endParaRPr>
          </a:p>
          <a:p>
            <a:r>
              <a:rPr lang="ru-RU" sz="1400" b="1" dirty="0">
                <a:solidFill>
                  <a:srgbClr val="FF0000"/>
                </a:solidFill>
                <a:latin typeface="Tahoma" pitchFamily="34" charset="0"/>
              </a:rPr>
              <a:t>МЫ</a:t>
            </a:r>
            <a:r>
              <a:rPr lang="ru-RU" sz="1400" b="1" dirty="0">
                <a:solidFill>
                  <a:srgbClr val="0000FF"/>
                </a:solidFill>
                <a:latin typeface="Tahoma" pitchFamily="34" charset="0"/>
              </a:rPr>
              <a:t> – </a:t>
            </a:r>
            <a:r>
              <a:rPr lang="ru-RU" sz="1400" b="1" dirty="0" smtClean="0">
                <a:solidFill>
                  <a:srgbClr val="0000FF"/>
                </a:solidFill>
                <a:latin typeface="Tahoma" pitchFamily="34" charset="0"/>
              </a:rPr>
              <a:t>участники и призёры фестивалей</a:t>
            </a:r>
          </a:p>
          <a:p>
            <a:endParaRPr lang="ru-RU" sz="1400" b="1" dirty="0">
              <a:solidFill>
                <a:srgbClr val="0000FF"/>
              </a:solidFill>
              <a:latin typeface="Tahoma" pitchFamily="34" charset="0"/>
            </a:endParaRPr>
          </a:p>
          <a:p>
            <a:r>
              <a:rPr lang="ru-RU" sz="1400" b="1" dirty="0">
                <a:solidFill>
                  <a:srgbClr val="FF0000"/>
                </a:solidFill>
                <a:latin typeface="Tahoma" pitchFamily="34" charset="0"/>
              </a:rPr>
              <a:t>МЫ – это ещё не всё… Будущее за нами !</a:t>
            </a:r>
          </a:p>
        </p:txBody>
      </p:sp>
      <p:sp>
        <p:nvSpPr>
          <p:cNvPr id="127000" name="Text Box 24"/>
          <p:cNvSpPr txBox="1">
            <a:spLocks noChangeArrowheads="1"/>
          </p:cNvSpPr>
          <p:nvPr/>
        </p:nvSpPr>
        <p:spPr bwMode="auto">
          <a:xfrm>
            <a:off x="323850" y="1412875"/>
            <a:ext cx="42481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Comic Sans MS" pitchFamily="66" charset="0"/>
              </a:rPr>
              <a:t> Ученики нашего класса являются членами кружков, проводимых как в школе, так и при СДК. Мы очень любим танцевать. Без наших танцев не проходит ни один концерт и в школе, и в СДК. Мы участники многих районных конкурсов. И, конечно, призёры!</a:t>
            </a:r>
          </a:p>
        </p:txBody>
      </p:sp>
      <p:pic>
        <p:nvPicPr>
          <p:cNvPr id="127001" name="Picture 25" descr="Рисунок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3860800"/>
            <a:ext cx="3260725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E:\ДОКУМЕНТЫ- 2011\Школа 2011\фото села\101MSDCF\DSC000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12776"/>
            <a:ext cx="3744416" cy="280831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92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70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70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7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7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920"/>
                            </p:stCondLst>
                            <p:childTnLst>
                              <p:par>
                                <p:cTn id="1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69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69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6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6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920"/>
                            </p:stCondLst>
                            <p:childTnLst>
                              <p:par>
                                <p:cTn id="2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70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70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7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7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8" grpId="0"/>
      <p:bldP spid="126995" grpId="0" animBg="1"/>
      <p:bldP spid="12700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1" name="Rectangle 37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540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rgbClr val="FF33CC"/>
                </a:solidFill>
              </a:rPr>
              <a:t>Здравствуйте !</a:t>
            </a:r>
            <a:br>
              <a:rPr lang="ru-RU" sz="4000" smtClean="0">
                <a:solidFill>
                  <a:srgbClr val="FF33CC"/>
                </a:solidFill>
              </a:rPr>
            </a:br>
            <a:r>
              <a:rPr lang="ru-RU" sz="4000" smtClean="0">
                <a:solidFill>
                  <a:srgbClr val="FF33CC"/>
                </a:solidFill>
              </a:rPr>
              <a:t>Давайте познакомимся </a:t>
            </a:r>
          </a:p>
        </p:txBody>
      </p:sp>
      <p:sp>
        <p:nvSpPr>
          <p:cNvPr id="11303" name="Rectangle 39"/>
          <p:cNvSpPr>
            <a:spLocks noGrp="1" noChangeArrowheads="1"/>
          </p:cNvSpPr>
          <p:nvPr>
            <p:ph type="body" sz="half" idx="2"/>
          </p:nvPr>
        </p:nvSpPr>
        <p:spPr>
          <a:xfrm>
            <a:off x="5292725" y="1600200"/>
            <a:ext cx="3455988" cy="3484563"/>
          </a:xfrm>
          <a:ln>
            <a:solidFill>
              <a:srgbClr val="FF0000"/>
            </a:solidFill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000" smtClean="0">
                <a:solidFill>
                  <a:srgbClr val="0000FF"/>
                </a:solidFill>
              </a:rPr>
              <a:t>Шустрые, спортивные,</a:t>
            </a:r>
          </a:p>
          <a:p>
            <a:pPr algn="ctr" eaLnBrk="1" hangingPunct="1">
              <a:buFontTx/>
              <a:buNone/>
            </a:pPr>
            <a:r>
              <a:rPr lang="ru-RU" sz="2000" smtClean="0">
                <a:solidFill>
                  <a:srgbClr val="0000FF"/>
                </a:solidFill>
              </a:rPr>
              <a:t>Смелые, активные!</a:t>
            </a:r>
          </a:p>
          <a:p>
            <a:pPr algn="ctr" eaLnBrk="1" hangingPunct="1">
              <a:buFontTx/>
              <a:buNone/>
            </a:pPr>
            <a:r>
              <a:rPr lang="ru-RU" sz="2000" smtClean="0">
                <a:solidFill>
                  <a:srgbClr val="0000FF"/>
                </a:solidFill>
              </a:rPr>
              <a:t>Все умные, красивые,</a:t>
            </a:r>
          </a:p>
          <a:p>
            <a:pPr algn="ctr" eaLnBrk="1" hangingPunct="1">
              <a:buFontTx/>
              <a:buNone/>
            </a:pPr>
            <a:r>
              <a:rPr lang="ru-RU" sz="2000" smtClean="0">
                <a:solidFill>
                  <a:srgbClr val="0000FF"/>
                </a:solidFill>
              </a:rPr>
              <a:t>Весёлые, счастливые! </a:t>
            </a:r>
          </a:p>
          <a:p>
            <a:pPr algn="ctr" eaLnBrk="1" hangingPunct="1">
              <a:buFontTx/>
              <a:buNone/>
            </a:pPr>
            <a:r>
              <a:rPr lang="ru-RU" sz="2000" smtClean="0">
                <a:solidFill>
                  <a:srgbClr val="0000FF"/>
                </a:solidFill>
              </a:rPr>
              <a:t>Сообразительные, </a:t>
            </a:r>
          </a:p>
          <a:p>
            <a:pPr algn="ctr" eaLnBrk="1" hangingPunct="1">
              <a:buFontTx/>
              <a:buNone/>
            </a:pPr>
            <a:r>
              <a:rPr lang="ru-RU" sz="2000" smtClean="0">
                <a:solidFill>
                  <a:srgbClr val="0000FF"/>
                </a:solidFill>
              </a:rPr>
              <a:t>Любознательные,</a:t>
            </a:r>
          </a:p>
          <a:p>
            <a:pPr algn="ctr" eaLnBrk="1" hangingPunct="1">
              <a:buFontTx/>
              <a:buNone/>
            </a:pPr>
            <a:r>
              <a:rPr lang="ru-RU" sz="2000" smtClean="0">
                <a:solidFill>
                  <a:srgbClr val="0000FF"/>
                </a:solidFill>
              </a:rPr>
              <a:t>В общем, </a:t>
            </a:r>
          </a:p>
          <a:p>
            <a:pPr algn="ctr" eaLnBrk="1" hangingPunct="1">
              <a:buFontTx/>
              <a:buNone/>
            </a:pPr>
            <a:r>
              <a:rPr lang="ru-RU" sz="2000" smtClean="0">
                <a:solidFill>
                  <a:srgbClr val="0000FF"/>
                </a:solidFill>
              </a:rPr>
              <a:t>Привлекательные</a:t>
            </a:r>
          </a:p>
          <a:p>
            <a:pPr eaLnBrk="1" hangingPunct="1">
              <a:buFontTx/>
              <a:buNone/>
            </a:pPr>
            <a:endParaRPr lang="ru-RU" sz="2400" smtClean="0">
              <a:solidFill>
                <a:srgbClr val="0000FF"/>
              </a:solidFill>
            </a:endParaRPr>
          </a:p>
        </p:txBody>
      </p:sp>
      <p:sp>
        <p:nvSpPr>
          <p:cNvPr id="5124" name="Text Box 42"/>
          <p:cNvSpPr txBox="1">
            <a:spLocks noChangeArrowheads="1"/>
          </p:cNvSpPr>
          <p:nvPr/>
        </p:nvSpPr>
        <p:spPr bwMode="auto">
          <a:xfrm>
            <a:off x="395288" y="5373688"/>
            <a:ext cx="8353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1307" name="Text Box 43"/>
          <p:cNvSpPr txBox="1">
            <a:spLocks noChangeArrowheads="1"/>
          </p:cNvSpPr>
          <p:nvPr/>
        </p:nvSpPr>
        <p:spPr bwMode="auto">
          <a:xfrm>
            <a:off x="611188" y="5229225"/>
            <a:ext cx="799306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 dirty="0"/>
              <a:t>В нашем классе 5</a:t>
            </a:r>
            <a:r>
              <a:rPr lang="ru-RU" sz="1600" b="1" i="1" dirty="0" smtClean="0"/>
              <a:t> </a:t>
            </a:r>
            <a:r>
              <a:rPr lang="ru-RU" sz="1600" b="1" i="1" dirty="0"/>
              <a:t>учеников: 3 девочки и </a:t>
            </a:r>
            <a:r>
              <a:rPr lang="ru-RU" sz="1600" b="1" i="1" dirty="0" smtClean="0"/>
              <a:t>2 </a:t>
            </a:r>
            <a:r>
              <a:rPr lang="ru-RU" sz="1600" b="1" i="1" dirty="0"/>
              <a:t>мальчиков. Учимся вместе с 1 класса. Были у нас удачи и промахи, победы и ошибки, но живем мы дружно и весело, любим свою школу и своих учителей. Понимаем: всё, чего мы хотим – в наших руках. Мы – оптимисты !</a:t>
            </a:r>
          </a:p>
        </p:txBody>
      </p:sp>
      <p:pic>
        <p:nvPicPr>
          <p:cNvPr id="9217" name="Picture 1" descr="C:\Users\Пользователь\Desktop\z_f66ff9b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4038600" cy="283585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300"/>
                            </p:stCondLst>
                            <p:childTnLst>
                              <p:par>
                                <p:cTn id="2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800"/>
                            </p:stCondLst>
                            <p:childTnLst>
                              <p:par>
                                <p:cTn id="3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500"/>
                            </p:stCondLst>
                            <p:childTnLst>
                              <p:par>
                                <p:cTn id="4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300"/>
                            </p:stCondLst>
                            <p:childTnLst>
                              <p:par>
                                <p:cTn id="4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800"/>
                            </p:stCondLst>
                            <p:childTnLst>
                              <p:par>
                                <p:cTn id="5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200"/>
                            </p:stCondLst>
                            <p:childTnLst>
                              <p:par>
                                <p:cTn id="6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8800"/>
                            </p:stCondLst>
                            <p:childTnLst>
                              <p:par>
                                <p:cTn id="6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1200"/>
                            </p:stCondLst>
                            <p:childTnLst>
                              <p:par>
                                <p:cTn id="7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01" grpId="0"/>
      <p:bldP spid="11303" grpId="0" build="p" animBg="1"/>
      <p:bldP spid="1130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8540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smtClean="0">
                <a:solidFill>
                  <a:srgbClr val="FF33CC"/>
                </a:solidFill>
              </a:rPr>
              <a:t>Цели и задачи воспитательной деятельности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28775"/>
            <a:ext cx="8540750" cy="449897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400" b="1" i="1" dirty="0" smtClean="0">
                <a:solidFill>
                  <a:srgbClr val="0000FF"/>
                </a:solidFill>
              </a:rPr>
              <a:t>Цель</a:t>
            </a:r>
            <a:r>
              <a:rPr lang="ru-RU" sz="2000" b="1" dirty="0" smtClean="0">
                <a:solidFill>
                  <a:srgbClr val="0000FF"/>
                </a:solidFill>
              </a:rPr>
              <a:t>: Содействовать развитию нравственной, интеллектуальной, активной личности, способной к самопознанию и саморазвитию.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i="1" dirty="0" smtClean="0">
                <a:solidFill>
                  <a:srgbClr val="0000FF"/>
                </a:solidFill>
              </a:rPr>
              <a:t>Задачи:</a:t>
            </a:r>
            <a:r>
              <a:rPr lang="ru-RU" sz="2800" b="1" dirty="0" smtClean="0">
                <a:solidFill>
                  <a:srgbClr val="0000FF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>
                <a:solidFill>
                  <a:srgbClr val="0000FF"/>
                </a:solidFill>
              </a:rPr>
              <a:t>Содействовать обогащению духовного мира, формированию мировоззрения, развитию познавательной активности учащихся;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>
                <a:solidFill>
                  <a:srgbClr val="0000FF"/>
                </a:solidFill>
              </a:rPr>
              <a:t>Создать условия для проявления и развития творческого потенциала учащихся;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>
                <a:solidFill>
                  <a:srgbClr val="0000FF"/>
                </a:solidFill>
              </a:rPr>
              <a:t>Формировать коммуникативные умения и навыки, способность адекватно выбирать формы и способы общения в различных ситуациях;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>
                <a:solidFill>
                  <a:srgbClr val="0000FF"/>
                </a:solidFill>
              </a:rPr>
              <a:t>Воспитывать чувство личной ответственности за свои дела и поступки, умение соотносить их с интересами коллектива.</a:t>
            </a:r>
          </a:p>
          <a:p>
            <a:pPr eaLnBrk="1" hangingPunct="1">
              <a:lnSpc>
                <a:spcPct val="80000"/>
              </a:lnSpc>
            </a:pPr>
            <a:endParaRPr lang="ru-RU" sz="2000" b="1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2000" b="1" dirty="0" smtClean="0"/>
          </a:p>
          <a:p>
            <a:pPr eaLnBrk="1" hangingPunct="1">
              <a:lnSpc>
                <a:spcPct val="80000"/>
              </a:lnSpc>
            </a:pPr>
            <a:endParaRPr lang="ru-RU" sz="2000" b="1" i="1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000"/>
                            </p:stCondLst>
                            <p:childTnLst>
                              <p:par>
                                <p:cTn id="9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0" grpId="0"/>
      <p:bldP spid="14029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1093787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smtClean="0">
                <a:solidFill>
                  <a:srgbClr val="FF33CC"/>
                </a:solidFill>
              </a:rPr>
              <a:t>Структура классного самоуправления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41775" cy="445611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solidFill>
                  <a:srgbClr val="0000FF"/>
                </a:solidFill>
              </a:rPr>
              <a:t> </a:t>
            </a:r>
            <a:endParaRPr lang="ru-RU" sz="2000" smtClean="0">
              <a:solidFill>
                <a:srgbClr val="0000FF"/>
              </a:solidFill>
            </a:endParaRPr>
          </a:p>
          <a:p>
            <a:pPr eaLnBrk="1" hangingPunct="1">
              <a:buFontTx/>
              <a:buNone/>
            </a:pPr>
            <a:r>
              <a:rPr lang="ru-RU" sz="2000" i="1" smtClean="0">
                <a:solidFill>
                  <a:srgbClr val="0000FF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2037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5025" y="1600200"/>
            <a:ext cx="4041775" cy="445611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Актив класса</a:t>
            </a:r>
          </a:p>
          <a:p>
            <a:pPr algn="ctr" eaLnBrk="1" hangingPunct="1">
              <a:buFontTx/>
              <a:buNone/>
            </a:pPr>
            <a:endParaRPr lang="ru-RU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 eaLnBrk="1" hangingPunct="1">
              <a:buFontTx/>
              <a:buNone/>
            </a:pPr>
            <a:r>
              <a:rPr lang="ru-RU" sz="1600" b="1" dirty="0" err="1" smtClean="0">
                <a:solidFill>
                  <a:srgbClr val="0000FF"/>
                </a:solidFill>
                <a:latin typeface="Comic Sans MS" pitchFamily="66" charset="0"/>
              </a:rPr>
              <a:t>Махмутова</a:t>
            </a:r>
            <a:r>
              <a:rPr lang="ru-RU" sz="16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ru-RU" sz="1600" b="1" dirty="0" err="1" smtClean="0">
                <a:solidFill>
                  <a:srgbClr val="0000FF"/>
                </a:solidFill>
                <a:latin typeface="Comic Sans MS" pitchFamily="66" charset="0"/>
              </a:rPr>
              <a:t>Диля</a:t>
            </a:r>
            <a:r>
              <a:rPr lang="ru-RU" sz="1600" b="1" dirty="0" smtClean="0">
                <a:solidFill>
                  <a:srgbClr val="0000FF"/>
                </a:solidFill>
                <a:latin typeface="Comic Sans MS" pitchFamily="66" charset="0"/>
              </a:rPr>
              <a:t> – староста класса</a:t>
            </a:r>
          </a:p>
          <a:p>
            <a:pPr algn="ctr" eaLnBrk="1" hangingPunct="1">
              <a:buFontTx/>
              <a:buNone/>
            </a:pPr>
            <a:r>
              <a:rPr lang="ru-RU" sz="1600" b="1" dirty="0" smtClean="0">
                <a:solidFill>
                  <a:srgbClr val="0000FF"/>
                </a:solidFill>
                <a:latin typeface="Comic Sans MS" pitchFamily="66" charset="0"/>
              </a:rPr>
              <a:t>Сулейманова </a:t>
            </a:r>
            <a:r>
              <a:rPr lang="ru-RU" sz="1600" b="1" dirty="0" err="1" smtClean="0">
                <a:solidFill>
                  <a:srgbClr val="0000FF"/>
                </a:solidFill>
                <a:latin typeface="Comic Sans MS" pitchFamily="66" charset="0"/>
              </a:rPr>
              <a:t>Лилиана</a:t>
            </a:r>
            <a:r>
              <a:rPr lang="ru-RU" sz="1600" b="1" dirty="0" smtClean="0">
                <a:solidFill>
                  <a:srgbClr val="0000FF"/>
                </a:solidFill>
                <a:latin typeface="Comic Sans MS" pitchFamily="66" charset="0"/>
              </a:rPr>
              <a:t> – культ. </a:t>
            </a:r>
            <a:r>
              <a:rPr lang="ru-RU" sz="1600" b="1" dirty="0" err="1" smtClean="0">
                <a:solidFill>
                  <a:srgbClr val="0000FF"/>
                </a:solidFill>
                <a:latin typeface="Comic Sans MS" pitchFamily="66" charset="0"/>
              </a:rPr>
              <a:t>орг</a:t>
            </a:r>
            <a:endParaRPr lang="ru-RU" sz="1600" b="1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algn="ctr" eaLnBrk="1" hangingPunct="1">
              <a:buFontTx/>
              <a:buNone/>
            </a:pPr>
            <a:r>
              <a:rPr lang="ru-RU" sz="1600" b="1" dirty="0" err="1" smtClean="0">
                <a:solidFill>
                  <a:srgbClr val="0000FF"/>
                </a:solidFill>
                <a:latin typeface="Comic Sans MS" pitchFamily="66" charset="0"/>
              </a:rPr>
              <a:t>Махмутов</a:t>
            </a:r>
            <a:r>
              <a:rPr lang="ru-RU" sz="16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ru-RU" sz="1600" b="1" dirty="0" err="1" smtClean="0">
                <a:solidFill>
                  <a:srgbClr val="0000FF"/>
                </a:solidFill>
                <a:latin typeface="Comic Sans MS" pitchFamily="66" charset="0"/>
              </a:rPr>
              <a:t>Ильнар</a:t>
            </a:r>
            <a:r>
              <a:rPr lang="ru-RU" sz="1600" b="1" dirty="0" smtClean="0">
                <a:solidFill>
                  <a:srgbClr val="0000FF"/>
                </a:solidFill>
                <a:latin typeface="Comic Sans MS" pitchFamily="66" charset="0"/>
              </a:rPr>
              <a:t> – культ. </a:t>
            </a:r>
            <a:r>
              <a:rPr lang="ru-RU" sz="1600" b="1" dirty="0" err="1" smtClean="0">
                <a:solidFill>
                  <a:srgbClr val="0000FF"/>
                </a:solidFill>
                <a:latin typeface="Comic Sans MS" pitchFamily="66" charset="0"/>
              </a:rPr>
              <a:t>орг</a:t>
            </a:r>
            <a:endParaRPr lang="ru-RU" sz="1600" b="1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algn="ctr" eaLnBrk="1" hangingPunct="1">
              <a:buFontTx/>
              <a:buNone/>
            </a:pPr>
            <a:r>
              <a:rPr lang="ru-RU" sz="1600" b="1" dirty="0" smtClean="0">
                <a:solidFill>
                  <a:srgbClr val="0000FF"/>
                </a:solidFill>
                <a:latin typeface="Comic Sans MS" pitchFamily="66" charset="0"/>
              </a:rPr>
              <a:t>Низаметдинов </a:t>
            </a:r>
            <a:r>
              <a:rPr lang="ru-RU" sz="1600" b="1" dirty="0" err="1" smtClean="0">
                <a:solidFill>
                  <a:srgbClr val="0000FF"/>
                </a:solidFill>
                <a:latin typeface="Comic Sans MS" pitchFamily="66" charset="0"/>
              </a:rPr>
              <a:t>Ильнур</a:t>
            </a:r>
            <a:r>
              <a:rPr lang="ru-RU" sz="1600" b="1" dirty="0" smtClean="0">
                <a:solidFill>
                  <a:srgbClr val="0000FF"/>
                </a:solidFill>
                <a:latin typeface="Comic Sans MS" pitchFamily="66" charset="0"/>
              </a:rPr>
              <a:t>– физорг, отв. за трудовую деятельность</a:t>
            </a:r>
          </a:p>
          <a:p>
            <a:pPr algn="ctr" eaLnBrk="1" hangingPunct="1">
              <a:buFontTx/>
              <a:buNone/>
            </a:pPr>
            <a:r>
              <a:rPr lang="ru-RU" sz="1600" b="1" dirty="0" err="1" smtClean="0">
                <a:solidFill>
                  <a:srgbClr val="0000FF"/>
                </a:solidFill>
                <a:latin typeface="Comic Sans MS" pitchFamily="66" charset="0"/>
              </a:rPr>
              <a:t>Мударисова</a:t>
            </a:r>
            <a:r>
              <a:rPr lang="ru-RU" sz="16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ru-RU" sz="1600" b="1" dirty="0" err="1" smtClean="0">
                <a:solidFill>
                  <a:srgbClr val="0000FF"/>
                </a:solidFill>
                <a:latin typeface="Comic Sans MS" pitchFamily="66" charset="0"/>
              </a:rPr>
              <a:t>Алсу</a:t>
            </a:r>
            <a:r>
              <a:rPr lang="ru-RU" sz="1600" b="1" dirty="0" smtClean="0">
                <a:solidFill>
                  <a:srgbClr val="0000FF"/>
                </a:solidFill>
                <a:latin typeface="Comic Sans MS" pitchFamily="66" charset="0"/>
              </a:rPr>
              <a:t> – отв. за учебную  </a:t>
            </a:r>
            <a:r>
              <a:rPr lang="ru-RU" sz="1600" b="1" dirty="0" err="1" smtClean="0">
                <a:solidFill>
                  <a:srgbClr val="0000FF"/>
                </a:solidFill>
                <a:latin typeface="Comic Sans MS" pitchFamily="66" charset="0"/>
              </a:rPr>
              <a:t>деятетельность</a:t>
            </a:r>
            <a:endParaRPr lang="ru-RU" sz="1600" b="1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algn="ctr" eaLnBrk="1" hangingPunct="1">
              <a:buFontTx/>
              <a:buNone/>
            </a:pPr>
            <a:endParaRPr lang="ru-RU" sz="1600" b="1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algn="ctr" eaLnBrk="1" hangingPunct="1">
              <a:buFontTx/>
              <a:buNone/>
            </a:pPr>
            <a:endParaRPr lang="ru-RU" sz="1600" b="1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algn="ctr" eaLnBrk="1" hangingPunct="1">
              <a:buFontTx/>
              <a:buNone/>
            </a:pPr>
            <a:endParaRPr lang="ru-RU" sz="1600" b="1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endParaRPr lang="ru-RU" sz="3200" b="1" dirty="0" smtClean="0">
              <a:solidFill>
                <a:srgbClr val="0000FF"/>
              </a:solidFill>
            </a:endParaRPr>
          </a:p>
        </p:txBody>
      </p:sp>
      <p:sp>
        <p:nvSpPr>
          <p:cNvPr id="7173" name="Oval 5"/>
          <p:cNvSpPr>
            <a:spLocks noChangeArrowheads="1"/>
          </p:cNvSpPr>
          <p:nvPr/>
        </p:nvSpPr>
        <p:spPr bwMode="auto">
          <a:xfrm>
            <a:off x="1476375" y="3284538"/>
            <a:ext cx="2016125" cy="1223962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539750" y="1773238"/>
            <a:ext cx="1584325" cy="865187"/>
          </a:xfrm>
          <a:prstGeom prst="rect">
            <a:avLst/>
          </a:prstGeom>
          <a:solidFill>
            <a:srgbClr val="33CC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 smtClean="0">
                <a:latin typeface="Tahoma" pitchFamily="34" charset="0"/>
              </a:rPr>
              <a:t>Образование</a:t>
            </a:r>
            <a:endParaRPr lang="ru-RU" sz="1400" b="1" dirty="0">
              <a:latin typeface="Tahoma" pitchFamily="34" charset="0"/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2700338" y="1773238"/>
            <a:ext cx="1584325" cy="863600"/>
          </a:xfrm>
          <a:prstGeom prst="rect">
            <a:avLst/>
          </a:prstGeom>
          <a:solidFill>
            <a:srgbClr val="33CCFF"/>
          </a:solidFill>
          <a:ln w="9525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 smtClean="0">
                <a:latin typeface="Tahoma" pitchFamily="34" charset="0"/>
              </a:rPr>
              <a:t>Труд и порядок</a:t>
            </a:r>
            <a:endParaRPr lang="ru-RU" sz="1400" b="1" dirty="0">
              <a:latin typeface="Tahoma" pitchFamily="34" charset="0"/>
            </a:endParaRP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468313" y="5157788"/>
            <a:ext cx="1655762" cy="792162"/>
          </a:xfrm>
          <a:prstGeom prst="rect">
            <a:avLst/>
          </a:prstGeom>
          <a:solidFill>
            <a:srgbClr val="33CCFF"/>
          </a:solidFill>
          <a:ln w="9525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latin typeface="Tahoma" pitchFamily="34" charset="0"/>
              </a:rPr>
              <a:t>Забота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2700338" y="5084763"/>
            <a:ext cx="1584325" cy="792162"/>
          </a:xfrm>
          <a:prstGeom prst="rect">
            <a:avLst/>
          </a:prstGeom>
          <a:solidFill>
            <a:srgbClr val="33CCFF"/>
          </a:solidFill>
          <a:ln w="9525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 smtClean="0">
                <a:latin typeface="Tahoma" pitchFamily="34" charset="0"/>
              </a:rPr>
              <a:t>Друзья </a:t>
            </a:r>
            <a:endParaRPr lang="ru-RU" sz="1400" b="1" dirty="0">
              <a:latin typeface="Tahoma" pitchFamily="34" charset="0"/>
            </a:endParaRP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179388" y="3213100"/>
            <a:ext cx="1008062" cy="1295400"/>
          </a:xfrm>
          <a:prstGeom prst="rect">
            <a:avLst/>
          </a:prstGeom>
          <a:solidFill>
            <a:srgbClr val="33CCFF"/>
          </a:solidFill>
          <a:ln w="9525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latin typeface="Tahoma" pitchFamily="34" charset="0"/>
              </a:rPr>
              <a:t>Спорт</a:t>
            </a:r>
          </a:p>
          <a:p>
            <a:pPr algn="ctr"/>
            <a:r>
              <a:rPr lang="ru-RU" sz="1400" b="1">
                <a:latin typeface="Tahoma" pitchFamily="34" charset="0"/>
              </a:rPr>
              <a:t>И</a:t>
            </a:r>
          </a:p>
          <a:p>
            <a:pPr algn="ctr"/>
            <a:r>
              <a:rPr lang="ru-RU" sz="1400" b="1">
                <a:latin typeface="Tahoma" pitchFamily="34" charset="0"/>
              </a:rPr>
              <a:t>здоровье</a:t>
            </a: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3708400" y="3213100"/>
            <a:ext cx="1008063" cy="1295400"/>
          </a:xfrm>
          <a:prstGeom prst="rect">
            <a:avLst/>
          </a:prstGeom>
          <a:solidFill>
            <a:srgbClr val="33CCFF"/>
          </a:solidFill>
          <a:ln w="9525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latin typeface="Tahoma" pitchFamily="34" charset="0"/>
              </a:rPr>
              <a:t>Досуг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1547813" y="3573463"/>
            <a:ext cx="180022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>
                <a:solidFill>
                  <a:srgbClr val="FF0000"/>
                </a:solidFill>
                <a:latin typeface="Tahoma" pitchFamily="34" charset="0"/>
              </a:rPr>
              <a:t>Классный руководитель</a:t>
            </a:r>
          </a:p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+</a:t>
            </a:r>
            <a:r>
              <a:rPr lang="ru-RU" sz="12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семья</a:t>
            </a:r>
            <a:endParaRPr lang="en-US" sz="1200" b="1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>
            <a:off x="1763713" y="30686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182" name="AutoShape 14"/>
          <p:cNvSpPr>
            <a:spLocks noChangeArrowheads="1"/>
          </p:cNvSpPr>
          <p:nvPr/>
        </p:nvSpPr>
        <p:spPr bwMode="auto">
          <a:xfrm>
            <a:off x="1258888" y="2636838"/>
            <a:ext cx="71437" cy="71437"/>
          </a:xfrm>
          <a:prstGeom prst="curvedLeftArrow">
            <a:avLst>
              <a:gd name="adj1" fmla="val 20000"/>
              <a:gd name="adj2" fmla="val 4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omic Sans MS" pitchFamily="66" charset="0"/>
              </a:rPr>
              <a:t> </a:t>
            </a:r>
          </a:p>
        </p:txBody>
      </p:sp>
      <p:sp>
        <p:nvSpPr>
          <p:cNvPr id="7183" name="AutoShape 15"/>
          <p:cNvSpPr>
            <a:spLocks noChangeArrowheads="1"/>
          </p:cNvSpPr>
          <p:nvPr/>
        </p:nvSpPr>
        <p:spPr bwMode="auto">
          <a:xfrm>
            <a:off x="1187450" y="3716338"/>
            <a:ext cx="360363" cy="288925"/>
          </a:xfrm>
          <a:prstGeom prst="leftArrow">
            <a:avLst>
              <a:gd name="adj1" fmla="val 41046"/>
              <a:gd name="adj2" fmla="val 46154"/>
            </a:avLst>
          </a:prstGeom>
          <a:solidFill>
            <a:schemeClr val="accent1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4" name="AutoShape 16"/>
          <p:cNvSpPr>
            <a:spLocks noChangeArrowheads="1"/>
          </p:cNvSpPr>
          <p:nvPr/>
        </p:nvSpPr>
        <p:spPr bwMode="auto">
          <a:xfrm>
            <a:off x="3419475" y="3789363"/>
            <a:ext cx="288925" cy="215900"/>
          </a:xfrm>
          <a:prstGeom prst="rightArrow">
            <a:avLst>
              <a:gd name="adj1" fmla="val 50000"/>
              <a:gd name="adj2" fmla="val 33456"/>
            </a:avLst>
          </a:prstGeom>
          <a:solidFill>
            <a:schemeClr val="accent1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5" name="AutoShape 17"/>
          <p:cNvSpPr>
            <a:spLocks noChangeArrowheads="1"/>
          </p:cNvSpPr>
          <p:nvPr/>
        </p:nvSpPr>
        <p:spPr bwMode="auto">
          <a:xfrm>
            <a:off x="1619250" y="2636838"/>
            <a:ext cx="215900" cy="792162"/>
          </a:xfrm>
          <a:prstGeom prst="upArrow">
            <a:avLst>
              <a:gd name="adj1" fmla="val 50000"/>
              <a:gd name="adj2" fmla="val 91728"/>
            </a:avLst>
          </a:prstGeom>
          <a:solidFill>
            <a:schemeClr val="accent1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6" name="AutoShape 18"/>
          <p:cNvSpPr>
            <a:spLocks noChangeArrowheads="1"/>
          </p:cNvSpPr>
          <p:nvPr/>
        </p:nvSpPr>
        <p:spPr bwMode="auto">
          <a:xfrm>
            <a:off x="3132138" y="3357563"/>
            <a:ext cx="71437" cy="71437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7" name="AutoShape 19"/>
          <p:cNvSpPr>
            <a:spLocks noChangeArrowheads="1"/>
          </p:cNvSpPr>
          <p:nvPr/>
        </p:nvSpPr>
        <p:spPr bwMode="auto">
          <a:xfrm>
            <a:off x="3132138" y="2636838"/>
            <a:ext cx="215900" cy="792162"/>
          </a:xfrm>
          <a:prstGeom prst="upArrow">
            <a:avLst>
              <a:gd name="adj1" fmla="val 50000"/>
              <a:gd name="adj2" fmla="val 91728"/>
            </a:avLst>
          </a:prstGeom>
          <a:solidFill>
            <a:schemeClr val="accent1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8" name="AutoShape 20"/>
          <p:cNvSpPr>
            <a:spLocks noChangeArrowheads="1"/>
          </p:cNvSpPr>
          <p:nvPr/>
        </p:nvSpPr>
        <p:spPr bwMode="auto">
          <a:xfrm>
            <a:off x="1692275" y="4365625"/>
            <a:ext cx="215900" cy="790575"/>
          </a:xfrm>
          <a:prstGeom prst="downArrow">
            <a:avLst>
              <a:gd name="adj1" fmla="val 50000"/>
              <a:gd name="adj2" fmla="val 91544"/>
            </a:avLst>
          </a:prstGeom>
          <a:solidFill>
            <a:schemeClr val="accent1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9" name="AutoShape 21"/>
          <p:cNvSpPr>
            <a:spLocks noChangeArrowheads="1"/>
          </p:cNvSpPr>
          <p:nvPr/>
        </p:nvSpPr>
        <p:spPr bwMode="auto">
          <a:xfrm flipH="1">
            <a:off x="3132138" y="4365625"/>
            <a:ext cx="144462" cy="792163"/>
          </a:xfrm>
          <a:prstGeom prst="downArrow">
            <a:avLst>
              <a:gd name="adj1" fmla="val 66519"/>
              <a:gd name="adj2" fmla="val 136835"/>
            </a:avLst>
          </a:prstGeom>
          <a:solidFill>
            <a:schemeClr val="accent1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3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3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3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3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3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3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3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3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3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3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3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3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3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37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37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37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37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37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37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37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37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37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37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37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37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8" grpId="0"/>
      <p:bldP spid="20378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42" name="Rectangle 26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540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smtClean="0">
                <a:solidFill>
                  <a:srgbClr val="FF33CC"/>
                </a:solidFill>
              </a:rPr>
              <a:t> </a:t>
            </a:r>
            <a:endParaRPr lang="ru-RU" sz="2000" smtClean="0">
              <a:solidFill>
                <a:srgbClr val="FF33CC"/>
              </a:solidFill>
            </a:endParaRPr>
          </a:p>
        </p:txBody>
      </p:sp>
      <p:sp>
        <p:nvSpPr>
          <p:cNvPr id="8195" name="Rectangle 27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412875"/>
            <a:ext cx="4248150" cy="2232025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ru-RU" sz="2800" b="1" smtClean="0">
              <a:solidFill>
                <a:srgbClr val="0000FF"/>
              </a:solidFill>
              <a:latin typeface="Tahoma" pitchFamily="34" charset="0"/>
            </a:endParaRPr>
          </a:p>
          <a:p>
            <a:pPr eaLnBrk="1" hangingPunct="1"/>
            <a:endParaRPr lang="ru-RU" sz="2800" b="1" smtClean="0">
              <a:solidFill>
                <a:srgbClr val="0000FF"/>
              </a:solidFill>
            </a:endParaRPr>
          </a:p>
        </p:txBody>
      </p:sp>
      <p:sp>
        <p:nvSpPr>
          <p:cNvPr id="8196" name="Text Box 28"/>
          <p:cNvSpPr txBox="1">
            <a:spLocks noChangeArrowheads="1"/>
          </p:cNvSpPr>
          <p:nvPr/>
        </p:nvSpPr>
        <p:spPr bwMode="auto">
          <a:xfrm>
            <a:off x="5003800" y="4005263"/>
            <a:ext cx="338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Tahoma" pitchFamily="34" charset="0"/>
            </a:endParaRPr>
          </a:p>
        </p:txBody>
      </p:sp>
      <p:sp>
        <p:nvSpPr>
          <p:cNvPr id="8197" name="Text Box 29"/>
          <p:cNvSpPr txBox="1">
            <a:spLocks noChangeArrowheads="1"/>
          </p:cNvSpPr>
          <p:nvPr/>
        </p:nvSpPr>
        <p:spPr bwMode="auto">
          <a:xfrm>
            <a:off x="4932363" y="4005263"/>
            <a:ext cx="34559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Tahoma" pitchFamily="34" charset="0"/>
            </a:endParaRPr>
          </a:p>
        </p:txBody>
      </p:sp>
      <p:sp>
        <p:nvSpPr>
          <p:cNvPr id="8198" name="Text Box 30"/>
          <p:cNvSpPr txBox="1">
            <a:spLocks noChangeArrowheads="1"/>
          </p:cNvSpPr>
          <p:nvPr/>
        </p:nvSpPr>
        <p:spPr bwMode="auto">
          <a:xfrm>
            <a:off x="4716463" y="4076700"/>
            <a:ext cx="4103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FF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8199" name="Text Box 31"/>
          <p:cNvSpPr txBox="1">
            <a:spLocks noChangeArrowheads="1"/>
          </p:cNvSpPr>
          <p:nvPr/>
        </p:nvSpPr>
        <p:spPr bwMode="auto">
          <a:xfrm>
            <a:off x="971550" y="260350"/>
            <a:ext cx="7488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/>
          </a:p>
        </p:txBody>
      </p:sp>
      <p:sp>
        <p:nvSpPr>
          <p:cNvPr id="8200" name="Text Box 36"/>
          <p:cNvSpPr txBox="1">
            <a:spLocks noChangeArrowheads="1"/>
          </p:cNvSpPr>
          <p:nvPr/>
        </p:nvSpPr>
        <p:spPr bwMode="auto">
          <a:xfrm>
            <a:off x="2268538" y="333375"/>
            <a:ext cx="467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11653" name="Text Box 37"/>
          <p:cNvSpPr txBox="1">
            <a:spLocks noChangeArrowheads="1"/>
          </p:cNvSpPr>
          <p:nvPr/>
        </p:nvSpPr>
        <p:spPr bwMode="auto">
          <a:xfrm>
            <a:off x="1116013" y="188913"/>
            <a:ext cx="741680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FF"/>
                </a:solidFill>
              </a:rPr>
              <a:t>Ученики класса -  активные участники дней самоуправления, предметных недель, занимательных</a:t>
            </a:r>
            <a:r>
              <a:rPr lang="ru-RU" b="1"/>
              <a:t> </a:t>
            </a:r>
            <a:r>
              <a:rPr lang="ru-RU" b="1">
                <a:solidFill>
                  <a:srgbClr val="0000FF"/>
                </a:solidFill>
              </a:rPr>
              <a:t>конкурсов, викторин, внутришкольных мероприятий</a:t>
            </a:r>
          </a:p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21" name="Содержимое 20" descr="m_b1a6b255.jpg"/>
          <p:cNvPicPr>
            <a:picLocks noGrp="1" noChangeAspect="1"/>
          </p:cNvPicPr>
          <p:nvPr>
            <p:ph sz="quarter" idx="3"/>
          </p:nvPr>
        </p:nvPicPr>
        <p:blipFill>
          <a:blip r:embed="rId3" cstate="print"/>
          <a:stretch>
            <a:fillRect/>
          </a:stretch>
        </p:blipFill>
        <p:spPr>
          <a:xfrm>
            <a:off x="6300192" y="4149080"/>
            <a:ext cx="2330400" cy="1738837"/>
          </a:xfrm>
        </p:spPr>
      </p:pic>
      <p:pic>
        <p:nvPicPr>
          <p:cNvPr id="6146" name="Picture 2" descr="http://cs10657.vk.com/u110833778/151673959/z_a68ed2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700808"/>
            <a:ext cx="2976330" cy="2232248"/>
          </a:xfrm>
          <a:prstGeom prst="rect">
            <a:avLst/>
          </a:prstGeom>
          <a:noFill/>
        </p:spPr>
      </p:pic>
      <p:pic>
        <p:nvPicPr>
          <p:cNvPr id="6147" name="Picture 3" descr="C:\Users\Пользователь\Desktop\Images\Photo-000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0851" y="1600200"/>
            <a:ext cx="1613297" cy="2151063"/>
          </a:xfrm>
          <a:prstGeom prst="rect">
            <a:avLst/>
          </a:prstGeom>
          <a:noFill/>
        </p:spPr>
      </p:pic>
      <p:pic>
        <p:nvPicPr>
          <p:cNvPr id="6148" name="Picture 4" descr="C:\Users\Пользователь\Desktop\Images\Photo-00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1412776"/>
            <a:ext cx="2358262" cy="3144349"/>
          </a:xfrm>
          <a:prstGeom prst="rect">
            <a:avLst/>
          </a:prstGeom>
          <a:noFill/>
        </p:spPr>
      </p:pic>
      <p:pic>
        <p:nvPicPr>
          <p:cNvPr id="6149" name="Picture 5" descr="E:\Новая папка (4)\Photo-0002е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4149080"/>
            <a:ext cx="2016224" cy="2304256"/>
          </a:xfrm>
          <a:prstGeom prst="rect">
            <a:avLst/>
          </a:prstGeom>
          <a:noFill/>
        </p:spPr>
      </p:pic>
      <p:pic>
        <p:nvPicPr>
          <p:cNvPr id="6153" name="Picture 9" descr="http://cs11062.vk.com/u87193820/138156302/m_18c4f2c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5856" y="4626548"/>
            <a:ext cx="2448272" cy="1826787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1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8" name="Rectangle 8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1093787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rgbClr val="FF33CC"/>
                </a:solidFill>
              </a:rPr>
              <a:t> </a:t>
            </a:r>
          </a:p>
        </p:txBody>
      </p:sp>
      <p:sp>
        <p:nvSpPr>
          <p:cNvPr id="112649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196975"/>
            <a:ext cx="4608512" cy="20875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600" b="1" dirty="0" smtClean="0">
                <a:solidFill>
                  <a:srgbClr val="0000FF"/>
                </a:solidFill>
              </a:rPr>
              <a:t>Через вовлечение учащихся в активную спортивно-оздоровительную деятельность формируется у учащихся высокая дисциплина, как условие успеха, требовательность к себе и окружающим, а также способность противостоять отрицательному влиянию среды</a:t>
            </a:r>
          </a:p>
        </p:txBody>
      </p:sp>
      <p:sp>
        <p:nvSpPr>
          <p:cNvPr id="112651" name="Rectangle 11"/>
          <p:cNvSpPr>
            <a:spLocks noGrp="1" noChangeArrowheads="1"/>
          </p:cNvSpPr>
          <p:nvPr>
            <p:ph sz="quarter" idx="3"/>
          </p:nvPr>
        </p:nvSpPr>
        <p:spPr>
          <a:xfrm>
            <a:off x="4932363" y="3716338"/>
            <a:ext cx="3887787" cy="28082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dirty="0" smtClean="0"/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Основные формы работы:</a:t>
            </a:r>
          </a:p>
          <a:p>
            <a:pPr eaLnBrk="1" hangingPunct="1"/>
            <a:r>
              <a:rPr lang="ru-RU" sz="1600" b="1" dirty="0" smtClean="0">
                <a:solidFill>
                  <a:srgbClr val="0000FF"/>
                </a:solidFill>
              </a:rPr>
              <a:t>Спортивные секции</a:t>
            </a:r>
          </a:p>
          <a:p>
            <a:pPr eaLnBrk="1" hangingPunct="1"/>
            <a:r>
              <a:rPr lang="ru-RU" sz="1600" b="1" dirty="0" smtClean="0">
                <a:solidFill>
                  <a:srgbClr val="0000FF"/>
                </a:solidFill>
              </a:rPr>
              <a:t>Соревнования и турниры</a:t>
            </a:r>
          </a:p>
          <a:p>
            <a:pPr eaLnBrk="1" hangingPunct="1"/>
            <a:r>
              <a:rPr lang="ru-RU" sz="1600" b="1" dirty="0" smtClean="0">
                <a:solidFill>
                  <a:srgbClr val="0000FF"/>
                </a:solidFill>
              </a:rPr>
              <a:t>Ежедневная утренняя гимнастика</a:t>
            </a:r>
          </a:p>
          <a:p>
            <a:pPr eaLnBrk="1" hangingPunct="1"/>
            <a:r>
              <a:rPr lang="ru-RU" sz="1600" b="1" dirty="0" smtClean="0">
                <a:solidFill>
                  <a:srgbClr val="0000FF"/>
                </a:solidFill>
              </a:rPr>
              <a:t>Совместные с родителями мероприятия</a:t>
            </a:r>
          </a:p>
        </p:txBody>
      </p:sp>
      <p:sp>
        <p:nvSpPr>
          <p:cNvPr id="112658" name="Text Box 18"/>
          <p:cNvSpPr txBox="1">
            <a:spLocks noChangeArrowheads="1"/>
          </p:cNvSpPr>
          <p:nvPr/>
        </p:nvSpPr>
        <p:spPr bwMode="auto">
          <a:xfrm>
            <a:off x="2411413" y="333375"/>
            <a:ext cx="4752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>
                <a:solidFill>
                  <a:srgbClr val="FF0000"/>
                </a:solidFill>
              </a:rPr>
              <a:t>Мы  и  спорт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1" name="Picture 1" descr="E:\y_31d42d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284984"/>
            <a:ext cx="4034115" cy="3024336"/>
          </a:xfrm>
          <a:prstGeom prst="rect">
            <a:avLst/>
          </a:prstGeom>
          <a:noFill/>
        </p:spPr>
      </p:pic>
      <p:pic>
        <p:nvPicPr>
          <p:cNvPr id="5122" name="Рисунок 2" descr="C:\Users\Пользователь\Pictures\Весёлые старты -22.02.2010г\SAM_03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52736"/>
            <a:ext cx="4248472" cy="2782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2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9" grpId="0" build="p"/>
      <p:bldP spid="112651" grpId="0"/>
      <p:bldP spid="1126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424862" cy="1287462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400" dirty="0" smtClean="0"/>
              <a:t> </a:t>
            </a:r>
            <a:endParaRPr lang="ru-RU" sz="1800" dirty="0" smtClean="0"/>
          </a:p>
        </p:txBody>
      </p:sp>
      <p:sp>
        <p:nvSpPr>
          <p:cNvPr id="113674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60350"/>
            <a:ext cx="7931150" cy="1008063"/>
          </a:xfrm>
        </p:spPr>
        <p:txBody>
          <a:bodyPr/>
          <a:lstStyle/>
          <a:p>
            <a:pPr eaLnBrk="1" hangingPunct="1"/>
            <a:r>
              <a:rPr lang="ru-RU" sz="1800" b="1" smtClean="0">
                <a:solidFill>
                  <a:srgbClr val="0000FF"/>
                </a:solidFill>
                <a:latin typeface="Tahoma" pitchFamily="34" charset="0"/>
              </a:rPr>
              <a:t>«Для человека нет ничего естественней труда, человек рожден для него, как птица для полета и рыба для плавания</a:t>
            </a:r>
            <a:r>
              <a:rPr lang="ru-RU" sz="1800" smtClean="0">
                <a:solidFill>
                  <a:srgbClr val="0000FF"/>
                </a:solidFill>
                <a:latin typeface="Tahoma" pitchFamily="34" charset="0"/>
              </a:rPr>
              <a:t>»</a:t>
            </a:r>
            <a:r>
              <a:rPr lang="ru-RU" sz="1800" smtClean="0">
                <a:solidFill>
                  <a:srgbClr val="FF0000"/>
                </a:solidFill>
                <a:latin typeface="Tahoma" pitchFamily="34" charset="0"/>
              </a:rPr>
              <a:t>                                                    	ФранческоПетрарка</a:t>
            </a:r>
          </a:p>
        </p:txBody>
      </p:sp>
      <p:sp>
        <p:nvSpPr>
          <p:cNvPr id="10244" name="Text Box 11"/>
          <p:cNvSpPr txBox="1">
            <a:spLocks noChangeArrowheads="1"/>
          </p:cNvSpPr>
          <p:nvPr/>
        </p:nvSpPr>
        <p:spPr bwMode="auto">
          <a:xfrm>
            <a:off x="684213" y="260350"/>
            <a:ext cx="7991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33CC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113676" name="Text Box 12"/>
          <p:cNvSpPr txBox="1">
            <a:spLocks noChangeArrowheads="1"/>
          </p:cNvSpPr>
          <p:nvPr/>
        </p:nvSpPr>
        <p:spPr bwMode="auto">
          <a:xfrm>
            <a:off x="4140200" y="3716338"/>
            <a:ext cx="4608513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  <a:latin typeface="Tahoma" pitchFamily="34" charset="0"/>
              </a:rPr>
              <a:t>Формы работы:</a:t>
            </a:r>
          </a:p>
          <a:p>
            <a:pPr>
              <a:buFontTx/>
              <a:buChar char="•"/>
            </a:pPr>
            <a:r>
              <a:rPr lang="ru-RU" sz="1600" b="1" dirty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ru-RU" dirty="0">
                <a:solidFill>
                  <a:srgbClr val="0000FF"/>
                </a:solidFill>
                <a:latin typeface="Comic Sans MS" pitchFamily="66" charset="0"/>
              </a:rPr>
              <a:t>Организация общественно – полезной практики на пришкольном участке</a:t>
            </a:r>
          </a:p>
          <a:p>
            <a:pPr>
              <a:buFontTx/>
              <a:buChar char="•"/>
            </a:pPr>
            <a:r>
              <a:rPr lang="ru-RU" dirty="0">
                <a:solidFill>
                  <a:srgbClr val="0000FF"/>
                </a:solidFill>
                <a:latin typeface="Comic Sans MS" pitchFamily="66" charset="0"/>
              </a:rPr>
              <a:t> Участие в трудовых десантах по благоустройству территории школы </a:t>
            </a:r>
          </a:p>
          <a:p>
            <a:pPr>
              <a:buFontTx/>
              <a:buChar char="•"/>
            </a:pPr>
            <a:r>
              <a:rPr lang="ru-RU" dirty="0">
                <a:solidFill>
                  <a:srgbClr val="0000FF"/>
                </a:solidFill>
                <a:latin typeface="Comic Sans MS" pitchFamily="66" charset="0"/>
              </a:rPr>
              <a:t> Организация дежурства по школе и в классе</a:t>
            </a:r>
          </a:p>
          <a:p>
            <a:pPr>
              <a:buFontTx/>
              <a:buChar char="•"/>
            </a:pPr>
            <a:r>
              <a:rPr lang="ru-RU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ru-RU" dirty="0">
                <a:solidFill>
                  <a:srgbClr val="0000FF"/>
                </a:solidFill>
                <a:latin typeface="Comic Sans MS" pitchFamily="66" charset="0"/>
              </a:rPr>
              <a:t>Проведение профилактических бесед и тематических классных часов</a:t>
            </a:r>
          </a:p>
          <a:p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  <a:p>
            <a:endParaRPr lang="ru-RU" dirty="0">
              <a:latin typeface="Tahoma" pitchFamily="34" charset="0"/>
            </a:endParaRPr>
          </a:p>
        </p:txBody>
      </p:sp>
      <p:sp>
        <p:nvSpPr>
          <p:cNvPr id="10246" name="Rectangle 16"/>
          <p:cNvSpPr>
            <a:spLocks noGrp="1" noChangeArrowheads="1"/>
          </p:cNvSpPr>
          <p:nvPr>
            <p:ph sz="quarter" idx="3"/>
          </p:nvPr>
        </p:nvSpPr>
        <p:spPr>
          <a:xfrm>
            <a:off x="0" y="3860800"/>
            <a:ext cx="4198938" cy="21732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smtClean="0"/>
              <a:t> </a:t>
            </a:r>
          </a:p>
        </p:txBody>
      </p:sp>
      <p:sp>
        <p:nvSpPr>
          <p:cNvPr id="113689" name="Text Box 25"/>
          <p:cNvSpPr txBox="1">
            <a:spLocks noChangeArrowheads="1"/>
          </p:cNvSpPr>
          <p:nvPr/>
        </p:nvSpPr>
        <p:spPr bwMode="auto">
          <a:xfrm>
            <a:off x="323850" y="1196975"/>
            <a:ext cx="381635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Comic Sans MS" pitchFamily="66" charset="0"/>
              </a:rPr>
              <a:t>Ежегодно на пришкольном участке выращивается огромное количество овощей, которое используется в школьной столовой. Наша доля здесь велика. Мы целое лето трудимся на участке. В нашей столовой кормят очень вкусно. Хвала нашим поварам!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7" name="Рисунок 7" descr="C:\Users\Пользователь\Pictures\img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340768"/>
            <a:ext cx="4104456" cy="24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Пользователь\Desktop\Images\Photo-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789040"/>
            <a:ext cx="2160240" cy="280831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3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3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3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4" grpId="0" build="p"/>
      <p:bldP spid="113676" grpId="0"/>
      <p:bldP spid="11368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4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42913" y="103188"/>
            <a:ext cx="8243887" cy="446087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>
                <a:solidFill>
                  <a:srgbClr val="FF0000"/>
                </a:solidFill>
              </a:rPr>
              <a:t>Мы – лучшие путешественники</a:t>
            </a:r>
          </a:p>
        </p:txBody>
      </p:sp>
      <p:sp>
        <p:nvSpPr>
          <p:cNvPr id="194577" name="Text Box 17"/>
          <p:cNvSpPr txBox="1">
            <a:spLocks noChangeArrowheads="1"/>
          </p:cNvSpPr>
          <p:nvPr/>
        </p:nvSpPr>
        <p:spPr bwMode="auto">
          <a:xfrm>
            <a:off x="395288" y="476250"/>
            <a:ext cx="84978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 smtClean="0"/>
              <a:t>Мы </a:t>
            </a:r>
            <a:r>
              <a:rPr lang="ru-RU" sz="1600" b="1" dirty="0"/>
              <a:t>побывали </a:t>
            </a:r>
            <a:r>
              <a:rPr lang="ru-RU" sz="1600" b="1" dirty="0" smtClean="0"/>
              <a:t>во многих местах: Ульяновске, Казани. Там были в краеведческом </a:t>
            </a:r>
            <a:r>
              <a:rPr lang="ru-RU" sz="1600" b="1" dirty="0"/>
              <a:t>музее и в приезжем зоопарке. Было очень интересно и весело. Есть, что вспомнить.</a:t>
            </a:r>
          </a:p>
        </p:txBody>
      </p:sp>
      <p:pic>
        <p:nvPicPr>
          <p:cNvPr id="16" name="Содержимое 15" descr="DSC0122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62194" y="1600200"/>
            <a:ext cx="3228612" cy="2151063"/>
          </a:xfrm>
        </p:spPr>
      </p:pic>
      <p:pic>
        <p:nvPicPr>
          <p:cNvPr id="13" name="Содержимое 12" descr="m_9a971af6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580112" y="1556792"/>
            <a:ext cx="2344936" cy="1749683"/>
          </a:xfrm>
        </p:spPr>
      </p:pic>
      <p:pic>
        <p:nvPicPr>
          <p:cNvPr id="15" name="Содержимое 14" descr="m_987e2c0b.jpg"/>
          <p:cNvPicPr>
            <a:picLocks noGrp="1" noChangeAspect="1"/>
          </p:cNvPicPr>
          <p:nvPr>
            <p:ph sz="quarter" idx="3"/>
          </p:nvPr>
        </p:nvPicPr>
        <p:blipFill>
          <a:blip r:embed="rId4" cstate="print"/>
          <a:stretch>
            <a:fillRect/>
          </a:stretch>
        </p:blipFill>
        <p:spPr>
          <a:xfrm>
            <a:off x="4716016" y="4797152"/>
            <a:ext cx="2088232" cy="1558142"/>
          </a:xfrm>
        </p:spPr>
      </p:pic>
      <p:pic>
        <p:nvPicPr>
          <p:cNvPr id="14" name="Содержимое 13" descr="m_67f0b939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6156176" y="3140968"/>
            <a:ext cx="2330400" cy="1738837"/>
          </a:xfrm>
        </p:spPr>
      </p:pic>
      <p:pic>
        <p:nvPicPr>
          <p:cNvPr id="3076" name="Picture 4" descr="http://cs10840.vk.com/u106202328/136644526/m_1b9525c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3429000"/>
            <a:ext cx="1238250" cy="923925"/>
          </a:xfrm>
          <a:prstGeom prst="rect">
            <a:avLst/>
          </a:prstGeom>
          <a:noFill/>
        </p:spPr>
      </p:pic>
      <p:pic>
        <p:nvPicPr>
          <p:cNvPr id="3078" name="Picture 6" descr="http://cs10840.vk.com/u106202328/136644526/m_9e3ad15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4725144"/>
            <a:ext cx="2304256" cy="1719329"/>
          </a:xfrm>
          <a:prstGeom prst="rect">
            <a:avLst/>
          </a:prstGeom>
          <a:noFill/>
        </p:spPr>
      </p:pic>
      <p:pic>
        <p:nvPicPr>
          <p:cNvPr id="3080" name="Picture 8" descr="http://cs10840.vk.com/u106202328/136644526/m_c9eb081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11760" y="4293097"/>
            <a:ext cx="2229288" cy="166339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9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945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945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945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4" grpId="0"/>
      <p:bldP spid="1945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b="1" smtClean="0">
                <a:solidFill>
                  <a:srgbClr val="FF33CC"/>
                </a:solidFill>
              </a:rPr>
              <a:t>  </a:t>
            </a:r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052513"/>
            <a:ext cx="3779837" cy="54721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18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18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18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800" b="1" dirty="0" smtClean="0">
                <a:solidFill>
                  <a:srgbClr val="FF0000"/>
                </a:solidFill>
              </a:rPr>
              <a:t>Формы работы: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dirty="0" smtClean="0">
                <a:solidFill>
                  <a:srgbClr val="0000FF"/>
                </a:solidFill>
              </a:rPr>
              <a:t>Проведение классных родительских собраний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dirty="0" smtClean="0">
                <a:solidFill>
                  <a:srgbClr val="0000FF"/>
                </a:solidFill>
              </a:rPr>
              <a:t>Организация совместных интеллектуальных и </a:t>
            </a:r>
            <a:r>
              <a:rPr lang="ru-RU" sz="1800" b="1" dirty="0" err="1" smtClean="0">
                <a:solidFill>
                  <a:srgbClr val="0000FF"/>
                </a:solidFill>
              </a:rPr>
              <a:t>досуговых</a:t>
            </a:r>
            <a:r>
              <a:rPr lang="ru-RU" sz="1800" b="1" dirty="0" smtClean="0">
                <a:solidFill>
                  <a:srgbClr val="0000FF"/>
                </a:solidFill>
              </a:rPr>
              <a:t> мероприятий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dirty="0" smtClean="0">
                <a:solidFill>
                  <a:srgbClr val="0000FF"/>
                </a:solidFill>
              </a:rPr>
              <a:t>Организация дня открытых дверей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dirty="0" smtClean="0">
                <a:solidFill>
                  <a:srgbClr val="0000FF"/>
                </a:solidFill>
              </a:rPr>
              <a:t>Изучение семей и привлечение родителей к организации воспитательной работы в классе</a:t>
            </a:r>
          </a:p>
          <a:p>
            <a:pPr eaLnBrk="1" hangingPunct="1">
              <a:lnSpc>
                <a:spcPct val="80000"/>
              </a:lnSpc>
              <a:buNone/>
            </a:pPr>
            <a:endParaRPr lang="ru-RU" sz="1800" b="1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1800" b="1" dirty="0" smtClean="0">
              <a:solidFill>
                <a:srgbClr val="0000FF"/>
              </a:solidFill>
            </a:endParaRPr>
          </a:p>
        </p:txBody>
      </p:sp>
      <p:sp>
        <p:nvSpPr>
          <p:cNvPr id="117781" name="Text Box 21"/>
          <p:cNvSpPr txBox="1">
            <a:spLocks noChangeArrowheads="1"/>
          </p:cNvSpPr>
          <p:nvPr/>
        </p:nvSpPr>
        <p:spPr bwMode="auto">
          <a:xfrm>
            <a:off x="1403350" y="404813"/>
            <a:ext cx="6697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0000"/>
                </a:solidFill>
              </a:rPr>
              <a:t> Каково на дому, таково и самому</a:t>
            </a:r>
          </a:p>
        </p:txBody>
      </p:sp>
      <p:pic>
        <p:nvPicPr>
          <p:cNvPr id="117784" name="Picture 24" descr="Рисунок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1052513"/>
            <a:ext cx="352901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85" name="Picture 25" descr="Рисунок1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7900" y="3789363"/>
            <a:ext cx="3600450" cy="2643187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7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77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77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77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77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77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7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7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7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7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7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7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7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7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7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7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5" grpId="0" build="p"/>
      <p:bldP spid="117781" grpId="0"/>
    </p:bldLst>
  </p:timing>
</p:sld>
</file>

<file path=ppt/theme/theme1.xml><?xml version="1.0" encoding="utf-8"?>
<a:theme xmlns:a="http://schemas.openxmlformats.org/drawingml/2006/main" name="pr">
  <a:themeElements>
    <a:clrScheme name="Шары 10">
      <a:dk1>
        <a:srgbClr val="006699"/>
      </a:dk1>
      <a:lt1>
        <a:srgbClr val="66FF66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B8FFB8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10">
        <a:dk1>
          <a:srgbClr val="006699"/>
        </a:dk1>
        <a:lt1>
          <a:srgbClr val="66FF66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B8FFB8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</Template>
  <TotalTime>1753</TotalTime>
  <Words>568</Words>
  <Application>Microsoft Office PowerPoint</Application>
  <PresentationFormat>Экран (4:3)</PresentationFormat>
  <Paragraphs>93</Paragraphs>
  <Slides>10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pr</vt:lpstr>
      <vt:lpstr>Презентация классного коллектива «Мой классный класс»</vt:lpstr>
      <vt:lpstr>Здравствуйте ! Давайте познакомимся </vt:lpstr>
      <vt:lpstr>Цели и задачи воспитательной деятельности</vt:lpstr>
      <vt:lpstr>Структура классного самоуправления</vt:lpstr>
      <vt:lpstr> </vt:lpstr>
      <vt:lpstr> </vt:lpstr>
      <vt:lpstr> </vt:lpstr>
      <vt:lpstr>Мы – лучшие путешественники</vt:lpstr>
      <vt:lpstr>  </vt:lpstr>
      <vt:lpstr>Высот больших хотим добиться. Мы в школе лучшие из всех, Нам радость озаряет лица- Ведь скоро в жизни ждет успех!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классного коллектива «Мой классный класс»</dc:title>
  <dc:creator>Шигабутдинова</dc:creator>
  <cp:lastModifiedBy>Шигабутдинова</cp:lastModifiedBy>
  <cp:revision>89</cp:revision>
  <dcterms:created xsi:type="dcterms:W3CDTF">2012-01-27T15:15:23Z</dcterms:created>
  <dcterms:modified xsi:type="dcterms:W3CDTF">2012-01-28T20:59:57Z</dcterms:modified>
</cp:coreProperties>
</file>